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4186" r:id="rId4"/>
    <p:sldMasterId id="2147484292" r:id="rId5"/>
    <p:sldMasterId id="2147484311" r:id="rId6"/>
    <p:sldMasterId id="2147484330" r:id="rId7"/>
  </p:sldMasterIdLst>
  <p:notesMasterIdLst>
    <p:notesMasterId r:id="rId135"/>
  </p:notesMasterIdLst>
  <p:sldIdLst>
    <p:sldId id="328" r:id="rId8"/>
    <p:sldId id="258" r:id="rId9"/>
    <p:sldId id="280" r:id="rId10"/>
    <p:sldId id="272" r:id="rId11"/>
    <p:sldId id="264" r:id="rId12"/>
    <p:sldId id="268" r:id="rId13"/>
    <p:sldId id="284" r:id="rId14"/>
    <p:sldId id="285" r:id="rId15"/>
    <p:sldId id="382" r:id="rId16"/>
    <p:sldId id="372" r:id="rId17"/>
    <p:sldId id="286" r:id="rId18"/>
    <p:sldId id="374" r:id="rId19"/>
    <p:sldId id="331" r:id="rId20"/>
    <p:sldId id="332" r:id="rId21"/>
    <p:sldId id="334" r:id="rId22"/>
    <p:sldId id="333" r:id="rId23"/>
    <p:sldId id="287" r:id="rId24"/>
    <p:sldId id="288" r:id="rId25"/>
    <p:sldId id="289" r:id="rId26"/>
    <p:sldId id="302" r:id="rId27"/>
    <p:sldId id="335" r:id="rId28"/>
    <p:sldId id="336" r:id="rId29"/>
    <p:sldId id="340" r:id="rId30"/>
    <p:sldId id="290" r:id="rId31"/>
    <p:sldId id="292" r:id="rId32"/>
    <p:sldId id="291" r:id="rId33"/>
    <p:sldId id="329" r:id="rId34"/>
    <p:sldId id="375" r:id="rId35"/>
    <p:sldId id="376" r:id="rId36"/>
    <p:sldId id="377" r:id="rId37"/>
    <p:sldId id="282" r:id="rId38"/>
    <p:sldId id="410" r:id="rId39"/>
    <p:sldId id="339" r:id="rId40"/>
    <p:sldId id="356" r:id="rId41"/>
    <p:sldId id="363" r:id="rId42"/>
    <p:sldId id="262" r:id="rId43"/>
    <p:sldId id="298" r:id="rId44"/>
    <p:sldId id="342" r:id="rId45"/>
    <p:sldId id="341" r:id="rId46"/>
    <p:sldId id="359" r:id="rId47"/>
    <p:sldId id="293" r:id="rId48"/>
    <p:sldId id="357" r:id="rId49"/>
    <p:sldId id="274" r:id="rId50"/>
    <p:sldId id="360" r:id="rId51"/>
    <p:sldId id="384" r:id="rId52"/>
    <p:sldId id="271" r:id="rId53"/>
    <p:sldId id="297" r:id="rId54"/>
    <p:sldId id="343" r:id="rId55"/>
    <p:sldId id="344" r:id="rId56"/>
    <p:sldId id="330" r:id="rId57"/>
    <p:sldId id="273" r:id="rId58"/>
    <p:sldId id="294" r:id="rId59"/>
    <p:sldId id="385" r:id="rId60"/>
    <p:sldId id="386" r:id="rId61"/>
    <p:sldId id="408" r:id="rId62"/>
    <p:sldId id="388" r:id="rId63"/>
    <p:sldId id="409" r:id="rId64"/>
    <p:sldId id="299" r:id="rId65"/>
    <p:sldId id="373" r:id="rId66"/>
    <p:sldId id="387" r:id="rId67"/>
    <p:sldId id="396" r:id="rId68"/>
    <p:sldId id="378" r:id="rId69"/>
    <p:sldId id="394" r:id="rId70"/>
    <p:sldId id="395" r:id="rId71"/>
    <p:sldId id="362" r:id="rId72"/>
    <p:sldId id="305" r:id="rId73"/>
    <p:sldId id="393" r:id="rId74"/>
    <p:sldId id="303" r:id="rId75"/>
    <p:sldId id="304" r:id="rId76"/>
    <p:sldId id="364" r:id="rId77"/>
    <p:sldId id="306" r:id="rId78"/>
    <p:sldId id="381" r:id="rId79"/>
    <p:sldId id="307" r:id="rId80"/>
    <p:sldId id="367" r:id="rId81"/>
    <p:sldId id="308" r:id="rId82"/>
    <p:sldId id="345" r:id="rId83"/>
    <p:sldId id="346" r:id="rId84"/>
    <p:sldId id="309" r:id="rId85"/>
    <p:sldId id="310" r:id="rId86"/>
    <p:sldId id="383" r:id="rId87"/>
    <p:sldId id="311" r:id="rId88"/>
    <p:sldId id="399" r:id="rId89"/>
    <p:sldId id="400" r:id="rId90"/>
    <p:sldId id="401" r:id="rId91"/>
    <p:sldId id="402" r:id="rId92"/>
    <p:sldId id="403" r:id="rId93"/>
    <p:sldId id="404" r:id="rId94"/>
    <p:sldId id="405" r:id="rId95"/>
    <p:sldId id="358" r:id="rId96"/>
    <p:sldId id="312" r:id="rId97"/>
    <p:sldId id="411" r:id="rId98"/>
    <p:sldId id="397" r:id="rId99"/>
    <p:sldId id="398" r:id="rId100"/>
    <p:sldId id="313" r:id="rId101"/>
    <p:sldId id="389" r:id="rId102"/>
    <p:sldId id="319" r:id="rId103"/>
    <p:sldId id="318" r:id="rId104"/>
    <p:sldId id="347" r:id="rId105"/>
    <p:sldId id="348" r:id="rId106"/>
    <p:sldId id="365" r:id="rId107"/>
    <p:sldId id="314" r:id="rId108"/>
    <p:sldId id="369" r:id="rId109"/>
    <p:sldId id="371" r:id="rId110"/>
    <p:sldId id="370" r:id="rId111"/>
    <p:sldId id="390" r:id="rId112"/>
    <p:sldId id="412" r:id="rId113"/>
    <p:sldId id="414" r:id="rId114"/>
    <p:sldId id="415" r:id="rId115"/>
    <p:sldId id="321" r:id="rId116"/>
    <p:sldId id="323" r:id="rId117"/>
    <p:sldId id="349" r:id="rId118"/>
    <p:sldId id="350" r:id="rId119"/>
    <p:sldId id="392" r:id="rId120"/>
    <p:sldId id="324" r:id="rId121"/>
    <p:sldId id="322" r:id="rId122"/>
    <p:sldId id="326" r:id="rId123"/>
    <p:sldId id="315" r:id="rId124"/>
    <p:sldId id="316" r:id="rId125"/>
    <p:sldId id="317" r:id="rId126"/>
    <p:sldId id="325" r:id="rId127"/>
    <p:sldId id="327" r:id="rId128"/>
    <p:sldId id="351" r:id="rId129"/>
    <p:sldId id="352" r:id="rId130"/>
    <p:sldId id="366" r:id="rId131"/>
    <p:sldId id="406" r:id="rId132"/>
    <p:sldId id="391" r:id="rId133"/>
    <p:sldId id="279" r:id="rId1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Montgomery" initials="SM" lastIdx="7" clrIdx="0">
    <p:extLst>
      <p:ext uri="{19B8F6BF-5375-455C-9EA6-DF929625EA0E}">
        <p15:presenceInfo xmlns:p15="http://schemas.microsoft.com/office/powerpoint/2012/main" userId="S-1-5-21-1757981266-1343024091-725345543-16458" providerId="AD"/>
      </p:ext>
    </p:extLst>
  </p:cmAuthor>
  <p:cmAuthor id="2" name="Ben Griggs" initials="BG" lastIdx="6" clrIdx="1">
    <p:extLst>
      <p:ext uri="{19B8F6BF-5375-455C-9EA6-DF929625EA0E}">
        <p15:presenceInfo xmlns:p15="http://schemas.microsoft.com/office/powerpoint/2012/main" userId="S-1-5-21-1757981266-1343024091-725345543-517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E60"/>
    <a:srgbClr val="FFFFFF"/>
    <a:srgbClr val="A2A2A2"/>
    <a:srgbClr val="0099DC"/>
    <a:srgbClr val="333399"/>
    <a:srgbClr val="63428C"/>
    <a:srgbClr val="74D1EA"/>
    <a:srgbClr val="005952"/>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78235" autoAdjust="0"/>
  </p:normalViewPr>
  <p:slideViewPr>
    <p:cSldViewPr snapToGrid="0">
      <p:cViewPr varScale="1">
        <p:scale>
          <a:sx n="70" d="100"/>
          <a:sy n="70" d="100"/>
        </p:scale>
        <p:origin x="1070" y="43"/>
      </p:cViewPr>
      <p:guideLst/>
    </p:cSldViewPr>
  </p:slideViewPr>
  <p:notesTextViewPr>
    <p:cViewPr>
      <p:scale>
        <a:sx n="125" d="100"/>
        <a:sy n="125" d="100"/>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viewProps" Target="view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slide" Target="slides/slide122.xml"/><Relationship Id="rId13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slide" Target="slides/slide125.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commentAuthors" Target="commentAuthor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rgbClr val="FFFFFF"/>
                </a:solidFill>
                <a:latin typeface="+mn-lt"/>
                <a:ea typeface="+mn-ea"/>
                <a:cs typeface="+mn-cs"/>
              </a:defRPr>
            </a:pPr>
            <a:r>
              <a:rPr lang="en-US" sz="3200" b="1" dirty="0" smtClean="0">
                <a:solidFill>
                  <a:srgbClr val="FFFFFF"/>
                </a:solidFill>
              </a:rPr>
              <a:t>CHANCE</a:t>
            </a:r>
            <a:r>
              <a:rPr lang="en-US" sz="3200" b="1" baseline="0" dirty="0" smtClean="0">
                <a:solidFill>
                  <a:srgbClr val="FFFFFF"/>
                </a:solidFill>
              </a:rPr>
              <a:t> OF EARNING A 3.0 OR HIGHER GPA IN A STEM MAJOR</a:t>
            </a:r>
            <a:endParaRPr lang="en-US" sz="3200" b="1" dirty="0">
              <a:solidFill>
                <a:srgbClr val="FFFFFF"/>
              </a:solidFill>
            </a:endParaRPr>
          </a:p>
        </c:rich>
      </c:tx>
      <c:layout/>
      <c:overlay val="0"/>
      <c:spPr>
        <a:noFill/>
        <a:ln>
          <a:noFill/>
        </a:ln>
        <a:effectLst/>
      </c:spPr>
      <c:txPr>
        <a:bodyPr rot="0" spcFirstLastPara="1" vertOverflow="ellipsis" vert="horz" wrap="square" anchor="ctr" anchorCtr="1"/>
        <a:lstStyle/>
        <a:p>
          <a:pPr>
            <a:defRPr sz="3200" b="1" i="0" u="none" strike="noStrike" kern="1200" spc="0" baseline="0">
              <a:solidFill>
                <a:srgbClr val="FFFFFF"/>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Year 1</c:v>
                </c:pt>
              </c:strCache>
            </c:strRef>
          </c:tx>
          <c:spPr>
            <a:solidFill>
              <a:schemeClr val="bg1">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&lt;27 ACT Math Score</c:v>
                </c:pt>
                <c:pt idx="1">
                  <c:v>≥27 ACT Math Score</c:v>
                </c:pt>
              </c:strCache>
            </c:strRef>
          </c:cat>
          <c:val>
            <c:numRef>
              <c:f>Sheet1!$B$2:$B$3</c:f>
              <c:numCache>
                <c:formatCode>0%</c:formatCode>
                <c:ptCount val="2"/>
                <c:pt idx="0">
                  <c:v>0.39</c:v>
                </c:pt>
                <c:pt idx="1">
                  <c:v>0.71</c:v>
                </c:pt>
              </c:numCache>
            </c:numRef>
          </c:val>
        </c:ser>
        <c:ser>
          <c:idx val="1"/>
          <c:order val="1"/>
          <c:tx>
            <c:strRef>
              <c:f>Sheet1!$C$1</c:f>
              <c:strCache>
                <c:ptCount val="1"/>
                <c:pt idx="0">
                  <c:v>Year 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&lt;27 ACT Math Score</c:v>
                </c:pt>
                <c:pt idx="1">
                  <c:v>≥27 ACT Math Score</c:v>
                </c:pt>
              </c:strCache>
            </c:strRef>
          </c:cat>
          <c:val>
            <c:numRef>
              <c:f>Sheet1!$C$2:$C$3</c:f>
              <c:numCache>
                <c:formatCode>0%</c:formatCode>
                <c:ptCount val="2"/>
                <c:pt idx="0">
                  <c:v>0.56999999999999995</c:v>
                </c:pt>
                <c:pt idx="1">
                  <c:v>0.8</c:v>
                </c:pt>
              </c:numCache>
            </c:numRef>
          </c:val>
        </c:ser>
        <c:dLbls>
          <c:dLblPos val="outEnd"/>
          <c:showLegendKey val="0"/>
          <c:showVal val="1"/>
          <c:showCatName val="0"/>
          <c:showSerName val="0"/>
          <c:showPercent val="0"/>
          <c:showBubbleSize val="0"/>
        </c:dLbls>
        <c:gapWidth val="35"/>
        <c:overlap val="-13"/>
        <c:axId val="531083096"/>
        <c:axId val="531081920"/>
      </c:barChart>
      <c:catAx>
        <c:axId val="5310830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crossAx val="531081920"/>
        <c:crosses val="autoZero"/>
        <c:auto val="1"/>
        <c:lblAlgn val="ctr"/>
        <c:lblOffset val="100"/>
        <c:noMultiLvlLbl val="0"/>
      </c:catAx>
      <c:valAx>
        <c:axId val="531081920"/>
        <c:scaling>
          <c:orientation val="minMax"/>
        </c:scaling>
        <c:delete val="1"/>
        <c:axPos val="l"/>
        <c:numFmt formatCode="0%" sourceLinked="1"/>
        <c:majorTickMark val="out"/>
        <c:minorTickMark val="none"/>
        <c:tickLblPos val="nextTo"/>
        <c:crossAx val="5310830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legend>
    <c:plotVisOnly val="1"/>
    <c:dispBlanksAs val="gap"/>
    <c:showDLblsOverMax val="0"/>
  </c:chart>
  <c:spPr>
    <a:solidFill>
      <a:srgbClr val="042E60"/>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rgbClr val="FFFFFF"/>
                </a:solidFill>
                <a:latin typeface="+mn-lt"/>
                <a:ea typeface="+mn-ea"/>
                <a:cs typeface="+mn-cs"/>
              </a:defRPr>
            </a:pPr>
            <a:r>
              <a:rPr lang="en-US" sz="3200" b="1" dirty="0" smtClean="0">
                <a:solidFill>
                  <a:srgbClr val="FFFFFF"/>
                </a:solidFill>
              </a:rPr>
              <a:t>CHANCE</a:t>
            </a:r>
            <a:r>
              <a:rPr lang="en-US" sz="3200" b="1" baseline="0" dirty="0" smtClean="0">
                <a:solidFill>
                  <a:srgbClr val="FFFFFF"/>
                </a:solidFill>
              </a:rPr>
              <a:t> OF EARNING A 3.0 OR HIGHER CUMULATIVE GPA</a:t>
            </a:r>
            <a:endParaRPr lang="en-US" sz="3200" b="1" dirty="0">
              <a:solidFill>
                <a:srgbClr val="FFFFFF"/>
              </a:solidFill>
            </a:endParaRPr>
          </a:p>
        </c:rich>
      </c:tx>
      <c:layout/>
      <c:overlay val="0"/>
      <c:spPr>
        <a:noFill/>
        <a:ln>
          <a:noFill/>
        </a:ln>
        <a:effectLst/>
      </c:spPr>
      <c:txPr>
        <a:bodyPr rot="0" spcFirstLastPara="1" vertOverflow="ellipsis" vert="horz" wrap="square" anchor="ctr" anchorCtr="1"/>
        <a:lstStyle/>
        <a:p>
          <a:pPr>
            <a:defRPr sz="3200" b="1" i="0" u="none" strike="noStrike" kern="1200" spc="0" baseline="0">
              <a:solidFill>
                <a:srgbClr val="FFFFFF"/>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Year 1</c:v>
                </c:pt>
              </c:strCache>
            </c:strRef>
          </c:tx>
          <c:spPr>
            <a:solidFill>
              <a:schemeClr val="bg1">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&lt;20 ACT ELA Score</c:v>
                </c:pt>
                <c:pt idx="1">
                  <c:v>≥20 ACT ELA Score</c:v>
                </c:pt>
              </c:strCache>
            </c:strRef>
          </c:cat>
          <c:val>
            <c:numRef>
              <c:f>Sheet1!$B$2:$B$3</c:f>
              <c:numCache>
                <c:formatCode>0%</c:formatCode>
                <c:ptCount val="2"/>
                <c:pt idx="0">
                  <c:v>0.27</c:v>
                </c:pt>
                <c:pt idx="1">
                  <c:v>0.56999999999999995</c:v>
                </c:pt>
              </c:numCache>
            </c:numRef>
          </c:val>
        </c:ser>
        <c:ser>
          <c:idx val="1"/>
          <c:order val="1"/>
          <c:tx>
            <c:strRef>
              <c:f>Sheet1!$C$1</c:f>
              <c:strCache>
                <c:ptCount val="1"/>
                <c:pt idx="0">
                  <c:v>Year 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&lt;20 ACT ELA Score</c:v>
                </c:pt>
                <c:pt idx="1">
                  <c:v>≥20 ACT ELA Score</c:v>
                </c:pt>
              </c:strCache>
            </c:strRef>
          </c:cat>
          <c:val>
            <c:numRef>
              <c:f>Sheet1!$C$2:$C$3</c:f>
              <c:numCache>
                <c:formatCode>0%</c:formatCode>
                <c:ptCount val="2"/>
                <c:pt idx="0">
                  <c:v>0.37</c:v>
                </c:pt>
                <c:pt idx="1">
                  <c:v>0.69</c:v>
                </c:pt>
              </c:numCache>
            </c:numRef>
          </c:val>
        </c:ser>
        <c:dLbls>
          <c:dLblPos val="outEnd"/>
          <c:showLegendKey val="0"/>
          <c:showVal val="1"/>
          <c:showCatName val="0"/>
          <c:showSerName val="0"/>
          <c:showPercent val="0"/>
          <c:showBubbleSize val="0"/>
        </c:dLbls>
        <c:gapWidth val="35"/>
        <c:overlap val="-13"/>
        <c:axId val="531082312"/>
        <c:axId val="326231056"/>
      </c:barChart>
      <c:catAx>
        <c:axId val="5310823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crossAx val="326231056"/>
        <c:crosses val="autoZero"/>
        <c:auto val="1"/>
        <c:lblAlgn val="ctr"/>
        <c:lblOffset val="100"/>
        <c:noMultiLvlLbl val="0"/>
      </c:catAx>
      <c:valAx>
        <c:axId val="326231056"/>
        <c:scaling>
          <c:orientation val="minMax"/>
        </c:scaling>
        <c:delete val="1"/>
        <c:axPos val="l"/>
        <c:numFmt formatCode="0%" sourceLinked="1"/>
        <c:majorTickMark val="out"/>
        <c:minorTickMark val="none"/>
        <c:tickLblPos val="nextTo"/>
        <c:crossAx val="5310823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1" i="0" u="none" strike="noStrike" kern="1200" baseline="0">
              <a:solidFill>
                <a:srgbClr val="FFFFFF"/>
              </a:solidFill>
              <a:latin typeface="+mn-lt"/>
              <a:ea typeface="+mn-ea"/>
              <a:cs typeface="+mn-cs"/>
            </a:defRPr>
          </a:pPr>
          <a:endParaRPr lang="en-US"/>
        </a:p>
      </c:txPr>
    </c:legend>
    <c:plotVisOnly val="1"/>
    <c:dispBlanksAs val="gap"/>
    <c:showDLblsOverMax val="0"/>
  </c:chart>
  <c:spPr>
    <a:solidFill>
      <a:srgbClr val="042E60"/>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C5EA9-6E3A-4EB9-B548-05AA47D82BDF}"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824B8B9E-CC77-46FB-8CD3-935CC052564A}">
      <dgm:prSet phldrT="[Text]"/>
      <dgm:spPr/>
      <dgm:t>
        <a:bodyPr/>
        <a:lstStyle/>
        <a:p>
          <a:r>
            <a:rPr lang="en-US" dirty="0" smtClean="0"/>
            <a:t>Grades 3-9</a:t>
          </a:r>
          <a:endParaRPr lang="en-US" dirty="0"/>
        </a:p>
      </dgm:t>
    </dgm:pt>
    <dgm:pt modelId="{06C35386-7E9E-447B-A334-43D1156DF548}" type="parTrans" cxnId="{95AA8A66-AEDA-450F-95AF-CD5EC1E7D9B5}">
      <dgm:prSet/>
      <dgm:spPr/>
      <dgm:t>
        <a:bodyPr/>
        <a:lstStyle/>
        <a:p>
          <a:endParaRPr lang="en-US"/>
        </a:p>
      </dgm:t>
    </dgm:pt>
    <dgm:pt modelId="{719AC13B-84A3-499A-81D7-235758BB0614}" type="sibTrans" cxnId="{95AA8A66-AEDA-450F-95AF-CD5EC1E7D9B5}">
      <dgm:prSet/>
      <dgm:spPr/>
      <dgm:t>
        <a:bodyPr/>
        <a:lstStyle/>
        <a:p>
          <a:endParaRPr lang="en-US"/>
        </a:p>
      </dgm:t>
    </dgm:pt>
    <dgm:pt modelId="{54EA7CFE-8D79-49FA-9D22-2D368FAA7FD7}">
      <dgm:prSet phldrT="[Text]" custT="1"/>
      <dgm:spPr/>
      <dgm:t>
        <a:bodyPr/>
        <a:lstStyle/>
        <a:p>
          <a:r>
            <a:rPr lang="en-US" sz="2000" dirty="0" smtClean="0"/>
            <a:t>ACT Aspire Summative</a:t>
          </a:r>
          <a:endParaRPr lang="en-US" sz="2000" dirty="0"/>
        </a:p>
      </dgm:t>
    </dgm:pt>
    <dgm:pt modelId="{6D98F12B-AAB9-430F-B133-09B091D153D6}" type="parTrans" cxnId="{07F08D61-A7C1-4B83-B3E2-9F8419F5776B}">
      <dgm:prSet/>
      <dgm:spPr/>
      <dgm:t>
        <a:bodyPr/>
        <a:lstStyle/>
        <a:p>
          <a:endParaRPr lang="en-US"/>
        </a:p>
      </dgm:t>
    </dgm:pt>
    <dgm:pt modelId="{F0047DF6-C569-47DC-8AA0-CFFAB1687EA8}" type="sibTrans" cxnId="{07F08D61-A7C1-4B83-B3E2-9F8419F5776B}">
      <dgm:prSet/>
      <dgm:spPr/>
      <dgm:t>
        <a:bodyPr/>
        <a:lstStyle/>
        <a:p>
          <a:endParaRPr lang="en-US"/>
        </a:p>
      </dgm:t>
    </dgm:pt>
    <dgm:pt modelId="{FB8DF525-6CCC-4E94-B5A3-029D9D64C413}">
      <dgm:prSet phldrT="[Text]"/>
      <dgm:spPr/>
      <dgm:t>
        <a:bodyPr/>
        <a:lstStyle/>
        <a:p>
          <a:r>
            <a:rPr lang="en-US" dirty="0" smtClean="0"/>
            <a:t>Grade 10</a:t>
          </a:r>
          <a:endParaRPr lang="en-US" dirty="0"/>
        </a:p>
      </dgm:t>
    </dgm:pt>
    <dgm:pt modelId="{FFD65695-C8D5-434B-9C3D-47643E4D8C36}" type="parTrans" cxnId="{E50D7D25-9388-48DE-9034-39C473288734}">
      <dgm:prSet/>
      <dgm:spPr/>
      <dgm:t>
        <a:bodyPr/>
        <a:lstStyle/>
        <a:p>
          <a:endParaRPr lang="en-US"/>
        </a:p>
      </dgm:t>
    </dgm:pt>
    <dgm:pt modelId="{88189BDE-F709-4E88-B987-D4C76F7657F6}" type="sibTrans" cxnId="{E50D7D25-9388-48DE-9034-39C473288734}">
      <dgm:prSet/>
      <dgm:spPr/>
      <dgm:t>
        <a:bodyPr/>
        <a:lstStyle/>
        <a:p>
          <a:endParaRPr lang="en-US"/>
        </a:p>
      </dgm:t>
    </dgm:pt>
    <dgm:pt modelId="{CB77CEF4-F7FD-4BC5-9A4E-10BA1FE1D32E}">
      <dgm:prSet phldrT="[Text]" custT="1"/>
      <dgm:spPr/>
      <dgm:t>
        <a:bodyPr/>
        <a:lstStyle/>
        <a:p>
          <a:r>
            <a:rPr lang="en-US" sz="2000" dirty="0" smtClean="0"/>
            <a:t>PreACT</a:t>
          </a:r>
          <a:endParaRPr lang="en-US" sz="2000" dirty="0"/>
        </a:p>
      </dgm:t>
    </dgm:pt>
    <dgm:pt modelId="{649E7CD4-AA27-4333-90CB-DEA5DF76D1C9}" type="parTrans" cxnId="{9F3C7400-278C-4869-870B-ED02306436E9}">
      <dgm:prSet/>
      <dgm:spPr/>
      <dgm:t>
        <a:bodyPr/>
        <a:lstStyle/>
        <a:p>
          <a:endParaRPr lang="en-US"/>
        </a:p>
      </dgm:t>
    </dgm:pt>
    <dgm:pt modelId="{46258545-9AA2-4EF6-B847-16E9C10FE074}" type="sibTrans" cxnId="{9F3C7400-278C-4869-870B-ED02306436E9}">
      <dgm:prSet/>
      <dgm:spPr/>
      <dgm:t>
        <a:bodyPr/>
        <a:lstStyle/>
        <a:p>
          <a:endParaRPr lang="en-US"/>
        </a:p>
      </dgm:t>
    </dgm:pt>
    <dgm:pt modelId="{349CE938-8039-4D4C-8A3F-84289785A7F3}">
      <dgm:prSet phldrT="[Text]"/>
      <dgm:spPr/>
      <dgm:t>
        <a:bodyPr/>
        <a:lstStyle/>
        <a:p>
          <a:r>
            <a:rPr lang="en-US" dirty="0" smtClean="0"/>
            <a:t>Grade 11</a:t>
          </a:r>
          <a:endParaRPr lang="en-US" dirty="0"/>
        </a:p>
      </dgm:t>
    </dgm:pt>
    <dgm:pt modelId="{839FDBC8-9A3F-45B6-9180-A8266EEAC63D}" type="parTrans" cxnId="{B45E66D0-1F57-4296-92F6-603F5D3C2EFD}">
      <dgm:prSet/>
      <dgm:spPr/>
      <dgm:t>
        <a:bodyPr/>
        <a:lstStyle/>
        <a:p>
          <a:endParaRPr lang="en-US"/>
        </a:p>
      </dgm:t>
    </dgm:pt>
    <dgm:pt modelId="{58390C8F-F3B9-4521-919E-E7B6F93569B0}" type="sibTrans" cxnId="{B45E66D0-1F57-4296-92F6-603F5D3C2EFD}">
      <dgm:prSet/>
      <dgm:spPr/>
      <dgm:t>
        <a:bodyPr/>
        <a:lstStyle/>
        <a:p>
          <a:endParaRPr lang="en-US"/>
        </a:p>
      </dgm:t>
    </dgm:pt>
    <dgm:pt modelId="{8A329004-093D-44FA-9A8B-73F5B3D1D8BC}">
      <dgm:prSet phldrT="[Text]" custT="1"/>
      <dgm:spPr/>
      <dgm:t>
        <a:bodyPr/>
        <a:lstStyle/>
        <a:p>
          <a:r>
            <a:rPr lang="en-US" sz="2000" dirty="0" smtClean="0"/>
            <a:t>The ACT Test</a:t>
          </a:r>
          <a:endParaRPr lang="en-US" sz="2000" dirty="0"/>
        </a:p>
      </dgm:t>
    </dgm:pt>
    <dgm:pt modelId="{A05176A6-FD54-48FC-AC3C-AFCAEE0D7C41}" type="parTrans" cxnId="{7F9C7DC4-7391-4A6D-912A-233BBDC30DCC}">
      <dgm:prSet/>
      <dgm:spPr/>
      <dgm:t>
        <a:bodyPr/>
        <a:lstStyle/>
        <a:p>
          <a:endParaRPr lang="en-US"/>
        </a:p>
      </dgm:t>
    </dgm:pt>
    <dgm:pt modelId="{CC295F5E-7FD3-4854-9215-DF27E17D967C}" type="sibTrans" cxnId="{7F9C7DC4-7391-4A6D-912A-233BBDC30DCC}">
      <dgm:prSet/>
      <dgm:spPr/>
      <dgm:t>
        <a:bodyPr/>
        <a:lstStyle/>
        <a:p>
          <a:endParaRPr lang="en-US"/>
        </a:p>
      </dgm:t>
    </dgm:pt>
    <dgm:pt modelId="{07ACC56F-93CE-43A3-B57B-6EC8DCD9DA61}">
      <dgm:prSet phldrT="[Text]" custT="1"/>
      <dgm:spPr/>
      <dgm:t>
        <a:bodyPr/>
        <a:lstStyle/>
        <a:p>
          <a:r>
            <a:rPr lang="en-US" sz="2000" dirty="0" smtClean="0"/>
            <a:t>ACT WorkKeys</a:t>
          </a:r>
          <a:endParaRPr lang="en-US" sz="2000" dirty="0"/>
        </a:p>
      </dgm:t>
    </dgm:pt>
    <dgm:pt modelId="{9AB1FA79-8F92-4D58-B3EE-634362675759}" type="parTrans" cxnId="{FFF9EF6B-1F5F-4939-95BB-A44E0D5D4266}">
      <dgm:prSet/>
      <dgm:spPr/>
      <dgm:t>
        <a:bodyPr/>
        <a:lstStyle/>
        <a:p>
          <a:endParaRPr lang="en-US"/>
        </a:p>
      </dgm:t>
    </dgm:pt>
    <dgm:pt modelId="{1C3FA5F0-0972-4993-A241-CDCEC71148B2}" type="sibTrans" cxnId="{FFF9EF6B-1F5F-4939-95BB-A44E0D5D4266}">
      <dgm:prSet/>
      <dgm:spPr/>
      <dgm:t>
        <a:bodyPr/>
        <a:lstStyle/>
        <a:p>
          <a:endParaRPr lang="en-US"/>
        </a:p>
      </dgm:t>
    </dgm:pt>
    <dgm:pt modelId="{02AACD03-2A04-42B2-813C-236EBAE60110}">
      <dgm:prSet phldrT="[Text]" custT="1"/>
      <dgm:spPr/>
      <dgm:t>
        <a:bodyPr/>
        <a:lstStyle/>
        <a:p>
          <a:r>
            <a:rPr lang="en-US" sz="2000" dirty="0" smtClean="0"/>
            <a:t>ACT Aspire Interim</a:t>
          </a:r>
          <a:endParaRPr lang="en-US" sz="2000" dirty="0"/>
        </a:p>
      </dgm:t>
    </dgm:pt>
    <dgm:pt modelId="{0164B072-FF90-43C1-A57A-002391C40E0F}" type="parTrans" cxnId="{F5F182F0-972A-4757-8924-49C760A902BC}">
      <dgm:prSet/>
      <dgm:spPr/>
      <dgm:t>
        <a:bodyPr/>
        <a:lstStyle/>
        <a:p>
          <a:endParaRPr lang="en-US"/>
        </a:p>
      </dgm:t>
    </dgm:pt>
    <dgm:pt modelId="{C57B83A2-2898-4A8B-8E5A-1718E1CF2409}" type="sibTrans" cxnId="{F5F182F0-972A-4757-8924-49C760A902BC}">
      <dgm:prSet/>
      <dgm:spPr/>
      <dgm:t>
        <a:bodyPr/>
        <a:lstStyle/>
        <a:p>
          <a:endParaRPr lang="en-US"/>
        </a:p>
      </dgm:t>
    </dgm:pt>
    <dgm:pt modelId="{75792CC2-D62C-4015-B91B-1C845FD00B1B}" type="pres">
      <dgm:prSet presAssocID="{90CC5EA9-6E3A-4EB9-B548-05AA47D82BDF}" presName="linearFlow" presStyleCnt="0">
        <dgm:presLayoutVars>
          <dgm:dir/>
          <dgm:animLvl val="lvl"/>
          <dgm:resizeHandles val="exact"/>
        </dgm:presLayoutVars>
      </dgm:prSet>
      <dgm:spPr/>
      <dgm:t>
        <a:bodyPr/>
        <a:lstStyle/>
        <a:p>
          <a:endParaRPr lang="en-US"/>
        </a:p>
      </dgm:t>
    </dgm:pt>
    <dgm:pt modelId="{DD5BA2B3-FF06-4464-8E47-7F6371303759}" type="pres">
      <dgm:prSet presAssocID="{824B8B9E-CC77-46FB-8CD3-935CC052564A}" presName="composite" presStyleCnt="0"/>
      <dgm:spPr/>
    </dgm:pt>
    <dgm:pt modelId="{E116988E-B8C9-4B7B-9F40-786DB84FA4E7}" type="pres">
      <dgm:prSet presAssocID="{824B8B9E-CC77-46FB-8CD3-935CC052564A}" presName="parTx" presStyleLbl="node1" presStyleIdx="0" presStyleCnt="3">
        <dgm:presLayoutVars>
          <dgm:chMax val="0"/>
          <dgm:chPref val="0"/>
          <dgm:bulletEnabled val="1"/>
        </dgm:presLayoutVars>
      </dgm:prSet>
      <dgm:spPr/>
      <dgm:t>
        <a:bodyPr/>
        <a:lstStyle/>
        <a:p>
          <a:endParaRPr lang="en-US"/>
        </a:p>
      </dgm:t>
    </dgm:pt>
    <dgm:pt modelId="{788680CB-B82D-4EBD-AB16-4949B5CB23CB}" type="pres">
      <dgm:prSet presAssocID="{824B8B9E-CC77-46FB-8CD3-935CC052564A}" presName="parSh" presStyleLbl="node1" presStyleIdx="0" presStyleCnt="3"/>
      <dgm:spPr/>
      <dgm:t>
        <a:bodyPr/>
        <a:lstStyle/>
        <a:p>
          <a:endParaRPr lang="en-US"/>
        </a:p>
      </dgm:t>
    </dgm:pt>
    <dgm:pt modelId="{B49A0DA6-E280-4365-BDE5-7274062F5932}" type="pres">
      <dgm:prSet presAssocID="{824B8B9E-CC77-46FB-8CD3-935CC052564A}" presName="desTx" presStyleLbl="fgAcc1" presStyleIdx="0" presStyleCnt="3">
        <dgm:presLayoutVars>
          <dgm:bulletEnabled val="1"/>
        </dgm:presLayoutVars>
      </dgm:prSet>
      <dgm:spPr/>
      <dgm:t>
        <a:bodyPr/>
        <a:lstStyle/>
        <a:p>
          <a:endParaRPr lang="en-US"/>
        </a:p>
      </dgm:t>
    </dgm:pt>
    <dgm:pt modelId="{A1A7B2BE-E95A-4E37-88CF-F9F6741B30DD}" type="pres">
      <dgm:prSet presAssocID="{719AC13B-84A3-499A-81D7-235758BB0614}" presName="sibTrans" presStyleLbl="sibTrans2D1" presStyleIdx="0" presStyleCnt="2"/>
      <dgm:spPr/>
      <dgm:t>
        <a:bodyPr/>
        <a:lstStyle/>
        <a:p>
          <a:endParaRPr lang="en-US"/>
        </a:p>
      </dgm:t>
    </dgm:pt>
    <dgm:pt modelId="{B6AB8B68-F059-4421-8786-43138452C3CA}" type="pres">
      <dgm:prSet presAssocID="{719AC13B-84A3-499A-81D7-235758BB0614}" presName="connTx" presStyleLbl="sibTrans2D1" presStyleIdx="0" presStyleCnt="2"/>
      <dgm:spPr/>
      <dgm:t>
        <a:bodyPr/>
        <a:lstStyle/>
        <a:p>
          <a:endParaRPr lang="en-US"/>
        </a:p>
      </dgm:t>
    </dgm:pt>
    <dgm:pt modelId="{741BF6F8-8A42-470E-8449-4DF9A9EBF1D0}" type="pres">
      <dgm:prSet presAssocID="{FB8DF525-6CCC-4E94-B5A3-029D9D64C413}" presName="composite" presStyleCnt="0"/>
      <dgm:spPr/>
    </dgm:pt>
    <dgm:pt modelId="{19974635-C7E5-4383-9880-C3960AA10763}" type="pres">
      <dgm:prSet presAssocID="{FB8DF525-6CCC-4E94-B5A3-029D9D64C413}" presName="parTx" presStyleLbl="node1" presStyleIdx="0" presStyleCnt="3">
        <dgm:presLayoutVars>
          <dgm:chMax val="0"/>
          <dgm:chPref val="0"/>
          <dgm:bulletEnabled val="1"/>
        </dgm:presLayoutVars>
      </dgm:prSet>
      <dgm:spPr/>
      <dgm:t>
        <a:bodyPr/>
        <a:lstStyle/>
        <a:p>
          <a:endParaRPr lang="en-US"/>
        </a:p>
      </dgm:t>
    </dgm:pt>
    <dgm:pt modelId="{587F74EA-F432-4082-B524-150F79F8E807}" type="pres">
      <dgm:prSet presAssocID="{FB8DF525-6CCC-4E94-B5A3-029D9D64C413}" presName="parSh" presStyleLbl="node1" presStyleIdx="1" presStyleCnt="3"/>
      <dgm:spPr/>
      <dgm:t>
        <a:bodyPr/>
        <a:lstStyle/>
        <a:p>
          <a:endParaRPr lang="en-US"/>
        </a:p>
      </dgm:t>
    </dgm:pt>
    <dgm:pt modelId="{8EF88673-4F8F-4745-8820-B9D75C33086B}" type="pres">
      <dgm:prSet presAssocID="{FB8DF525-6CCC-4E94-B5A3-029D9D64C413}" presName="desTx" presStyleLbl="fgAcc1" presStyleIdx="1" presStyleCnt="3">
        <dgm:presLayoutVars>
          <dgm:bulletEnabled val="1"/>
        </dgm:presLayoutVars>
      </dgm:prSet>
      <dgm:spPr/>
      <dgm:t>
        <a:bodyPr/>
        <a:lstStyle/>
        <a:p>
          <a:endParaRPr lang="en-US"/>
        </a:p>
      </dgm:t>
    </dgm:pt>
    <dgm:pt modelId="{2E969482-FED6-45FC-B81E-0580162B1B7E}" type="pres">
      <dgm:prSet presAssocID="{88189BDE-F709-4E88-B987-D4C76F7657F6}" presName="sibTrans" presStyleLbl="sibTrans2D1" presStyleIdx="1" presStyleCnt="2"/>
      <dgm:spPr/>
      <dgm:t>
        <a:bodyPr/>
        <a:lstStyle/>
        <a:p>
          <a:endParaRPr lang="en-US"/>
        </a:p>
      </dgm:t>
    </dgm:pt>
    <dgm:pt modelId="{B5B2B20B-7B0B-40B3-8ED1-D78BEEE6B33A}" type="pres">
      <dgm:prSet presAssocID="{88189BDE-F709-4E88-B987-D4C76F7657F6}" presName="connTx" presStyleLbl="sibTrans2D1" presStyleIdx="1" presStyleCnt="2"/>
      <dgm:spPr/>
      <dgm:t>
        <a:bodyPr/>
        <a:lstStyle/>
        <a:p>
          <a:endParaRPr lang="en-US"/>
        </a:p>
      </dgm:t>
    </dgm:pt>
    <dgm:pt modelId="{F8F34B92-9B5C-4B09-84D7-8347E5F96E10}" type="pres">
      <dgm:prSet presAssocID="{349CE938-8039-4D4C-8A3F-84289785A7F3}" presName="composite" presStyleCnt="0"/>
      <dgm:spPr/>
    </dgm:pt>
    <dgm:pt modelId="{AE64ADB0-436C-4857-9833-09D3AF4AD0B6}" type="pres">
      <dgm:prSet presAssocID="{349CE938-8039-4D4C-8A3F-84289785A7F3}" presName="parTx" presStyleLbl="node1" presStyleIdx="1" presStyleCnt="3">
        <dgm:presLayoutVars>
          <dgm:chMax val="0"/>
          <dgm:chPref val="0"/>
          <dgm:bulletEnabled val="1"/>
        </dgm:presLayoutVars>
      </dgm:prSet>
      <dgm:spPr/>
      <dgm:t>
        <a:bodyPr/>
        <a:lstStyle/>
        <a:p>
          <a:endParaRPr lang="en-US"/>
        </a:p>
      </dgm:t>
    </dgm:pt>
    <dgm:pt modelId="{F0E407CD-B0DE-410A-8EB7-5D1983AD8401}" type="pres">
      <dgm:prSet presAssocID="{349CE938-8039-4D4C-8A3F-84289785A7F3}" presName="parSh" presStyleLbl="node1" presStyleIdx="2" presStyleCnt="3"/>
      <dgm:spPr/>
      <dgm:t>
        <a:bodyPr/>
        <a:lstStyle/>
        <a:p>
          <a:endParaRPr lang="en-US"/>
        </a:p>
      </dgm:t>
    </dgm:pt>
    <dgm:pt modelId="{C7F88DB4-5756-449F-AA86-4FA63F627247}" type="pres">
      <dgm:prSet presAssocID="{349CE938-8039-4D4C-8A3F-84289785A7F3}" presName="desTx" presStyleLbl="fgAcc1" presStyleIdx="2" presStyleCnt="3">
        <dgm:presLayoutVars>
          <dgm:bulletEnabled val="1"/>
        </dgm:presLayoutVars>
      </dgm:prSet>
      <dgm:spPr/>
      <dgm:t>
        <a:bodyPr/>
        <a:lstStyle/>
        <a:p>
          <a:endParaRPr lang="en-US"/>
        </a:p>
      </dgm:t>
    </dgm:pt>
  </dgm:ptLst>
  <dgm:cxnLst>
    <dgm:cxn modelId="{95AA8A66-AEDA-450F-95AF-CD5EC1E7D9B5}" srcId="{90CC5EA9-6E3A-4EB9-B548-05AA47D82BDF}" destId="{824B8B9E-CC77-46FB-8CD3-935CC052564A}" srcOrd="0" destOrd="0" parTransId="{06C35386-7E9E-447B-A334-43D1156DF548}" sibTransId="{719AC13B-84A3-499A-81D7-235758BB0614}"/>
    <dgm:cxn modelId="{84AC4957-FF21-4049-A374-BDFD41DD1B4A}" type="presOf" srcId="{824B8B9E-CC77-46FB-8CD3-935CC052564A}" destId="{788680CB-B82D-4EBD-AB16-4949B5CB23CB}" srcOrd="1" destOrd="0" presId="urn:microsoft.com/office/officeart/2005/8/layout/process3"/>
    <dgm:cxn modelId="{FFF9EF6B-1F5F-4939-95BB-A44E0D5D4266}" srcId="{349CE938-8039-4D4C-8A3F-84289785A7F3}" destId="{07ACC56F-93CE-43A3-B57B-6EC8DCD9DA61}" srcOrd="1" destOrd="0" parTransId="{9AB1FA79-8F92-4D58-B3EE-634362675759}" sibTransId="{1C3FA5F0-0972-4993-A241-CDCEC71148B2}"/>
    <dgm:cxn modelId="{699C990A-C6F9-452F-B28C-67809E1364BD}" type="presOf" srcId="{02AACD03-2A04-42B2-813C-236EBAE60110}" destId="{B49A0DA6-E280-4365-BDE5-7274062F5932}" srcOrd="0" destOrd="1" presId="urn:microsoft.com/office/officeart/2005/8/layout/process3"/>
    <dgm:cxn modelId="{29F50305-9199-4880-AE38-8E702560D6EB}" type="presOf" srcId="{824B8B9E-CC77-46FB-8CD3-935CC052564A}" destId="{E116988E-B8C9-4B7B-9F40-786DB84FA4E7}" srcOrd="0" destOrd="0" presId="urn:microsoft.com/office/officeart/2005/8/layout/process3"/>
    <dgm:cxn modelId="{3714A258-1C1C-4EB9-85E5-3117FAB2F57A}" type="presOf" srcId="{349CE938-8039-4D4C-8A3F-84289785A7F3}" destId="{F0E407CD-B0DE-410A-8EB7-5D1983AD8401}" srcOrd="1" destOrd="0" presId="urn:microsoft.com/office/officeart/2005/8/layout/process3"/>
    <dgm:cxn modelId="{0DE673C8-C178-4F3A-B9D4-F878DD77F78F}" type="presOf" srcId="{88189BDE-F709-4E88-B987-D4C76F7657F6}" destId="{B5B2B20B-7B0B-40B3-8ED1-D78BEEE6B33A}" srcOrd="1" destOrd="0" presId="urn:microsoft.com/office/officeart/2005/8/layout/process3"/>
    <dgm:cxn modelId="{AC7DA1B3-B49F-4A95-94F8-EAB078F37F46}" type="presOf" srcId="{CB77CEF4-F7FD-4BC5-9A4E-10BA1FE1D32E}" destId="{8EF88673-4F8F-4745-8820-B9D75C33086B}" srcOrd="0" destOrd="0" presId="urn:microsoft.com/office/officeart/2005/8/layout/process3"/>
    <dgm:cxn modelId="{052AB2F2-2D6F-40B9-8E07-6CA57504145D}" type="presOf" srcId="{FB8DF525-6CCC-4E94-B5A3-029D9D64C413}" destId="{19974635-C7E5-4383-9880-C3960AA10763}" srcOrd="0" destOrd="0" presId="urn:microsoft.com/office/officeart/2005/8/layout/process3"/>
    <dgm:cxn modelId="{B45E66D0-1F57-4296-92F6-603F5D3C2EFD}" srcId="{90CC5EA9-6E3A-4EB9-B548-05AA47D82BDF}" destId="{349CE938-8039-4D4C-8A3F-84289785A7F3}" srcOrd="2" destOrd="0" parTransId="{839FDBC8-9A3F-45B6-9180-A8266EEAC63D}" sibTransId="{58390C8F-F3B9-4521-919E-E7B6F93569B0}"/>
    <dgm:cxn modelId="{F5F182F0-972A-4757-8924-49C760A902BC}" srcId="{824B8B9E-CC77-46FB-8CD3-935CC052564A}" destId="{02AACD03-2A04-42B2-813C-236EBAE60110}" srcOrd="1" destOrd="0" parTransId="{0164B072-FF90-43C1-A57A-002391C40E0F}" sibTransId="{C57B83A2-2898-4A8B-8E5A-1718E1CF2409}"/>
    <dgm:cxn modelId="{EAA93925-B2CD-4C5D-B6A5-241965ACA441}" type="presOf" srcId="{8A329004-093D-44FA-9A8B-73F5B3D1D8BC}" destId="{C7F88DB4-5756-449F-AA86-4FA63F627247}" srcOrd="0" destOrd="0" presId="urn:microsoft.com/office/officeart/2005/8/layout/process3"/>
    <dgm:cxn modelId="{F27C7C74-BC40-4638-BD70-544343D1F674}" type="presOf" srcId="{90CC5EA9-6E3A-4EB9-B548-05AA47D82BDF}" destId="{75792CC2-D62C-4015-B91B-1C845FD00B1B}" srcOrd="0" destOrd="0" presId="urn:microsoft.com/office/officeart/2005/8/layout/process3"/>
    <dgm:cxn modelId="{6F933C0A-858A-496C-BC7D-03A2C708198D}" type="presOf" srcId="{88189BDE-F709-4E88-B987-D4C76F7657F6}" destId="{2E969482-FED6-45FC-B81E-0580162B1B7E}" srcOrd="0" destOrd="0" presId="urn:microsoft.com/office/officeart/2005/8/layout/process3"/>
    <dgm:cxn modelId="{1290B780-C396-4345-A7F1-C931F81555C1}" type="presOf" srcId="{719AC13B-84A3-499A-81D7-235758BB0614}" destId="{B6AB8B68-F059-4421-8786-43138452C3CA}" srcOrd="1" destOrd="0" presId="urn:microsoft.com/office/officeart/2005/8/layout/process3"/>
    <dgm:cxn modelId="{79D8A59B-294C-4D03-AA21-511C94497DB2}" type="presOf" srcId="{54EA7CFE-8D79-49FA-9D22-2D368FAA7FD7}" destId="{B49A0DA6-E280-4365-BDE5-7274062F5932}" srcOrd="0" destOrd="0" presId="urn:microsoft.com/office/officeart/2005/8/layout/process3"/>
    <dgm:cxn modelId="{F67C5C85-19F1-4B53-BC92-92D6271646B7}" type="presOf" srcId="{FB8DF525-6CCC-4E94-B5A3-029D9D64C413}" destId="{587F74EA-F432-4082-B524-150F79F8E807}" srcOrd="1" destOrd="0" presId="urn:microsoft.com/office/officeart/2005/8/layout/process3"/>
    <dgm:cxn modelId="{FC85B00D-8062-49C6-BFD3-C754312337E1}" type="presOf" srcId="{719AC13B-84A3-499A-81D7-235758BB0614}" destId="{A1A7B2BE-E95A-4E37-88CF-F9F6741B30DD}" srcOrd="0" destOrd="0" presId="urn:microsoft.com/office/officeart/2005/8/layout/process3"/>
    <dgm:cxn modelId="{9F3C7400-278C-4869-870B-ED02306436E9}" srcId="{FB8DF525-6CCC-4E94-B5A3-029D9D64C413}" destId="{CB77CEF4-F7FD-4BC5-9A4E-10BA1FE1D32E}" srcOrd="0" destOrd="0" parTransId="{649E7CD4-AA27-4333-90CB-DEA5DF76D1C9}" sibTransId="{46258545-9AA2-4EF6-B847-16E9C10FE074}"/>
    <dgm:cxn modelId="{7F9C7DC4-7391-4A6D-912A-233BBDC30DCC}" srcId="{349CE938-8039-4D4C-8A3F-84289785A7F3}" destId="{8A329004-093D-44FA-9A8B-73F5B3D1D8BC}" srcOrd="0" destOrd="0" parTransId="{A05176A6-FD54-48FC-AC3C-AFCAEE0D7C41}" sibTransId="{CC295F5E-7FD3-4854-9215-DF27E17D967C}"/>
    <dgm:cxn modelId="{E50D7D25-9388-48DE-9034-39C473288734}" srcId="{90CC5EA9-6E3A-4EB9-B548-05AA47D82BDF}" destId="{FB8DF525-6CCC-4E94-B5A3-029D9D64C413}" srcOrd="1" destOrd="0" parTransId="{FFD65695-C8D5-434B-9C3D-47643E4D8C36}" sibTransId="{88189BDE-F709-4E88-B987-D4C76F7657F6}"/>
    <dgm:cxn modelId="{A1E90737-EEE0-4DD8-96CE-0C837F67870B}" type="presOf" srcId="{349CE938-8039-4D4C-8A3F-84289785A7F3}" destId="{AE64ADB0-436C-4857-9833-09D3AF4AD0B6}" srcOrd="0" destOrd="0" presId="urn:microsoft.com/office/officeart/2005/8/layout/process3"/>
    <dgm:cxn modelId="{07F08D61-A7C1-4B83-B3E2-9F8419F5776B}" srcId="{824B8B9E-CC77-46FB-8CD3-935CC052564A}" destId="{54EA7CFE-8D79-49FA-9D22-2D368FAA7FD7}" srcOrd="0" destOrd="0" parTransId="{6D98F12B-AAB9-430F-B133-09B091D153D6}" sibTransId="{F0047DF6-C569-47DC-8AA0-CFFAB1687EA8}"/>
    <dgm:cxn modelId="{7B4A3DC5-9DB1-4B47-B66D-4BF58C51B1A0}" type="presOf" srcId="{07ACC56F-93CE-43A3-B57B-6EC8DCD9DA61}" destId="{C7F88DB4-5756-449F-AA86-4FA63F627247}" srcOrd="0" destOrd="1" presId="urn:microsoft.com/office/officeart/2005/8/layout/process3"/>
    <dgm:cxn modelId="{0B476782-8714-4EF3-82B2-4F44C109B2CC}" type="presParOf" srcId="{75792CC2-D62C-4015-B91B-1C845FD00B1B}" destId="{DD5BA2B3-FF06-4464-8E47-7F6371303759}" srcOrd="0" destOrd="0" presId="urn:microsoft.com/office/officeart/2005/8/layout/process3"/>
    <dgm:cxn modelId="{2D2B2B02-F4EE-433A-8904-A83F7CC23454}" type="presParOf" srcId="{DD5BA2B3-FF06-4464-8E47-7F6371303759}" destId="{E116988E-B8C9-4B7B-9F40-786DB84FA4E7}" srcOrd="0" destOrd="0" presId="urn:microsoft.com/office/officeart/2005/8/layout/process3"/>
    <dgm:cxn modelId="{F0C237AF-C2F3-4F9A-A917-1C2C219A363D}" type="presParOf" srcId="{DD5BA2B3-FF06-4464-8E47-7F6371303759}" destId="{788680CB-B82D-4EBD-AB16-4949B5CB23CB}" srcOrd="1" destOrd="0" presId="urn:microsoft.com/office/officeart/2005/8/layout/process3"/>
    <dgm:cxn modelId="{1B9AED23-608D-42D2-A8F0-4E6605D5D098}" type="presParOf" srcId="{DD5BA2B3-FF06-4464-8E47-7F6371303759}" destId="{B49A0DA6-E280-4365-BDE5-7274062F5932}" srcOrd="2" destOrd="0" presId="urn:microsoft.com/office/officeart/2005/8/layout/process3"/>
    <dgm:cxn modelId="{15EEC7EB-1BEB-4F50-A7AC-38F7C0A4FA73}" type="presParOf" srcId="{75792CC2-D62C-4015-B91B-1C845FD00B1B}" destId="{A1A7B2BE-E95A-4E37-88CF-F9F6741B30DD}" srcOrd="1" destOrd="0" presId="urn:microsoft.com/office/officeart/2005/8/layout/process3"/>
    <dgm:cxn modelId="{24EA78B8-981B-4684-A4BD-7B2B090F4E1F}" type="presParOf" srcId="{A1A7B2BE-E95A-4E37-88CF-F9F6741B30DD}" destId="{B6AB8B68-F059-4421-8786-43138452C3CA}" srcOrd="0" destOrd="0" presId="urn:microsoft.com/office/officeart/2005/8/layout/process3"/>
    <dgm:cxn modelId="{C42412D0-DF2F-4EF3-A470-47C88B75F97F}" type="presParOf" srcId="{75792CC2-D62C-4015-B91B-1C845FD00B1B}" destId="{741BF6F8-8A42-470E-8449-4DF9A9EBF1D0}" srcOrd="2" destOrd="0" presId="urn:microsoft.com/office/officeart/2005/8/layout/process3"/>
    <dgm:cxn modelId="{1B4CD701-8E71-4DAF-8B71-518502AE4E82}" type="presParOf" srcId="{741BF6F8-8A42-470E-8449-4DF9A9EBF1D0}" destId="{19974635-C7E5-4383-9880-C3960AA10763}" srcOrd="0" destOrd="0" presId="urn:microsoft.com/office/officeart/2005/8/layout/process3"/>
    <dgm:cxn modelId="{475FD674-A7AF-4A9F-AE6C-AC8F68ECD90E}" type="presParOf" srcId="{741BF6F8-8A42-470E-8449-4DF9A9EBF1D0}" destId="{587F74EA-F432-4082-B524-150F79F8E807}" srcOrd="1" destOrd="0" presId="urn:microsoft.com/office/officeart/2005/8/layout/process3"/>
    <dgm:cxn modelId="{0CCF6AA7-1482-414F-95C1-FC8AB96919A2}" type="presParOf" srcId="{741BF6F8-8A42-470E-8449-4DF9A9EBF1D0}" destId="{8EF88673-4F8F-4745-8820-B9D75C33086B}" srcOrd="2" destOrd="0" presId="urn:microsoft.com/office/officeart/2005/8/layout/process3"/>
    <dgm:cxn modelId="{4BA3087C-6EE4-4FEB-9A09-32BE4402BED9}" type="presParOf" srcId="{75792CC2-D62C-4015-B91B-1C845FD00B1B}" destId="{2E969482-FED6-45FC-B81E-0580162B1B7E}" srcOrd="3" destOrd="0" presId="urn:microsoft.com/office/officeart/2005/8/layout/process3"/>
    <dgm:cxn modelId="{B447A6D1-57A9-43BE-8E02-68C3994E8D8E}" type="presParOf" srcId="{2E969482-FED6-45FC-B81E-0580162B1B7E}" destId="{B5B2B20B-7B0B-40B3-8ED1-D78BEEE6B33A}" srcOrd="0" destOrd="0" presId="urn:microsoft.com/office/officeart/2005/8/layout/process3"/>
    <dgm:cxn modelId="{B01ED578-C50A-4B37-A5B8-8A88FCDF769B}" type="presParOf" srcId="{75792CC2-D62C-4015-B91B-1C845FD00B1B}" destId="{F8F34B92-9B5C-4B09-84D7-8347E5F96E10}" srcOrd="4" destOrd="0" presId="urn:microsoft.com/office/officeart/2005/8/layout/process3"/>
    <dgm:cxn modelId="{65463C06-C956-4CD7-8055-F66BCF72C2A1}" type="presParOf" srcId="{F8F34B92-9B5C-4B09-84D7-8347E5F96E10}" destId="{AE64ADB0-436C-4857-9833-09D3AF4AD0B6}" srcOrd="0" destOrd="0" presId="urn:microsoft.com/office/officeart/2005/8/layout/process3"/>
    <dgm:cxn modelId="{4AD80FE5-E4DA-4B3C-AB0D-7CE1D6694C99}" type="presParOf" srcId="{F8F34B92-9B5C-4B09-84D7-8347E5F96E10}" destId="{F0E407CD-B0DE-410A-8EB7-5D1983AD8401}" srcOrd="1" destOrd="0" presId="urn:microsoft.com/office/officeart/2005/8/layout/process3"/>
    <dgm:cxn modelId="{A7ACF9CA-DC21-4508-97DB-4165BA8CBDBE}" type="presParOf" srcId="{F8F34B92-9B5C-4B09-84D7-8347E5F96E10}" destId="{C7F88DB4-5756-449F-AA86-4FA63F627247}"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869D8-A416-4434-B510-585E4311BEB5}" type="datetimeFigureOut">
              <a:rPr lang="en-US" smtClean="0"/>
              <a:t>11/7/2018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6433F-7AB6-4BC6-B444-B284FEE51B74}" type="slidenum">
              <a:rPr lang="en-US" smtClean="0"/>
              <a:t>‹#›</a:t>
            </a:fld>
            <a:endParaRPr lang="en-US"/>
          </a:p>
        </p:txBody>
      </p:sp>
    </p:spTree>
    <p:extLst>
      <p:ext uri="{BB962C8B-B14F-4D97-AF65-F5344CB8AC3E}">
        <p14:creationId xmlns:p14="http://schemas.microsoft.com/office/powerpoint/2010/main" val="121879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WCFglzNStII"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act.org/content/act/en/k12-educators-and-administrators/counselor-toolkit.html" TargetMode="External"/><Relationship Id="rId2" Type="http://schemas.openxmlformats.org/officeDocument/2006/relationships/slide" Target="../slides/slide109.xml"/><Relationship Id="rId1" Type="http://schemas.openxmlformats.org/officeDocument/2006/relationships/notesMaster" Target="../notesMasters/notesMaster1.xml"/><Relationship Id="rId6" Type="http://schemas.openxmlformats.org/officeDocument/2006/relationships/hyperlink" Target="https://www.act.org/content/act/en/products-and-services/act-tessera/resources/toolkit.html" TargetMode="External"/><Relationship Id="rId5" Type="http://schemas.openxmlformats.org/officeDocument/2006/relationships/hyperlink" Target="https://www.act.org/content/act/en/products-and-services/act-aspire.html" TargetMode="External"/><Relationship Id="rId4" Type="http://schemas.openxmlformats.org/officeDocument/2006/relationships/hyperlink" Target="https://www.act.org/content/act/en/products-and-services/preact/preact-classroom.html"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act.org/content/act/en/research/condition-of-college-and-career-readiness-2017.html"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www.act.org/content/dam/act/unsecured/documents/DualCreditTexasReport.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a:t>
            </a:fld>
            <a:endParaRPr lang="en-US"/>
          </a:p>
        </p:txBody>
      </p:sp>
    </p:spTree>
    <p:extLst>
      <p:ext uri="{BB962C8B-B14F-4D97-AF65-F5344CB8AC3E}">
        <p14:creationId xmlns:p14="http://schemas.microsoft.com/office/powerpoint/2010/main" val="290245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Whether we’re talking about state standards or the ACT College and Career Readiness Standards, </a:t>
            </a:r>
            <a:r>
              <a:rPr lang="en-US" i="1" baseline="0" dirty="0" smtClean="0"/>
              <a:t>standards</a:t>
            </a:r>
            <a:r>
              <a:rPr lang="en-US" baseline="0" dirty="0" smtClean="0"/>
              <a:t> are all of the “things” that we teach students in school. For example, in math we expect students to learn how to </a:t>
            </a:r>
            <a:r>
              <a:rPr lang="en-US" i="1" baseline="0" dirty="0" smtClean="0"/>
              <a:t>calculate the average of a list of numbers</a:t>
            </a:r>
            <a:r>
              <a:rPr lang="en-US" i="0" baseline="0" dirty="0" smtClean="0"/>
              <a:t>. That is a standard. In English we expect students to </a:t>
            </a:r>
            <a:r>
              <a:rPr lang="en-US" i="1" baseline="0" dirty="0" smtClean="0"/>
              <a:t>use commas to set off simple parenthetical elements. </a:t>
            </a:r>
            <a:r>
              <a:rPr lang="en-US" i="0" baseline="0" dirty="0" smtClean="0"/>
              <a:t>That is also a standard. Standards are all of the skills and knowledge we have determined students need in order to be successful in and after high school.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For lower grades and ACT Aspire we refer to the Performance Level Descriptors to outline the knowledge, skills, and practices that students performing at any given level achieve in each content area at each grade level. They indicate if the students are academically prepared to engage successfully in further studies in each content area, the next grade’s material and, eventually at the high school level to verify that they are college and career ready.</a:t>
            </a:r>
            <a:r>
              <a:rPr lang="en-US" i="0" baseline="0" dirty="0" smtClean="0"/>
              <a:t> </a:t>
            </a:r>
            <a:endParaRPr lang="en-US"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But what concerns most educators is the </a:t>
            </a:r>
            <a:r>
              <a:rPr lang="en-US" i="1" baseline="0" dirty="0" smtClean="0"/>
              <a:t>alignment </a:t>
            </a:r>
            <a:r>
              <a:rPr lang="en-US" i="0" baseline="0" dirty="0" smtClean="0"/>
              <a:t>of ACT standards to state standards because you are charged with implementing the standards your state has adopted. </a:t>
            </a:r>
            <a:r>
              <a:rPr lang="en-US" sz="1200" dirty="0" smtClean="0"/>
              <a:t>If your state standards represent the knowledge and skills that </a:t>
            </a:r>
            <a:r>
              <a:rPr lang="en-US" sz="1200" dirty="0" smtClean="0">
                <a:solidFill>
                  <a:srgbClr val="0099DC"/>
                </a:solidFill>
              </a:rPr>
              <a:t>prepare students for college and career</a:t>
            </a:r>
            <a:r>
              <a:rPr lang="en-US" sz="1200" dirty="0" smtClean="0"/>
              <a:t>, then ACT assessments measure that knowledge and those skills. As your ACT representative, I </a:t>
            </a:r>
            <a:r>
              <a:rPr lang="en-US" sz="1200" baseline="0" dirty="0" smtClean="0"/>
              <a:t>can help you understand how ACT standards relate to your state standards and how our assessments compare to your state’s accountability provisions. </a:t>
            </a:r>
            <a:endParaRPr lang="en-US" dirty="0" smtClean="0"/>
          </a:p>
          <a:p>
            <a:pPr marL="0" indent="0">
              <a:buFont typeface="Arial" panose="020B0604020202020204" pitchFamily="34" charset="0"/>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ACT College Readiness Benchmarks are the minimum scores required on each subject test on the ACT for students to have a high probability of success in credit bearing, entry-level college courses in that subject area. Because the ACT test is an assessment of a students</a:t>
            </a:r>
            <a:r>
              <a:rPr lang="en-US" baseline="0" dirty="0" smtClean="0"/>
              <a:t> mastery of the standards, t</a:t>
            </a:r>
            <a:r>
              <a:rPr lang="en-US" dirty="0" smtClean="0"/>
              <a:t>he benchmarks then</a:t>
            </a:r>
            <a:r>
              <a:rPr lang="en-US" baseline="0" dirty="0" smtClean="0"/>
              <a:t> are an indication of the minimum skills </a:t>
            </a:r>
            <a:r>
              <a:rPr lang="en-US" dirty="0" smtClean="0"/>
              <a:t>a student needs to master in order to succeed in postsecondary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FREE RESOURCES: </a:t>
            </a:r>
            <a:r>
              <a:rPr lang="en-US" b="0" dirty="0" smtClean="0"/>
              <a:t>Links</a:t>
            </a:r>
            <a:r>
              <a:rPr lang="en-US" b="0" baseline="0" dirty="0" smtClean="0"/>
              <a:t> to the standards and benchmarks posters is available at act.org/</a:t>
            </a:r>
            <a:r>
              <a:rPr lang="en-US" b="0" baseline="0" dirty="0" err="1" smtClean="0"/>
              <a:t>ccrw</a:t>
            </a:r>
            <a:r>
              <a:rPr lang="en-US" b="0" baseline="0" dirty="0" smtClean="0"/>
              <a:t>. </a:t>
            </a:r>
            <a:endParaRPr lang="en-US" b="1" dirty="0" smtClean="0"/>
          </a:p>
        </p:txBody>
      </p:sp>
      <p:sp>
        <p:nvSpPr>
          <p:cNvPr id="4" name="Slide Number Placeholder 3"/>
          <p:cNvSpPr>
            <a:spLocks noGrp="1"/>
          </p:cNvSpPr>
          <p:nvPr>
            <p:ph type="sldNum" sz="quarter" idx="10"/>
          </p:nvPr>
        </p:nvSpPr>
        <p:spPr/>
        <p:txBody>
          <a:bodyPr/>
          <a:lstStyle/>
          <a:p>
            <a:fld id="{3AA6433F-7AB6-4BC6-B444-B284FEE51B74}" type="slidenum">
              <a:rPr lang="en-US" smtClean="0"/>
              <a:t>11</a:t>
            </a:fld>
            <a:endParaRPr lang="en-US"/>
          </a:p>
        </p:txBody>
      </p:sp>
    </p:spTree>
    <p:extLst>
      <p:ext uri="{BB962C8B-B14F-4D97-AF65-F5344CB8AC3E}">
        <p14:creationId xmlns:p14="http://schemas.microsoft.com/office/powerpoint/2010/main" val="39780155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Even if students perform well on the ACT test and demonstrate their readiness for college and careers, they should take the test again. Increasing their score by just one point on the ACT test can be the difference between a small scholarship and a larger one. By taking the ACT test at least twice, students increase their chances of paying for college with more funds that don’t have to be repaid.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IN THE GRADUATING CLASS OF 2017, STUDENTS WHO TOOK THE ACT ONCE HAD AN AVERAGE COMPOSITE SCORE OF 16.5. THOSE WHO TOOK IT A SECOND TIME HAD AN AVERAGE COMPOSITE SCORE OF 21.1.</a:t>
            </a:r>
            <a:endParaRPr lang="en-US" b="1" dirty="0"/>
          </a:p>
        </p:txBody>
      </p:sp>
      <p:sp>
        <p:nvSpPr>
          <p:cNvPr id="4" name="Slide Number Placeholder 3"/>
          <p:cNvSpPr>
            <a:spLocks noGrp="1"/>
          </p:cNvSpPr>
          <p:nvPr>
            <p:ph type="sldNum" sz="quarter" idx="10"/>
          </p:nvPr>
        </p:nvSpPr>
        <p:spPr/>
        <p:txBody>
          <a:bodyPr/>
          <a:lstStyle/>
          <a:p>
            <a:fld id="{3AA6433F-7AB6-4BC6-B444-B284FEE51B74}" type="slidenum">
              <a:rPr lang="en-US" smtClean="0"/>
              <a:t>119</a:t>
            </a:fld>
            <a:endParaRPr lang="en-US"/>
          </a:p>
        </p:txBody>
      </p:sp>
    </p:spTree>
    <p:extLst>
      <p:ext uri="{BB962C8B-B14F-4D97-AF65-F5344CB8AC3E}">
        <p14:creationId xmlns:p14="http://schemas.microsoft.com/office/powerpoint/2010/main" val="30946204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With rising costs, paying for college is a growing concern for students and their parents. ACT can help students find that funding, with EOS and scholarships at many colleges connected to their test scores. </a:t>
            </a:r>
            <a:r>
              <a:rPr lang="en-US" sz="1200" kern="1200" dirty="0" smtClean="0">
                <a:solidFill>
                  <a:schemeClr val="tx1"/>
                </a:solidFill>
                <a:effectLst/>
                <a:latin typeface="+mn-lt"/>
                <a:ea typeface="+mn-ea"/>
                <a:cs typeface="+mn-cs"/>
              </a:rPr>
              <a:t>The Financial</a:t>
            </a:r>
            <a:r>
              <a:rPr lang="en-US" sz="1200" kern="1200" baseline="0" dirty="0" smtClean="0">
                <a:solidFill>
                  <a:schemeClr val="tx1"/>
                </a:solidFill>
                <a:effectLst/>
                <a:latin typeface="+mn-lt"/>
                <a:ea typeface="+mn-ea"/>
                <a:cs typeface="+mn-cs"/>
              </a:rPr>
              <a:t> Aid eBook is a great resource for you to help students walk through the process of finding the money to pay for college.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recent study, by </a:t>
            </a:r>
            <a:r>
              <a:rPr lang="en-US" sz="1200" kern="1200" dirty="0" err="1" smtClean="0">
                <a:solidFill>
                  <a:schemeClr val="tx1"/>
                </a:solidFill>
                <a:effectLst/>
                <a:latin typeface="+mn-lt"/>
                <a:ea typeface="+mn-ea"/>
                <a:cs typeface="+mn-cs"/>
              </a:rPr>
              <a:t>Edmit</a:t>
            </a:r>
            <a:r>
              <a:rPr lang="en-US" sz="1200" kern="1200" dirty="0" smtClean="0">
                <a:solidFill>
                  <a:schemeClr val="tx1"/>
                </a:solidFill>
                <a:effectLst/>
                <a:latin typeface="+mn-lt"/>
                <a:ea typeface="+mn-ea"/>
                <a:cs typeface="+mn-cs"/>
              </a:rPr>
              <a:t> and Princeton Review, on test score requirements for merit-based scholarships at public universities has identified that some scholarships provide an advantage to students taking the ACT or SAT. Of the 100 scholarships offered at 58 flagship/prominent schools using ACT/SAT scores: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34 scholarships favor the ACT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15 scholarships favor the SAT</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Researchers also reached out to high school counselor Leslie Trundy in Bath Maine, who was the focus of an ACT story on the higher merit aid her students would be awarded for their ACT scores. “One student ranked 3rd in her class would have received no merit aid with her SAT score but she won an offer of $6,000/year with her ACT score,” wrote Trundy in an email.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baseline="0" dirty="0" smtClean="0">
                <a:solidFill>
                  <a:schemeClr val="tx1"/>
                </a:solidFill>
                <a:effectLst/>
                <a:latin typeface="+mn-lt"/>
                <a:ea typeface="+mn-ea"/>
                <a:cs typeface="+mn-cs"/>
              </a:rPr>
              <a:t>FREE RESOURCES: </a:t>
            </a:r>
            <a:r>
              <a:rPr lang="en-US" sz="1200" b="0" i="0" kern="1200" baseline="0" dirty="0" smtClean="0">
                <a:solidFill>
                  <a:schemeClr val="tx1"/>
                </a:solidFill>
                <a:effectLst/>
                <a:latin typeface="+mn-lt"/>
                <a:ea typeface="+mn-ea"/>
                <a:cs typeface="+mn-cs"/>
              </a:rPr>
              <a:t>Download the free </a:t>
            </a:r>
            <a:r>
              <a:rPr lang="en-US" sz="1200" b="0" i="0" kern="1200" baseline="0" dirty="0" err="1" smtClean="0">
                <a:solidFill>
                  <a:schemeClr val="tx1"/>
                </a:solidFill>
                <a:effectLst/>
                <a:latin typeface="+mn-lt"/>
                <a:ea typeface="+mn-ea"/>
                <a:cs typeface="+mn-cs"/>
              </a:rPr>
              <a:t>ebook</a:t>
            </a:r>
            <a:r>
              <a:rPr lang="en-US" sz="1200" b="0" i="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Financial Aid: Paying for College and University</a:t>
            </a:r>
            <a:r>
              <a:rPr lang="en-US" sz="1200" b="0" i="0" kern="1200" baseline="0" dirty="0" smtClean="0">
                <a:solidFill>
                  <a:schemeClr val="tx1"/>
                </a:solidFill>
                <a:effectLst/>
                <a:latin typeface="+mn-lt"/>
                <a:ea typeface="+mn-ea"/>
                <a:cs typeface="+mn-cs"/>
              </a:rPr>
              <a:t> from act.org/</a:t>
            </a:r>
            <a:r>
              <a:rPr lang="en-US" sz="1200" b="0" i="0" kern="1200" baseline="0" dirty="0" err="1" smtClean="0">
                <a:solidFill>
                  <a:schemeClr val="tx1"/>
                </a:solidFill>
                <a:effectLst/>
                <a:latin typeface="+mn-lt"/>
                <a:ea typeface="+mn-ea"/>
                <a:cs typeface="+mn-cs"/>
              </a:rPr>
              <a:t>ccrw</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120</a:t>
            </a:fld>
            <a:endParaRPr lang="en-US"/>
          </a:p>
        </p:txBody>
      </p:sp>
    </p:spTree>
    <p:extLst>
      <p:ext uri="{BB962C8B-B14F-4D97-AF65-F5344CB8AC3E}">
        <p14:creationId xmlns:p14="http://schemas.microsoft.com/office/powerpoint/2010/main" val="22323079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All juniors at Morse High School in Bath, Maine are required to take the SAT test, and as a result, many students don’t take the ACT. Leslie Trundy, a counselor at Morse High School, sought to put her students in a better position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Trundy, an ACT test site supervisor for the past 11 years, has consistently encouraged students planning to attend a four-year college to take both the ACT and the SAT as a best practice. For students taking both tests, she saw a marked difference in merit awards students received at the University of Maine based upon their ACT scores compared to SAT scores. </a:t>
            </a:r>
          </a:p>
        </p:txBody>
      </p:sp>
      <p:sp>
        <p:nvSpPr>
          <p:cNvPr id="4" name="Slide Number Placeholder 3"/>
          <p:cNvSpPr>
            <a:spLocks noGrp="1"/>
          </p:cNvSpPr>
          <p:nvPr>
            <p:ph type="sldNum" sz="quarter" idx="10"/>
          </p:nvPr>
        </p:nvSpPr>
        <p:spPr/>
        <p:txBody>
          <a:bodyPr/>
          <a:lstStyle/>
          <a:p>
            <a:fld id="{3AA6433F-7AB6-4BC6-B444-B284FEE51B74}" type="slidenum">
              <a:rPr lang="en-US" smtClean="0"/>
              <a:t>121</a:t>
            </a:fld>
            <a:endParaRPr lang="en-US"/>
          </a:p>
        </p:txBody>
      </p:sp>
    </p:spTree>
    <p:extLst>
      <p:ext uri="{BB962C8B-B14F-4D97-AF65-F5344CB8AC3E}">
        <p14:creationId xmlns:p14="http://schemas.microsoft.com/office/powerpoint/2010/main" val="33824645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In monitoring the relationship between Morse students’ test scores and merit award packages received from the University of Maine, Trundy found that of the 277 students taking both tests within the past 10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66% were offered some kind of merit award based upon their ACT score (compared to only 44% with their SAT score)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118 received greater amounts of merit awards based upon their ACT score (only 6 students received greater amounts based on their SAT score)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Students were collectively offered $262Kin total merit awards for their first year of college based upon their ACT scores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Over 4 years of college, the total amount of merit awards offered could add up to more than $1 million for these students</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122</a:t>
            </a:fld>
            <a:endParaRPr lang="en-US"/>
          </a:p>
        </p:txBody>
      </p:sp>
    </p:spTree>
    <p:extLst>
      <p:ext uri="{BB962C8B-B14F-4D97-AF65-F5344CB8AC3E}">
        <p14:creationId xmlns:p14="http://schemas.microsoft.com/office/powerpoint/2010/main" val="9754021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While this may not apply to all students in all cases, her findings certainly support her practice of encouraging students to take the ACT. It both provides a strong measure of college and career readiness and could open doors to more scholarship and financial opportunities.</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123</a:t>
            </a:fld>
            <a:endParaRPr lang="en-US"/>
          </a:p>
        </p:txBody>
      </p:sp>
    </p:spTree>
    <p:extLst>
      <p:ext uri="{BB962C8B-B14F-4D97-AF65-F5344CB8AC3E}">
        <p14:creationId xmlns:p14="http://schemas.microsoft.com/office/powerpoint/2010/main" val="1230418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124</a:t>
            </a:fld>
            <a:endParaRPr lang="en-US"/>
          </a:p>
        </p:txBody>
      </p:sp>
    </p:spTree>
    <p:extLst>
      <p:ext uri="{BB962C8B-B14F-4D97-AF65-F5344CB8AC3E}">
        <p14:creationId xmlns:p14="http://schemas.microsoft.com/office/powerpoint/2010/main" val="9329072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6C097-6768-4656-B9AB-9FC95384ABD2}" type="slidenum">
              <a:rPr lang="en-US" smtClean="0"/>
              <a:t>125</a:t>
            </a:fld>
            <a:endParaRPr lang="en-US"/>
          </a:p>
        </p:txBody>
      </p:sp>
    </p:spTree>
    <p:extLst>
      <p:ext uri="{BB962C8B-B14F-4D97-AF65-F5344CB8AC3E}">
        <p14:creationId xmlns:p14="http://schemas.microsoft.com/office/powerpoint/2010/main" val="14577275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126</a:t>
            </a:fld>
            <a:endParaRPr lang="en-US"/>
          </a:p>
        </p:txBody>
      </p:sp>
    </p:spTree>
    <p:extLst>
      <p:ext uri="{BB962C8B-B14F-4D97-AF65-F5344CB8AC3E}">
        <p14:creationId xmlns:p14="http://schemas.microsoft.com/office/powerpoint/2010/main" val="1351429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Get the free ACT College and Career Readiness Standards </a:t>
            </a:r>
            <a:r>
              <a:rPr lang="en-US" sz="1200" b="0" i="0" u="none" strike="noStrike" kern="1200" baseline="0" dirty="0" smtClean="0">
                <a:solidFill>
                  <a:schemeClr val="tx1"/>
                </a:solidFill>
                <a:latin typeface="+mn-lt"/>
                <a:ea typeface="+mn-ea"/>
                <a:cs typeface="+mn-cs"/>
              </a:rPr>
              <a:t>posters for both STEM and ELA by visiting www.act.org/aap/resources and clicking on Order Paper Materials. You may also download and review the standards for free at www.act.org/standards. </a:t>
            </a:r>
          </a:p>
        </p:txBody>
      </p:sp>
      <p:sp>
        <p:nvSpPr>
          <p:cNvPr id="4" name="Slide Number Placeholder 3"/>
          <p:cNvSpPr>
            <a:spLocks noGrp="1"/>
          </p:cNvSpPr>
          <p:nvPr>
            <p:ph type="sldNum" sz="quarter" idx="10"/>
          </p:nvPr>
        </p:nvSpPr>
        <p:spPr/>
        <p:txBody>
          <a:bodyPr/>
          <a:lstStyle/>
          <a:p>
            <a:fld id="{3AA6433F-7AB6-4BC6-B444-B284FEE51B74}" type="slidenum">
              <a:rPr lang="en-US" smtClean="0"/>
              <a:t>12</a:t>
            </a:fld>
            <a:endParaRPr lang="en-US"/>
          </a:p>
        </p:txBody>
      </p:sp>
    </p:spTree>
    <p:extLst>
      <p:ext uri="{BB962C8B-B14F-4D97-AF65-F5344CB8AC3E}">
        <p14:creationId xmlns:p14="http://schemas.microsoft.com/office/powerpoint/2010/main" val="4713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ACT College and Career Readiness Standards posters show you the skills and knowledge</a:t>
            </a:r>
            <a:r>
              <a:rPr lang="en-US" sz="1200" kern="1200" baseline="0" dirty="0" smtClean="0">
                <a:solidFill>
                  <a:schemeClr val="tx1"/>
                </a:solidFill>
                <a:effectLst/>
                <a:latin typeface="+mn-lt"/>
                <a:ea typeface="+mn-ea"/>
                <a:cs typeface="+mn-cs"/>
              </a:rPr>
              <a:t> students need to reach each score level of the ACT assessment. They also show you which standards a student needs to master in order to reach the benchmark for that subject.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Here you can on the right that the math benchmark is 22 and that all of the skills in the blue shaded cells are what a student needs to master in order to reach that benchmark.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13</a:t>
            </a:fld>
            <a:endParaRPr lang="en-US"/>
          </a:p>
        </p:txBody>
      </p:sp>
    </p:spTree>
    <p:extLst>
      <p:ext uri="{BB962C8B-B14F-4D97-AF65-F5344CB8AC3E}">
        <p14:creationId xmlns:p14="http://schemas.microsoft.com/office/powerpoint/2010/main" val="34428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COLLECT ACT SCORES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Score reports for the ACT test and PreACT</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provide you with data (including scores and readiness benchmarks) on how each student performs in each subject and domain. These</a:t>
            </a:r>
            <a:r>
              <a:rPr lang="en-US" sz="1200" kern="1200" baseline="0" dirty="0" smtClean="0">
                <a:solidFill>
                  <a:schemeClr val="tx1"/>
                </a:solidFill>
                <a:effectLst/>
                <a:latin typeface="+mn-lt"/>
                <a:ea typeface="+mn-ea"/>
                <a:cs typeface="+mn-cs"/>
              </a:rPr>
              <a:t> scores can be compared to the standards posters and documents to see what skills and knowledge are being mastered by the student. </a:t>
            </a:r>
            <a:endParaRPr lang="en-US" sz="1200" kern="1200" dirty="0" smtClean="0">
              <a:solidFill>
                <a:schemeClr val="tx1"/>
              </a:solidFill>
              <a:effectLst/>
              <a:latin typeface="+mn-lt"/>
              <a:ea typeface="+mn-ea"/>
              <a:cs typeface="+mn-cs"/>
            </a:endParaRPr>
          </a:p>
          <a:p>
            <a:endParaRPr lang="en-US" dirty="0" smtClean="0"/>
          </a:p>
          <a:p>
            <a:r>
              <a:rPr lang="en-US" sz="1200" b="1" kern="1200" dirty="0" smtClean="0">
                <a:solidFill>
                  <a:schemeClr val="tx1"/>
                </a:solidFill>
                <a:effectLst/>
                <a:latin typeface="+mn-lt"/>
                <a:ea typeface="+mn-ea"/>
                <a:cs typeface="+mn-cs"/>
              </a:rPr>
              <a:t>CHECK THE BENCHMARKS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Has the student met the benchmarks, which are marked by a purple bar on the score report?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14</a:t>
            </a:fld>
            <a:endParaRPr lang="en-US"/>
          </a:p>
        </p:txBody>
      </p:sp>
    </p:spTree>
    <p:extLst>
      <p:ext uri="{BB962C8B-B14F-4D97-AF65-F5344CB8AC3E}">
        <p14:creationId xmlns:p14="http://schemas.microsoft.com/office/powerpoint/2010/main" val="177481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IDENTIFY SKILLS GAPS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Compare the detailed results on the student score report with the skills listed on the poster. Which skill areas need the most focus or improvement?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a:t>
            </a:r>
            <a:r>
              <a:rPr lang="en-US" sz="1200" kern="1200" baseline="0" dirty="0" smtClean="0">
                <a:solidFill>
                  <a:schemeClr val="tx1"/>
                </a:solidFill>
                <a:effectLst/>
                <a:latin typeface="+mn-lt"/>
                <a:ea typeface="+mn-ea"/>
                <a:cs typeface="+mn-cs"/>
              </a:rPr>
              <a:t> this student needs to improve on the skills listed under Algebra and Geometry on the poster.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15</a:t>
            </a:fld>
            <a:endParaRPr lang="en-US"/>
          </a:p>
        </p:txBody>
      </p:sp>
    </p:spTree>
    <p:extLst>
      <p:ext uri="{BB962C8B-B14F-4D97-AF65-F5344CB8AC3E}">
        <p14:creationId xmlns:p14="http://schemas.microsoft.com/office/powerpoint/2010/main" val="5053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REVIEW THE SKILLS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poster, determine the score range</a:t>
            </a:r>
            <a:r>
              <a:rPr lang="en-US" sz="1200" kern="1200" baseline="0" dirty="0" smtClean="0">
                <a:solidFill>
                  <a:schemeClr val="tx1"/>
                </a:solidFill>
                <a:effectLst/>
                <a:latin typeface="+mn-lt"/>
                <a:ea typeface="+mn-ea"/>
                <a:cs typeface="+mn-cs"/>
              </a:rPr>
              <a:t> where the </a:t>
            </a:r>
            <a:r>
              <a:rPr lang="en-US" sz="1200" kern="1200" dirty="0" smtClean="0">
                <a:solidFill>
                  <a:schemeClr val="tx1"/>
                </a:solidFill>
                <a:effectLst/>
                <a:latin typeface="+mn-lt"/>
                <a:ea typeface="+mn-ea"/>
                <a:cs typeface="+mn-cs"/>
              </a:rPr>
              <a:t>student’s score falls in the far left column. Moving right across the rows, review the skills a student needs to learn to reach that score range. </a:t>
            </a:r>
          </a:p>
          <a:p>
            <a:endParaRPr lang="en-US" dirty="0" smtClean="0"/>
          </a:p>
          <a:p>
            <a:r>
              <a:rPr lang="en-US" sz="1200" b="1" kern="1200" dirty="0" smtClean="0">
                <a:solidFill>
                  <a:schemeClr val="tx1"/>
                </a:solidFill>
                <a:effectLst/>
                <a:latin typeface="+mn-lt"/>
                <a:ea typeface="+mn-ea"/>
                <a:cs typeface="+mn-cs"/>
              </a:rPr>
              <a:t>INCREASE STUDENT SCORES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Look at the next score range down on the poster. Which skills should the student learn to reach the next level and increase his or her score?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same technique of comparing student ACT and PreACT reports to standards documents</a:t>
            </a:r>
            <a:r>
              <a:rPr lang="en-US" baseline="0" dirty="0" smtClean="0"/>
              <a:t> can done with ACT Aspire and the PLDs.</a:t>
            </a:r>
            <a:endParaRPr lang="en-US" dirty="0" smtClean="0"/>
          </a:p>
        </p:txBody>
      </p:sp>
      <p:sp>
        <p:nvSpPr>
          <p:cNvPr id="4" name="Slide Number Placeholder 3"/>
          <p:cNvSpPr>
            <a:spLocks noGrp="1"/>
          </p:cNvSpPr>
          <p:nvPr>
            <p:ph type="sldNum" sz="quarter" idx="10"/>
          </p:nvPr>
        </p:nvSpPr>
        <p:spPr/>
        <p:txBody>
          <a:bodyPr/>
          <a:lstStyle/>
          <a:p>
            <a:fld id="{3AA6433F-7AB6-4BC6-B444-B284FEE51B74}" type="slidenum">
              <a:rPr lang="en-US" smtClean="0"/>
              <a:t>16</a:t>
            </a:fld>
            <a:endParaRPr lang="en-US"/>
          </a:p>
        </p:txBody>
      </p:sp>
    </p:spTree>
    <p:extLst>
      <p:ext uri="{BB962C8B-B14F-4D97-AF65-F5344CB8AC3E}">
        <p14:creationId xmlns:p14="http://schemas.microsoft.com/office/powerpoint/2010/main" val="147747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Why does ACT include a benchmark</a:t>
            </a:r>
            <a:r>
              <a:rPr lang="en-US" b="1" baseline="0" dirty="0" smtClean="0"/>
              <a:t> for STEM?</a:t>
            </a:r>
          </a:p>
          <a:p>
            <a:endParaRPr lang="en-US" baseline="0" dirty="0" smtClean="0"/>
          </a:p>
          <a:p>
            <a:r>
              <a:rPr lang="en-US" sz="1200" b="0" i="0" u="none" strike="noStrike" kern="1200" baseline="0" dirty="0" smtClean="0">
                <a:solidFill>
                  <a:schemeClr val="tx1"/>
                </a:solidFill>
                <a:latin typeface="+mn-lt"/>
                <a:ea typeface="+mn-ea"/>
                <a:cs typeface="+mn-cs"/>
              </a:rPr>
              <a:t>The ACT is the only college entrance exam that truly measures science skills. Students interested in STEM careers (nearly half of all students) can turn to the ACT to assess readiness for college-level science courses. Unfortunately, r</a:t>
            </a:r>
            <a:r>
              <a:rPr lang="en-US" sz="1200" kern="1200" dirty="0" smtClean="0">
                <a:solidFill>
                  <a:schemeClr val="tx1"/>
                </a:solidFill>
                <a:effectLst/>
                <a:latin typeface="+mn-lt"/>
                <a:ea typeface="+mn-ea"/>
                <a:cs typeface="+mn-cs"/>
              </a:rPr>
              <a:t>ecent research shows that many of these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are not ready for the rigorous coursework of STEM majors. </a:t>
            </a:r>
          </a:p>
          <a:p>
            <a:r>
              <a:rPr lang="en-US" sz="1200" kern="1200" dirty="0" smtClean="0">
                <a:solidFill>
                  <a:schemeClr val="tx1"/>
                </a:solidFill>
                <a:effectLst/>
                <a:latin typeface="+mn-lt"/>
                <a:ea typeface="+mn-ea"/>
                <a:cs typeface="+mn-cs"/>
              </a:rPr>
              <a:t> </a:t>
            </a:r>
          </a:p>
          <a:p>
            <a:r>
              <a:rPr lang="en-US" sz="1200" b="0" i="0" u="none" strike="noStrike" kern="1200" baseline="0" dirty="0" smtClean="0">
                <a:solidFill>
                  <a:schemeClr val="tx1"/>
                </a:solidFill>
                <a:latin typeface="+mn-lt"/>
                <a:ea typeface="+mn-ea"/>
                <a:cs typeface="+mn-cs"/>
              </a:rPr>
              <a:t>With the introduction of the ACT STEM benchmark, you have new data to evaluate your STEM programs, create student interest, and prepare students for success in STEM majors and careers.</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chart shows how</a:t>
            </a:r>
            <a:r>
              <a:rPr lang="en-US" sz="1200" kern="1200" baseline="0" dirty="0" smtClean="0">
                <a:solidFill>
                  <a:schemeClr val="tx1"/>
                </a:solidFill>
                <a:effectLst/>
                <a:latin typeface="+mn-lt"/>
                <a:ea typeface="+mn-ea"/>
                <a:cs typeface="+mn-cs"/>
              </a:rPr>
              <a:t> achieving higher math and science scores leads to better grades in college STEM courses. By meeting the benchmark, students have a significantly higher probability for success. Notice that the “Math STEM </a:t>
            </a:r>
            <a:r>
              <a:rPr lang="en-US" sz="1200" i="0" kern="1200" baseline="0" dirty="0" smtClean="0">
                <a:solidFill>
                  <a:schemeClr val="tx1"/>
                </a:solidFill>
                <a:effectLst/>
                <a:latin typeface="+mn-lt"/>
                <a:ea typeface="+mn-ea"/>
                <a:cs typeface="+mn-cs"/>
              </a:rPr>
              <a:t>benchmark” in the research is actually higher than the ACT Math Benchmark. This is because math and science courses for STEM majors are more rigorous. Again, you can take this information and apply it to those standards documents to see what students need to be learning.</a:t>
            </a:r>
            <a:endParaRPr lang="en-US" sz="1200" kern="1200" dirty="0" smtClean="0">
              <a:solidFill>
                <a:schemeClr val="tx1"/>
              </a:solidFill>
              <a:effectLst/>
              <a:latin typeface="+mn-lt"/>
              <a:ea typeface="+mn-ea"/>
              <a:cs typeface="+mn-cs"/>
            </a:endParaRPr>
          </a:p>
          <a:p>
            <a:endParaRPr lang="en-US" dirty="0" smtClean="0"/>
          </a:p>
          <a:p>
            <a:r>
              <a:rPr lang="en-US" b="1" dirty="0" smtClean="0"/>
              <a:t>3 Benefits</a:t>
            </a:r>
            <a:r>
              <a:rPr lang="en-US" b="1" baseline="0" dirty="0" smtClean="0"/>
              <a:t> of STEM Benchmark</a:t>
            </a:r>
          </a:p>
          <a:p>
            <a:pPr marL="228600" indent="-228600">
              <a:buAutoNum type="arabicPeriod"/>
            </a:pPr>
            <a:r>
              <a:rPr lang="en-US" baseline="0" dirty="0" smtClean="0"/>
              <a:t>Students interested in STEM but not meeting the STEM benchmark can take preemptive action to increase skills and knowledge</a:t>
            </a:r>
          </a:p>
          <a:p>
            <a:pPr marL="228600" indent="-228600">
              <a:buAutoNum type="arabicPeriod"/>
            </a:pPr>
            <a:r>
              <a:rPr lang="en-US" baseline="0" dirty="0" smtClean="0"/>
              <a:t>STEM score reports can create interest in STEM majors and careers for students academically ready but not previously interested </a:t>
            </a:r>
          </a:p>
          <a:p>
            <a:pPr marL="228600" indent="-228600">
              <a:buAutoNum type="arabicPeriod"/>
            </a:pPr>
            <a:r>
              <a:rPr lang="en-US" baseline="0" dirty="0" smtClean="0"/>
              <a:t>Educators can use student scores to begin evaluating the match between curriculum and the knowledge and skills assessed on the ACT test</a:t>
            </a:r>
          </a:p>
          <a:p>
            <a:endParaRPr lang="en-US" baseline="0" dirty="0" smtClean="0"/>
          </a:p>
          <a:p>
            <a:r>
              <a:rPr lang="en-US" b="1" baseline="0" dirty="0" smtClean="0"/>
              <a:t>STEM Report</a:t>
            </a:r>
          </a:p>
          <a:p>
            <a:r>
              <a:rPr lang="en-US" baseline="0" dirty="0" smtClean="0"/>
              <a:t>I encourage each of you to read the report STEM Education in the </a:t>
            </a:r>
            <a:r>
              <a:rPr lang="en-US" i="1" baseline="0" dirty="0" smtClean="0"/>
              <a:t>U.S.: Where We Are and What We Can Do | 2017</a:t>
            </a:r>
            <a:r>
              <a:rPr lang="en-US" baseline="0" dirty="0" smtClean="0"/>
              <a:t>. </a:t>
            </a:r>
            <a:r>
              <a:rPr lang="en-US" sz="1200" kern="1200" dirty="0" smtClean="0">
                <a:solidFill>
                  <a:schemeClr val="tx1"/>
                </a:solidFill>
                <a:effectLst/>
                <a:latin typeface="+mn-lt"/>
                <a:ea typeface="+mn-ea"/>
                <a:cs typeface="+mn-cs"/>
              </a:rPr>
              <a:t>The report addresses eight key findings that educators and policymakers need to know, as well as recommendations on what can be done to improve the state of STEM in the United States. </a:t>
            </a:r>
            <a:endParaRPr lang="en-US" baseline="0" dirty="0" smtClean="0"/>
          </a:p>
          <a:p>
            <a:endParaRPr lang="en-US" baseline="0" dirty="0" smtClean="0"/>
          </a:p>
          <a:p>
            <a:r>
              <a:rPr lang="en-US" b="1" baseline="0" dirty="0" smtClean="0"/>
              <a:t>STEM Webinar</a:t>
            </a:r>
          </a:p>
          <a:p>
            <a:r>
              <a:rPr lang="en-US" dirty="0" smtClean="0"/>
              <a:t>I also suggest you watch the recording</a:t>
            </a:r>
            <a:r>
              <a:rPr lang="en-US" baseline="0" dirty="0" smtClean="0"/>
              <a:t> of the webinar: </a:t>
            </a:r>
            <a:r>
              <a:rPr lang="en-US" sz="1200" b="0" i="1" kern="1200" dirty="0" smtClean="0">
                <a:solidFill>
                  <a:schemeClr val="tx1"/>
                </a:solidFill>
                <a:effectLst/>
                <a:latin typeface="+mn-lt"/>
                <a:ea typeface="+mn-ea"/>
                <a:cs typeface="+mn-cs"/>
              </a:rPr>
              <a:t>STEM Talent: Increasing Demand, Decreasing Supply</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It covers much of the material in the report. </a:t>
            </a:r>
            <a:endParaRPr lang="en-US" b="0" i="1" dirty="0"/>
          </a:p>
        </p:txBody>
      </p:sp>
      <p:sp>
        <p:nvSpPr>
          <p:cNvPr id="4" name="Slide Number Placeholder 3"/>
          <p:cNvSpPr>
            <a:spLocks noGrp="1"/>
          </p:cNvSpPr>
          <p:nvPr>
            <p:ph type="sldNum" sz="quarter" idx="10"/>
          </p:nvPr>
        </p:nvSpPr>
        <p:spPr/>
        <p:txBody>
          <a:bodyPr/>
          <a:lstStyle/>
          <a:p>
            <a:fld id="{3AA6433F-7AB6-4BC6-B444-B284FEE51B74}" type="slidenum">
              <a:rPr lang="en-US" smtClean="0"/>
              <a:t>17</a:t>
            </a:fld>
            <a:endParaRPr lang="en-US"/>
          </a:p>
        </p:txBody>
      </p:sp>
    </p:spTree>
    <p:extLst>
      <p:ext uri="{BB962C8B-B14F-4D97-AF65-F5344CB8AC3E}">
        <p14:creationId xmlns:p14="http://schemas.microsoft.com/office/powerpoint/2010/main" val="28756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Why</a:t>
            </a:r>
            <a:r>
              <a:rPr lang="en-US" b="1" baseline="0" dirty="0" smtClean="0"/>
              <a:t> does ACT include a benchmark for ELA?</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Establishing the ELA Readiness Benchmark for the ACT test allows for the development of ACT Aspire Benchmarks for earlier grades. Early grade readiness benchmarks can be linked to the ACT ELA Benchmark, providing an early signal to students and educators on their ELA readiness to develop intervention initiatives well before they enter high school and graduate high school.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Providing students and educators with an indicator of ELA readiness will help ensure literacy skills are developed prior to entering college. If provided early enough, educators can take preemptive action to help students who intend to attend college but are not yet prepared for college-level coursework, thereby preventing the need for remedial courses.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chart shows how</a:t>
            </a:r>
            <a:r>
              <a:rPr lang="en-US" sz="1200" kern="1200" baseline="0" dirty="0" smtClean="0">
                <a:solidFill>
                  <a:schemeClr val="tx1"/>
                </a:solidFill>
                <a:effectLst/>
                <a:latin typeface="+mn-lt"/>
                <a:ea typeface="+mn-ea"/>
                <a:cs typeface="+mn-cs"/>
              </a:rPr>
              <a:t> achieving higher literacy in high school leads to better grades in college. By meeting the benchmark of 20, students have a significantly higher probability for overall success in college.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18</a:t>
            </a:fld>
            <a:endParaRPr lang="en-US"/>
          </a:p>
        </p:txBody>
      </p:sp>
    </p:spTree>
    <p:extLst>
      <p:ext uri="{BB962C8B-B14F-4D97-AF65-F5344CB8AC3E}">
        <p14:creationId xmlns:p14="http://schemas.microsoft.com/office/powerpoint/2010/main" val="640313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Social and Emotional Learning (SEL) skills are the noncognitive skills and characteristics (also known as soft skills, behavioral skills, employability skills, etc.) that are essential for a wide range of outcomes in academic and life success, including:</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Conscientiousness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Agreeableness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Emotional Stability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Openness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Extraversion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SEL has been gaining traction with educators and policy makers thanks to the large volume of supporting</a:t>
            </a:r>
            <a:r>
              <a:rPr lang="en-US" sz="1200" kern="1200" baseline="0" dirty="0" smtClean="0">
                <a:solidFill>
                  <a:schemeClr val="tx1"/>
                </a:solidFill>
                <a:effectLst/>
                <a:latin typeface="+mn-lt"/>
                <a:ea typeface="+mn-ea"/>
                <a:cs typeface="+mn-cs"/>
              </a:rPr>
              <a:t> research</a:t>
            </a:r>
            <a:r>
              <a:rPr lang="en-US" sz="1200" kern="1200" dirty="0" smtClean="0">
                <a:solidFill>
                  <a:schemeClr val="tx1"/>
                </a:solidFill>
                <a:effectLst/>
                <a:latin typeface="+mn-lt"/>
                <a:ea typeface="+mn-ea"/>
                <a:cs typeface="+mn-cs"/>
              </a:rPr>
              <a:t>. But, understanding and creating an effective SEL program can still be a challenge. There is a great new eBook by Jonathan Martin—our Director of K12 Consulting Services at ACT—that outlines a process for proposing, developing, and executing your own program. The book walks through Eight Steps for Strengthening Social and Emotional Learning in Your School District (which happens to be the title</a:t>
            </a:r>
            <a:r>
              <a:rPr lang="en-US" sz="1200" kern="1200" baseline="0" dirty="0" smtClean="0">
                <a:solidFill>
                  <a:schemeClr val="tx1"/>
                </a:solidFill>
                <a:effectLst/>
                <a:latin typeface="+mn-lt"/>
                <a:ea typeface="+mn-ea"/>
                <a:cs typeface="+mn-cs"/>
              </a:rPr>
              <a:t> of the book)</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685800" lvl="1" indent="-228600">
              <a:lnSpc>
                <a:spcPct val="100000"/>
              </a:lnSpc>
              <a:buFont typeface="+mj-lt"/>
              <a:buAutoNum type="arabicPeriod"/>
            </a:pPr>
            <a:r>
              <a:rPr lang="en-US" sz="1200" kern="1200" dirty="0" smtClean="0">
                <a:solidFill>
                  <a:schemeClr val="tx1"/>
                </a:solidFill>
                <a:effectLst/>
                <a:latin typeface="+mn-lt"/>
                <a:ea typeface="+mn-ea"/>
                <a:cs typeface="+mn-cs"/>
              </a:rPr>
              <a:t>Explain the value of social and emotional learning (Here on the slide are</a:t>
            </a:r>
            <a:r>
              <a:rPr lang="en-US" sz="1200" kern="1200" baseline="0" dirty="0" smtClean="0">
                <a:solidFill>
                  <a:schemeClr val="tx1"/>
                </a:solidFill>
                <a:effectLst/>
                <a:latin typeface="+mn-lt"/>
                <a:ea typeface="+mn-ea"/>
                <a:cs typeface="+mn-cs"/>
              </a:rPr>
              <a:t> just a </a:t>
            </a:r>
            <a:r>
              <a:rPr lang="en-US" sz="1200" kern="1200" dirty="0" smtClean="0">
                <a:solidFill>
                  <a:schemeClr val="tx1"/>
                </a:solidFill>
                <a:effectLst/>
                <a:latin typeface="+mn-lt"/>
                <a:ea typeface="+mn-ea"/>
                <a:cs typeface="+mn-cs"/>
              </a:rPr>
              <a:t>few</a:t>
            </a:r>
            <a:r>
              <a:rPr lang="en-US" sz="1200" kern="1200" baseline="0" dirty="0" smtClean="0">
                <a:solidFill>
                  <a:schemeClr val="tx1"/>
                </a:solidFill>
                <a:effectLst/>
                <a:latin typeface="+mn-lt"/>
                <a:ea typeface="+mn-ea"/>
                <a:cs typeface="+mn-cs"/>
              </a:rPr>
              <a:t> examples of its value. Coming up I’ll share our video from Kate Walton, a </a:t>
            </a:r>
            <a:r>
              <a:rPr lang="en-US" baseline="0" dirty="0" smtClean="0"/>
              <a:t>Principal Research Scientist at ACT working on SEL that speaks more directly to the benefits to your students</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685800" lvl="1" indent="-228600">
              <a:lnSpc>
                <a:spcPct val="200000"/>
              </a:lnSpc>
              <a:buFont typeface="+mj-lt"/>
              <a:buAutoNum type="arabicPeriod"/>
            </a:pPr>
            <a:r>
              <a:rPr lang="en-US" sz="1200" kern="1200" dirty="0" smtClean="0">
                <a:solidFill>
                  <a:schemeClr val="tx1"/>
                </a:solidFill>
                <a:effectLst/>
                <a:latin typeface="+mn-lt"/>
                <a:ea typeface="+mn-ea"/>
                <a:cs typeface="+mn-cs"/>
              </a:rPr>
              <a:t>Put SEL Front-and-Center in your mission and vision</a:t>
            </a:r>
          </a:p>
          <a:p>
            <a:pPr marL="685800" lvl="1" indent="-228600">
              <a:lnSpc>
                <a:spcPct val="200000"/>
              </a:lnSpc>
              <a:buFont typeface="+mj-lt"/>
              <a:buAutoNum type="arabicPeriod"/>
            </a:pPr>
            <a:r>
              <a:rPr lang="en-US" sz="1200" kern="1200" dirty="0" smtClean="0">
                <a:solidFill>
                  <a:schemeClr val="tx1"/>
                </a:solidFill>
                <a:effectLst/>
                <a:latin typeface="+mn-lt"/>
                <a:ea typeface="+mn-ea"/>
                <a:cs typeface="+mn-cs"/>
              </a:rPr>
              <a:t>Collect and use evidence of SEL program effectiveness (I’ll </a:t>
            </a:r>
            <a:r>
              <a:rPr lang="en-US" sz="1200" kern="1200" baseline="0" dirty="0" smtClean="0">
                <a:solidFill>
                  <a:schemeClr val="tx1"/>
                </a:solidFill>
                <a:effectLst/>
                <a:latin typeface="+mn-lt"/>
                <a:ea typeface="+mn-ea"/>
                <a:cs typeface="+mn-cs"/>
              </a:rPr>
              <a:t>share one school’s success story with SEL next)</a:t>
            </a:r>
            <a:endParaRPr lang="en-US" sz="1200" kern="1200" dirty="0" smtClean="0">
              <a:solidFill>
                <a:schemeClr val="tx1"/>
              </a:solidFill>
              <a:effectLst/>
              <a:latin typeface="+mn-lt"/>
              <a:ea typeface="+mn-ea"/>
              <a:cs typeface="+mn-cs"/>
            </a:endParaRPr>
          </a:p>
          <a:p>
            <a:pPr marL="685800" lvl="1" indent="-228600">
              <a:lnSpc>
                <a:spcPct val="200000"/>
              </a:lnSpc>
              <a:buFont typeface="+mj-lt"/>
              <a:buAutoNum type="arabicPeriod"/>
            </a:pPr>
            <a:r>
              <a:rPr lang="en-US" sz="1200" kern="1200" dirty="0" smtClean="0">
                <a:solidFill>
                  <a:schemeClr val="tx1"/>
                </a:solidFill>
                <a:effectLst/>
                <a:latin typeface="+mn-lt"/>
                <a:ea typeface="+mn-ea"/>
                <a:cs typeface="+mn-cs"/>
              </a:rPr>
              <a:t>Identify, evaluate and prioritize gaps</a:t>
            </a:r>
          </a:p>
          <a:p>
            <a:pPr marL="685800" lvl="1" indent="-228600">
              <a:lnSpc>
                <a:spcPct val="200000"/>
              </a:lnSpc>
              <a:buFont typeface="+mj-lt"/>
              <a:buAutoNum type="arabicPeriod"/>
            </a:pPr>
            <a:r>
              <a:rPr lang="en-US" sz="1200" kern="1200" dirty="0" smtClean="0">
                <a:solidFill>
                  <a:schemeClr val="tx1"/>
                </a:solidFill>
                <a:effectLst/>
                <a:latin typeface="+mn-lt"/>
                <a:ea typeface="+mn-ea"/>
                <a:cs typeface="+mn-cs"/>
              </a:rPr>
              <a:t>Implement SEL program initiatives</a:t>
            </a:r>
          </a:p>
          <a:p>
            <a:pPr marL="685800" lvl="1" indent="-228600">
              <a:lnSpc>
                <a:spcPct val="200000"/>
              </a:lnSpc>
              <a:buFont typeface="+mj-lt"/>
              <a:buAutoNum type="arabicPeriod"/>
            </a:pPr>
            <a:r>
              <a:rPr lang="en-US" sz="1200" kern="1200" dirty="0" smtClean="0">
                <a:solidFill>
                  <a:schemeClr val="tx1"/>
                </a:solidFill>
                <a:effectLst/>
                <a:latin typeface="+mn-lt"/>
                <a:ea typeface="+mn-ea"/>
                <a:cs typeface="+mn-cs"/>
              </a:rPr>
              <a:t>Facilitate professional learning for administration and faculty </a:t>
            </a:r>
          </a:p>
          <a:p>
            <a:pPr marL="685800" lvl="1" indent="-228600">
              <a:lnSpc>
                <a:spcPct val="200000"/>
              </a:lnSpc>
              <a:buFont typeface="+mj-lt"/>
              <a:buAutoNum type="arabicPeriod"/>
            </a:pPr>
            <a:r>
              <a:rPr lang="en-US" sz="1200" kern="1200" dirty="0" smtClean="0">
                <a:solidFill>
                  <a:schemeClr val="tx1"/>
                </a:solidFill>
                <a:effectLst/>
                <a:latin typeface="+mn-lt"/>
                <a:ea typeface="+mn-ea"/>
                <a:cs typeface="+mn-cs"/>
              </a:rPr>
              <a:t>Empower students through goal setting, improvement, and self-monitoring</a:t>
            </a:r>
          </a:p>
          <a:p>
            <a:pPr marL="685800" lvl="1" indent="-228600">
              <a:lnSpc>
                <a:spcPct val="200000"/>
              </a:lnSpc>
              <a:buFont typeface="+mj-lt"/>
              <a:buAutoNum type="arabicPeriod"/>
            </a:pPr>
            <a:r>
              <a:rPr lang="en-US" sz="1200" kern="1200" dirty="0" smtClean="0">
                <a:solidFill>
                  <a:schemeClr val="tx1"/>
                </a:solidFill>
                <a:effectLst/>
                <a:latin typeface="+mn-lt"/>
                <a:ea typeface="+mn-ea"/>
                <a:cs typeface="+mn-cs"/>
              </a:rPr>
              <a:t>Measure, monitor, and repeat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FREE RESOURCES: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eBook will be included</a:t>
            </a:r>
            <a:r>
              <a:rPr lang="en-US" sz="1200" kern="1200" baseline="0" dirty="0" smtClean="0">
                <a:solidFill>
                  <a:schemeClr val="tx1"/>
                </a:solidFill>
                <a:effectLst/>
                <a:latin typeface="+mn-lt"/>
                <a:ea typeface="+mn-ea"/>
                <a:cs typeface="+mn-cs"/>
              </a:rPr>
              <a:t> in the online toolkit you can download after the workshop. Add cover of the eBook.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19</a:t>
            </a:fld>
            <a:endParaRPr lang="en-US"/>
          </a:p>
        </p:txBody>
      </p:sp>
    </p:spTree>
    <p:extLst>
      <p:ext uri="{BB962C8B-B14F-4D97-AF65-F5344CB8AC3E}">
        <p14:creationId xmlns:p14="http://schemas.microsoft.com/office/powerpoint/2010/main" val="608714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EAST HIGH CUSTOMER STORY</a:t>
            </a:r>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We know teaching SEL makes a difference because we’ve seen it at East High School in Salt</a:t>
            </a:r>
            <a:r>
              <a:rPr lang="en-US" b="0" baseline="0" dirty="0" smtClean="0"/>
              <a:t> Lake City, Utah. The school educates </a:t>
            </a:r>
            <a:r>
              <a:rPr lang="en-US" sz="1200" b="0" i="0" u="none" strike="noStrike" kern="1200" baseline="0" dirty="0" smtClean="0">
                <a:solidFill>
                  <a:schemeClr val="tx1"/>
                </a:solidFill>
                <a:latin typeface="+mn-lt"/>
                <a:ea typeface="+mn-ea"/>
                <a:cs typeface="+mn-cs"/>
              </a:rPr>
              <a:t>a large number of refugees, with </a:t>
            </a:r>
            <a:r>
              <a:rPr lang="en-US" sz="1200" b="1" i="0" u="none" strike="noStrike" kern="1200" baseline="0" dirty="0" smtClean="0">
                <a:solidFill>
                  <a:schemeClr val="tx1"/>
                </a:solidFill>
                <a:latin typeface="+mn-lt"/>
                <a:ea typeface="+mn-ea"/>
                <a:cs typeface="+mn-cs"/>
              </a:rPr>
              <a:t>43 languages spoken </a:t>
            </a:r>
            <a:r>
              <a:rPr lang="en-US" sz="1200" b="0" i="0" u="none" strike="noStrike" kern="1200" baseline="0" dirty="0" smtClean="0">
                <a:solidFill>
                  <a:schemeClr val="tx1"/>
                </a:solidFill>
                <a:latin typeface="+mn-lt"/>
                <a:ea typeface="+mn-ea"/>
                <a:cs typeface="+mn-cs"/>
              </a:rPr>
              <a:t>in its hallways and socioeconomic </a:t>
            </a:r>
            <a:r>
              <a:rPr lang="en-US" sz="1200" b="1" i="0" u="none" strike="noStrike" kern="1200" baseline="0" dirty="0" smtClean="0">
                <a:solidFill>
                  <a:schemeClr val="tx1"/>
                </a:solidFill>
                <a:latin typeface="+mn-lt"/>
                <a:ea typeface="+mn-ea"/>
                <a:cs typeface="+mn-cs"/>
              </a:rPr>
              <a:t>backgrounds ranging from wealthy to homeless </a:t>
            </a:r>
            <a:r>
              <a:rPr lang="en-US" sz="1200" b="0" i="0" u="none" strike="noStrike" kern="1200" baseline="0" dirty="0" smtClean="0">
                <a:solidFill>
                  <a:schemeClr val="tx1"/>
                </a:solidFill>
                <a:latin typeface="+mn-lt"/>
                <a:ea typeface="+mn-ea"/>
                <a:cs typeface="+mn-cs"/>
              </a:rPr>
              <a:t>(more than 60 percent of students use the free-and-reduced-lunch program, compared to 37 percent statewide and 52 percent nationwide). East High’s unique student population multiplies the challenges of preparing students for college and career. </a:t>
            </a:r>
          </a:p>
          <a:p>
            <a:endParaRPr lang="en-US" b="0" dirty="0"/>
          </a:p>
        </p:txBody>
      </p:sp>
      <p:sp>
        <p:nvSpPr>
          <p:cNvPr id="4" name="Slide Number Placeholder 3"/>
          <p:cNvSpPr>
            <a:spLocks noGrp="1"/>
          </p:cNvSpPr>
          <p:nvPr>
            <p:ph type="sldNum" sz="quarter" idx="10"/>
          </p:nvPr>
        </p:nvSpPr>
        <p:spPr/>
        <p:txBody>
          <a:bodyPr/>
          <a:lstStyle/>
          <a:p>
            <a:fld id="{3AA6433F-7AB6-4BC6-B444-B284FEE51B74}" type="slidenum">
              <a:rPr lang="en-US" smtClean="0"/>
              <a:t>20</a:t>
            </a:fld>
            <a:endParaRPr lang="en-US"/>
          </a:p>
        </p:txBody>
      </p:sp>
    </p:spTree>
    <p:extLst>
      <p:ext uri="{BB962C8B-B14F-4D97-AF65-F5344CB8AC3E}">
        <p14:creationId xmlns:p14="http://schemas.microsoft.com/office/powerpoint/2010/main" val="208937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everything we do, we believe in helping others achieve success. From a student wanting to go to college to a counselor helping a student make big life decisions to an administrator enabling data-driven change in a school, we believe in helping each of these people achieve education and workplace success. My guess is that you also believe in helping others, and that’s why you’re here today.</a:t>
            </a:r>
          </a:p>
        </p:txBody>
      </p:sp>
      <p:sp>
        <p:nvSpPr>
          <p:cNvPr id="4" name="Slide Number Placeholder 3"/>
          <p:cNvSpPr>
            <a:spLocks noGrp="1"/>
          </p:cNvSpPr>
          <p:nvPr>
            <p:ph type="sldNum" sz="quarter" idx="10"/>
          </p:nvPr>
        </p:nvSpPr>
        <p:spPr/>
        <p:txBody>
          <a:bodyPr/>
          <a:lstStyle/>
          <a:p>
            <a:fld id="{3AA6433F-7AB6-4BC6-B444-B284FEE51B74}" type="slidenum">
              <a:rPr lang="en-US" smtClean="0"/>
              <a:t>2</a:t>
            </a:fld>
            <a:endParaRPr lang="en-US" dirty="0"/>
          </a:p>
        </p:txBody>
      </p:sp>
    </p:spTree>
    <p:extLst>
      <p:ext uri="{BB962C8B-B14F-4D97-AF65-F5344CB8AC3E}">
        <p14:creationId xmlns:p14="http://schemas.microsoft.com/office/powerpoint/2010/main" val="266425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East High developed an SEL-based curriculum, titled </a:t>
            </a:r>
            <a:r>
              <a:rPr lang="en-US" sz="1200" b="1" i="0" u="none" strike="noStrike" kern="1200" baseline="0" dirty="0" smtClean="0">
                <a:solidFill>
                  <a:schemeClr val="tx1"/>
                </a:solidFill>
                <a:latin typeface="+mn-lt"/>
                <a:ea typeface="+mn-ea"/>
                <a:cs typeface="+mn-cs"/>
              </a:rPr>
              <a:t>“Techniques for Tough Times.” </a:t>
            </a:r>
            <a:r>
              <a:rPr lang="en-US" sz="1200" b="0" i="0" u="none" strike="noStrike" kern="1200" baseline="0" dirty="0" smtClean="0">
                <a:solidFill>
                  <a:schemeClr val="tx1"/>
                </a:solidFill>
                <a:latin typeface="+mn-lt"/>
                <a:ea typeface="+mn-ea"/>
                <a:cs typeface="+mn-cs"/>
              </a:rPr>
              <a:t>Each quarter of the school year focuses on a different topic. The course also incorporates ACT Tessera assessments, which measure students’ progress in these behavioral skills.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Hundreds of students take the Techniques class each year, and </a:t>
            </a:r>
            <a:r>
              <a:rPr lang="en-US" sz="1200" b="1" i="0" u="none" strike="noStrike" kern="1200" baseline="0" dirty="0" smtClean="0">
                <a:solidFill>
                  <a:schemeClr val="tx1"/>
                </a:solidFill>
                <a:latin typeface="+mn-lt"/>
                <a:ea typeface="+mn-ea"/>
                <a:cs typeface="+mn-cs"/>
              </a:rPr>
              <a:t>students score higher than students in the national sample in all six constructs measured by Tessera.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21</a:t>
            </a:fld>
            <a:endParaRPr lang="en-US"/>
          </a:p>
        </p:txBody>
      </p:sp>
    </p:spTree>
    <p:extLst>
      <p:ext uri="{BB962C8B-B14F-4D97-AF65-F5344CB8AC3E}">
        <p14:creationId xmlns:p14="http://schemas.microsoft.com/office/powerpoint/2010/main" val="2579943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ACT research shows instruction in social and emotional skills results in improved academic achievement and greater preparedness. </a:t>
            </a:r>
            <a:r>
              <a:rPr lang="en-US" sz="1200" b="0" i="0" u="none" strike="noStrike" kern="1200" baseline="0" dirty="0" smtClean="0">
                <a:solidFill>
                  <a:schemeClr val="tx1"/>
                </a:solidFill>
                <a:latin typeface="+mn-lt"/>
                <a:ea typeface="+mn-ea"/>
                <a:cs typeface="+mn-cs"/>
              </a:rPr>
              <a:t>In fact, ACT research shows a strong correlation between the six SEL constructs measured by Tessera assessments and high school GPA. </a:t>
            </a:r>
          </a:p>
        </p:txBody>
      </p:sp>
      <p:sp>
        <p:nvSpPr>
          <p:cNvPr id="4" name="Slide Number Placeholder 3"/>
          <p:cNvSpPr>
            <a:spLocks noGrp="1"/>
          </p:cNvSpPr>
          <p:nvPr>
            <p:ph type="sldNum" sz="quarter" idx="10"/>
          </p:nvPr>
        </p:nvSpPr>
        <p:spPr/>
        <p:txBody>
          <a:bodyPr/>
          <a:lstStyle/>
          <a:p>
            <a:fld id="{3AA6433F-7AB6-4BC6-B444-B284FEE51B74}" type="slidenum">
              <a:rPr lang="en-US" smtClean="0"/>
              <a:t>22</a:t>
            </a:fld>
            <a:endParaRPr lang="en-US"/>
          </a:p>
        </p:txBody>
      </p:sp>
    </p:spTree>
    <p:extLst>
      <p:ext uri="{BB962C8B-B14F-4D97-AF65-F5344CB8AC3E}">
        <p14:creationId xmlns:p14="http://schemas.microsoft.com/office/powerpoint/2010/main" val="653552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Strong social and emotional learning skills have an impact on every aspect of our lives. In fact, research has demonstrated that these competencies strongly affect:</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Academic performance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Behavioral problems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Happiness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Health</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Longevity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Job performance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Job satisfaction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Peer relationships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One analysis showed that students who participated in social and emotional learning programs saw an 11% percent increase in the standardized test scores and a 23% increase in social and emotional skills. </a:t>
            </a:r>
            <a:endParaRPr lang="en-US" b="1" dirty="0" smtClean="0"/>
          </a:p>
        </p:txBody>
      </p:sp>
      <p:sp>
        <p:nvSpPr>
          <p:cNvPr id="4" name="Slide Number Placeholder 3"/>
          <p:cNvSpPr>
            <a:spLocks noGrp="1"/>
          </p:cNvSpPr>
          <p:nvPr>
            <p:ph type="sldNum" sz="quarter" idx="10"/>
          </p:nvPr>
        </p:nvSpPr>
        <p:spPr/>
        <p:txBody>
          <a:bodyPr/>
          <a:lstStyle/>
          <a:p>
            <a:fld id="{3AA6433F-7AB6-4BC6-B444-B284FEE51B74}" type="slidenum">
              <a:rPr lang="en-US" smtClean="0"/>
              <a:t>23</a:t>
            </a:fld>
            <a:endParaRPr lang="en-US"/>
          </a:p>
        </p:txBody>
      </p:sp>
    </p:spTree>
    <p:extLst>
      <p:ext uri="{BB962C8B-B14F-4D97-AF65-F5344CB8AC3E}">
        <p14:creationId xmlns:p14="http://schemas.microsoft.com/office/powerpoint/2010/main" val="3502377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a:t>
            </a:r>
            <a:r>
              <a:rPr lang="en-US" baseline="0" dirty="0" smtClean="0"/>
              <a:t> Research Video (Kate Walton)</a:t>
            </a:r>
            <a:endParaRPr lang="en-US" dirty="0" smtClean="0"/>
          </a:p>
          <a:p>
            <a:r>
              <a:rPr lang="en-US" dirty="0" smtClean="0"/>
              <a:t>5 minutes</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24</a:t>
            </a:fld>
            <a:endParaRPr lang="en-US"/>
          </a:p>
        </p:txBody>
      </p:sp>
    </p:spTree>
    <p:extLst>
      <p:ext uri="{BB962C8B-B14F-4D97-AF65-F5344CB8AC3E}">
        <p14:creationId xmlns:p14="http://schemas.microsoft.com/office/powerpoint/2010/main" val="1929623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25</a:t>
            </a:fld>
            <a:endParaRPr lang="en-US"/>
          </a:p>
        </p:txBody>
      </p:sp>
    </p:spTree>
    <p:extLst>
      <p:ext uri="{BB962C8B-B14F-4D97-AF65-F5344CB8AC3E}">
        <p14:creationId xmlns:p14="http://schemas.microsoft.com/office/powerpoint/2010/main" val="730141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More specifically a connected set of data across each student’s academic career, from elementary to high school. But, first you need to understand the data you have now.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26</a:t>
            </a:fld>
            <a:endParaRPr lang="en-US"/>
          </a:p>
        </p:txBody>
      </p:sp>
    </p:spTree>
    <p:extLst>
      <p:ext uri="{BB962C8B-B14F-4D97-AF65-F5344CB8AC3E}">
        <p14:creationId xmlns:p14="http://schemas.microsoft.com/office/powerpoint/2010/main" val="3769753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past these workshops have largely focused on how to read and interpret your ACT score reports and data files. This year, we are focused on getting you the data you need and putting that data to use. In your workbook on page 18 is a list of materials to help you make sense of your ACT reports, including videos, training modules, and PDFs. These are all be available online in the CCRW Toolkit. I encourage you to watch and review these materials. If you have any questions while going through your reports, call me or send me an email.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ACT data reports and student reports provide a robust amount of information because we know that students are more than a score. And we want you to get the most out of your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baseline="0" dirty="0" smtClean="0"/>
              <a:t>FREE RESOURCES:</a:t>
            </a:r>
          </a:p>
          <a:p>
            <a:r>
              <a:rPr lang="en-US" b="1" baseline="0" dirty="0" smtClean="0"/>
              <a:t>LINK TO ALL OF THESE ON THE CCRW TOOLKIT PAGE:</a:t>
            </a:r>
            <a:endParaRPr lang="en-US" baseline="0" dirty="0" smtClean="0"/>
          </a:p>
          <a:p>
            <a:r>
              <a:rPr lang="en-US" dirty="0" smtClean="0"/>
              <a:t>http://actaspire.avocet.pearson.com/actaspire/home#alpha-U</a:t>
            </a:r>
          </a:p>
          <a:p>
            <a:r>
              <a:rPr lang="en-US" dirty="0" smtClean="0"/>
              <a:t>https://actaspire.tms.pearson.com/</a:t>
            </a:r>
          </a:p>
          <a:p>
            <a:r>
              <a:rPr lang="en-US" dirty="0" smtClean="0"/>
              <a:t>https://www.act.org/content/act/en/products-and-services/preact/preact-classroom/resources.html</a:t>
            </a:r>
          </a:p>
          <a:p>
            <a:r>
              <a:rPr lang="en-US" dirty="0" smtClean="0"/>
              <a:t>https://www.act.org/content/act/en/products-and-services/the-act-educator/resources.html#scrollNav-4</a:t>
            </a:r>
          </a:p>
          <a:p>
            <a:r>
              <a:rPr lang="en-US" dirty="0" smtClean="0"/>
              <a:t>https://www.act.org/content/act/en/products-and-services/the-act-educator/training.html#scrollNav-1-2</a:t>
            </a:r>
          </a:p>
          <a:p>
            <a:r>
              <a:rPr lang="en-US" dirty="0" smtClean="0"/>
              <a:t>https://www.act.org/content/act/en/products-and-services/act-tessera/reporting.html</a:t>
            </a:r>
          </a:p>
          <a:p>
            <a:r>
              <a:rPr lang="en-US" dirty="0" smtClean="0"/>
              <a:t>https://www.act.org/content/act/en/products-and-services/the-act/scores/understanding-your-scores.html</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27</a:t>
            </a:fld>
            <a:endParaRPr lang="en-US"/>
          </a:p>
        </p:txBody>
      </p:sp>
    </p:spTree>
    <p:extLst>
      <p:ext uri="{BB962C8B-B14F-4D97-AF65-F5344CB8AC3E}">
        <p14:creationId xmlns:p14="http://schemas.microsoft.com/office/powerpoint/2010/main" val="3895685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28</a:t>
            </a:fld>
            <a:endParaRPr lang="en-US"/>
          </a:p>
        </p:txBody>
      </p:sp>
    </p:spTree>
    <p:extLst>
      <p:ext uri="{BB962C8B-B14F-4D97-AF65-F5344CB8AC3E}">
        <p14:creationId xmlns:p14="http://schemas.microsoft.com/office/powerpoint/2010/main" val="2494335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smtClean="0">
                <a:solidFill>
                  <a:srgbClr val="000000"/>
                </a:solidFill>
                <a:latin typeface="Montserrat SemiBold" panose="00000700000000000000" pitchFamily="50" charset="0"/>
              </a:rPr>
              <a:t>Ask questions. </a:t>
            </a:r>
            <a:r>
              <a:rPr lang="en-US" sz="1200" b="0" i="1" u="none" strike="noStrike" baseline="0" dirty="0" smtClean="0">
                <a:solidFill>
                  <a:srgbClr val="000000"/>
                </a:solidFill>
                <a:latin typeface="Montserrat Light" panose="00000400000000000000" pitchFamily="50" charset="0"/>
              </a:rPr>
              <a:t>Where do most of my students score</a:t>
            </a:r>
            <a:r>
              <a:rPr lang="en-US" sz="1200" b="0" i="0" u="none" strike="noStrike" baseline="0" dirty="0" smtClean="0">
                <a:solidFill>
                  <a:srgbClr val="000000"/>
                </a:solidFill>
                <a:latin typeface="Montserrat Light" panose="00000400000000000000" pitchFamily="50" charset="0"/>
              </a:rPr>
              <a:t>? In the example above, an area of improvement we would note is that close to a quarter of our students are in the score band range below the benchmark. However, on a positive note we celebrate that 54% of students are scoring in the score band range above the benchmark. </a:t>
            </a:r>
            <a:r>
              <a:rPr lang="en-US" sz="1200" b="0" i="1" u="none" strike="noStrike" baseline="0" dirty="0" smtClean="0">
                <a:solidFill>
                  <a:srgbClr val="000000"/>
                </a:solidFill>
                <a:latin typeface="Montserrat Light" panose="00000400000000000000" pitchFamily="50" charset="0"/>
              </a:rPr>
              <a:t>What are the skills for that score range? What skills should they work on to reach the next score range? </a:t>
            </a:r>
            <a:r>
              <a:rPr lang="en-US" sz="1200" b="0" i="0" u="none" strike="noStrike" baseline="0" dirty="0" smtClean="0">
                <a:solidFill>
                  <a:srgbClr val="000000"/>
                </a:solidFill>
                <a:latin typeface="Montserrat Light" panose="00000400000000000000" pitchFamily="50" charset="0"/>
              </a:rPr>
              <a:t>Checking the Ideas for Progress at the bottom of the electronic version of the standards can assist in answering that question.</a:t>
            </a:r>
          </a:p>
          <a:p>
            <a:endParaRPr lang="en-US" sz="1200" b="0" i="0" u="none" strike="noStrike" baseline="0" dirty="0" smtClean="0">
              <a:solidFill>
                <a:srgbClr val="000000"/>
              </a:solidFill>
              <a:latin typeface="Montserrat Light" panose="00000400000000000000" pitchFamily="50" charset="0"/>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30</a:t>
            </a:fld>
            <a:endParaRPr lang="en-US"/>
          </a:p>
        </p:txBody>
      </p:sp>
    </p:spTree>
    <p:extLst>
      <p:ext uri="{BB962C8B-B14F-4D97-AF65-F5344CB8AC3E}">
        <p14:creationId xmlns:p14="http://schemas.microsoft.com/office/powerpoint/2010/main" val="3759693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Cody, WY Story</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Data visualization can be the difference between information and action. In 2015, Alan Shotts, Career Center Coordinator at Cody High School in Wyoming took student ACT scores and GPA information and by making one small change drove important professional development and conversations with educators and administrators about instruction, curriculum, grading practices, student course patterns, benchmarks, and social and emotional learning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Just like that, data visualization changed the culture of the Cody school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31</a:t>
            </a:fld>
            <a:endParaRPr lang="en-US"/>
          </a:p>
        </p:txBody>
      </p:sp>
    </p:spTree>
    <p:extLst>
      <p:ext uri="{BB962C8B-B14F-4D97-AF65-F5344CB8AC3E}">
        <p14:creationId xmlns:p14="http://schemas.microsoft.com/office/powerpoint/2010/main" val="11229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3</a:t>
            </a:fld>
            <a:endParaRPr lang="en-US" dirty="0"/>
          </a:p>
        </p:txBody>
      </p:sp>
    </p:spTree>
    <p:extLst>
      <p:ext uri="{BB962C8B-B14F-4D97-AF65-F5344CB8AC3E}">
        <p14:creationId xmlns:p14="http://schemas.microsoft.com/office/powerpoint/2010/main" val="2515906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He created a simple scatter plot of students’ GPA and ACT Composite scores. The Cody High School staff could see a general correlation between GPA and ACT score, but was unable to identify any specific actions they could take to improve student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By adding the minimum GPA and ACT score requirements for the Hathaway Scholarship to the graph, it became apparent that students in the upper right quadrant all qualified for this important financial benefit while students in the other three quadrants did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focus has shifted to looking at individual students who were outliers on the chart. The school identified students whose GPA and ACT scores did </a:t>
            </a:r>
            <a:r>
              <a:rPr lang="en-US" sz="1200" b="0" i="1" u="none" strike="noStrike" kern="1200" baseline="0" dirty="0" smtClean="0">
                <a:solidFill>
                  <a:schemeClr val="tx1"/>
                </a:solidFill>
                <a:latin typeface="+mn-lt"/>
                <a:ea typeface="+mn-ea"/>
                <a:cs typeface="+mn-cs"/>
              </a:rPr>
              <a:t>not </a:t>
            </a:r>
            <a:r>
              <a:rPr lang="en-US" sz="1200" b="0" i="0" u="none" strike="noStrike" kern="1200" baseline="0" dirty="0" smtClean="0">
                <a:solidFill>
                  <a:schemeClr val="tx1"/>
                </a:solidFill>
                <a:latin typeface="+mn-lt"/>
                <a:ea typeface="+mn-ea"/>
                <a:cs typeface="+mn-cs"/>
              </a:rPr>
              <a:t>correlate and students who earned similar ACT Composite scores but had vastly different GPAs. As a result, conversations about the data began to focus on the causes behind these outliers: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What classes did they take?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What benchmarks are they achieving and what standards are they understanding?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What is being graded in the classroom, knowledge or 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What are their social and emotional behaviors?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Is this something we have control over?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By asking and answering these tough questions, Cody High School is able to use data to identify areas— system wide and in the classroom—where changes make an observable difference in student performance. School wide this means focusing on grading what students know rather than what they do. In the classroom, educators can easily see where students struggle with specific standards and subjects, like algebra, and adjust curriculum to improve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32</a:t>
            </a:fld>
            <a:endParaRPr lang="en-US"/>
          </a:p>
        </p:txBody>
      </p:sp>
    </p:spTree>
    <p:extLst>
      <p:ext uri="{BB962C8B-B14F-4D97-AF65-F5344CB8AC3E}">
        <p14:creationId xmlns:p14="http://schemas.microsoft.com/office/powerpoint/2010/main" val="3338610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33</a:t>
            </a:fld>
            <a:endParaRPr lang="en-US"/>
          </a:p>
        </p:txBody>
      </p:sp>
    </p:spTree>
    <p:extLst>
      <p:ext uri="{BB962C8B-B14F-4D97-AF65-F5344CB8AC3E}">
        <p14:creationId xmlns:p14="http://schemas.microsoft.com/office/powerpoint/2010/main" val="3982242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you understand your data better, you can begin to connect it across buildings and years to create a more complete picture of your educational system. It becomes easier to identify gaps, areas for improvement, students who need more attention, curriculum that needs adjustment, and so on. With more and better data, the possibilities begin to rise. </a:t>
            </a:r>
          </a:p>
        </p:txBody>
      </p:sp>
      <p:sp>
        <p:nvSpPr>
          <p:cNvPr id="4" name="Slide Number Placeholder 3"/>
          <p:cNvSpPr>
            <a:spLocks noGrp="1"/>
          </p:cNvSpPr>
          <p:nvPr>
            <p:ph type="sldNum" sz="quarter" idx="10"/>
          </p:nvPr>
        </p:nvSpPr>
        <p:spPr/>
        <p:txBody>
          <a:bodyPr/>
          <a:lstStyle/>
          <a:p>
            <a:fld id="{3AA6433F-7AB6-4BC6-B444-B284FEE51B74}" type="slidenum">
              <a:rPr lang="en-US" smtClean="0"/>
              <a:t>34</a:t>
            </a:fld>
            <a:endParaRPr lang="en-US"/>
          </a:p>
        </p:txBody>
      </p:sp>
    </p:spTree>
    <p:extLst>
      <p:ext uri="{BB962C8B-B14F-4D97-AF65-F5344CB8AC3E}">
        <p14:creationId xmlns:p14="http://schemas.microsoft.com/office/powerpoint/2010/main" val="398445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Research shows that providing intervention at earlier grade levels is more successful in getting students on-track than at later grade levels.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Figure 1 and Figure 7 from the </a:t>
            </a:r>
            <a:r>
              <a:rPr lang="en-US" sz="1200" i="1" kern="1200" dirty="0" smtClean="0">
                <a:solidFill>
                  <a:schemeClr val="tx1"/>
                </a:solidFill>
                <a:effectLst/>
                <a:latin typeface="+mn-lt"/>
                <a:ea typeface="+mn-ea"/>
                <a:cs typeface="+mn-cs"/>
              </a:rPr>
              <a:t>Catching Up to College and Career Readiness: The Challenge is Greater for At-Risk Students </a:t>
            </a:r>
            <a:r>
              <a:rPr lang="en-US" sz="1200" kern="1200" dirty="0" smtClean="0">
                <a:solidFill>
                  <a:schemeClr val="tx1"/>
                </a:solidFill>
                <a:effectLst/>
                <a:latin typeface="+mn-lt"/>
                <a:ea typeface="+mn-ea"/>
                <a:cs typeface="+mn-cs"/>
              </a:rPr>
              <a:t>Research and Policy Brief.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comparison of grades 8–high school with grades 4–8 provides evidence that students caught up at higher rates in the middle grades than in high school, especially in mathematics and science. The early emergence of preparation gaps and their tendency to widen over time underscore the importance of monitoring student progress in the early years.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Knowing how much students have learned from one grade to the next and how much they can be expected to learn in the future is valuable information. The growth models used as part of ACT Aspire reporting—including gain scores, student growth percentiles, ACT Readiness Benchmarks, and predicted score paths—are powerful tools you can use to understand your students’ academic progress over time. </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35</a:t>
            </a:fld>
            <a:endParaRPr lang="en-US"/>
          </a:p>
        </p:txBody>
      </p:sp>
    </p:spTree>
    <p:extLst>
      <p:ext uri="{BB962C8B-B14F-4D97-AF65-F5344CB8AC3E}">
        <p14:creationId xmlns:p14="http://schemas.microsoft.com/office/powerpoint/2010/main" val="2879749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Unfortunately, when we examine district assessment plans we often find disconnected systems – disconnected by grade level and often by purpose. A disconnected system of assessments doesn’t allow you to see forward or backward along a students path to college and career readiness.  It is also not unusual to find that districts are using more than one assessment for the same purpose.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36</a:t>
            </a:fld>
            <a:endParaRPr lang="en-US"/>
          </a:p>
        </p:txBody>
      </p:sp>
    </p:spTree>
    <p:extLst>
      <p:ext uri="{BB962C8B-B14F-4D97-AF65-F5344CB8AC3E}">
        <p14:creationId xmlns:p14="http://schemas.microsoft.com/office/powerpoint/2010/main" val="3702384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FOX C-6 STORY</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That is the situation the Fox C-6 School District near St. Louis, Missouri found themselves in f</a:t>
            </a:r>
            <a:r>
              <a:rPr lang="en-US" b="0" dirty="0" smtClean="0"/>
              <a:t>our</a:t>
            </a:r>
            <a:r>
              <a:rPr lang="en-US" b="0" baseline="0" dirty="0" smtClean="0"/>
              <a:t> years ago. They wanted </a:t>
            </a:r>
            <a:r>
              <a:rPr lang="en-US" sz="1200" b="0" i="0" u="none" strike="noStrike" kern="1200" baseline="0" dirty="0" smtClean="0">
                <a:solidFill>
                  <a:schemeClr val="tx1"/>
                </a:solidFill>
                <a:latin typeface="+mn-lt"/>
                <a:ea typeface="+mn-ea"/>
                <a:cs typeface="+mn-cs"/>
              </a:rPr>
              <a:t>consistent data to track students’ progress toward college and career readiness across buildings, grade levels, and years. But, the thought of devoting more time and resources to external assessments and putting undue pressure on students and teachers was preventing that goal from being reached. </a:t>
            </a:r>
          </a:p>
        </p:txBody>
      </p:sp>
      <p:sp>
        <p:nvSpPr>
          <p:cNvPr id="4" name="Slide Number Placeholder 3"/>
          <p:cNvSpPr>
            <a:spLocks noGrp="1"/>
          </p:cNvSpPr>
          <p:nvPr>
            <p:ph type="sldNum" sz="quarter" idx="10"/>
          </p:nvPr>
        </p:nvSpPr>
        <p:spPr/>
        <p:txBody>
          <a:bodyPr/>
          <a:lstStyle/>
          <a:p>
            <a:fld id="{3AA6433F-7AB6-4BC6-B444-B284FEE51B74}" type="slidenum">
              <a:rPr lang="en-US" smtClean="0"/>
              <a:t>37</a:t>
            </a:fld>
            <a:endParaRPr lang="en-US"/>
          </a:p>
        </p:txBody>
      </p:sp>
    </p:spTree>
    <p:extLst>
      <p:ext uri="{BB962C8B-B14F-4D97-AF65-F5344CB8AC3E}">
        <p14:creationId xmlns:p14="http://schemas.microsoft.com/office/powerpoint/2010/main" val="3580644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Since then, the district has put together a comprehensive assessment plan using ACT solutions that has limited their impact on instructional time and aligned data from grade 3 through high school: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Grades 3–9: ACT Aspire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Grade 10: PreACT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Grade 11: The ACT test or ACT WorkKeys</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The first year they only tested grades 5, 7, and 9 to measure students once in elementary, middle school, and high school. But, when they saw the score reports and what the kids were gathering from it, they immediately added ACT testing to other grade levels. The district saw the importance of plotting a data point for every student, in every subject, every year. The emergence of trend lines allowed the district to identify what students know and don’t know, and implement academic intervention before it’s too late.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38</a:t>
            </a:fld>
            <a:endParaRPr lang="en-US"/>
          </a:p>
        </p:txBody>
      </p:sp>
    </p:spTree>
    <p:extLst>
      <p:ext uri="{BB962C8B-B14F-4D97-AF65-F5344CB8AC3E}">
        <p14:creationId xmlns:p14="http://schemas.microsoft.com/office/powerpoint/2010/main" val="3324074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For credible results, </a:t>
            </a:r>
            <a:r>
              <a:rPr lang="en-US" sz="1200" b="1" i="0" u="none" strike="noStrike" kern="1200" baseline="0" dirty="0" smtClean="0">
                <a:solidFill>
                  <a:schemeClr val="tx1"/>
                </a:solidFill>
                <a:latin typeface="+mn-lt"/>
                <a:ea typeface="+mn-ea"/>
                <a:cs typeface="+mn-cs"/>
              </a:rPr>
              <a:t>data MUST connect </a:t>
            </a:r>
            <a:r>
              <a:rPr lang="en-US" sz="1200" b="0" i="0" u="none" strike="noStrike" kern="1200" baseline="0" dirty="0" smtClean="0">
                <a:solidFill>
                  <a:schemeClr val="tx1"/>
                </a:solidFill>
                <a:latin typeface="+mn-lt"/>
                <a:ea typeface="+mn-ea"/>
                <a:cs typeface="+mn-cs"/>
              </a:rPr>
              <a:t>from one assessment to another and from one year to another. If the data set isn’t the same, how can we be certain progress is being made or if intervention strategies are working? Reliable trend lines cannot be created from data that cannot be reliably linked together. Comparisons between classes, schools, and districts can’t be made with different data sets.</a:t>
            </a:r>
            <a:endParaRPr lang="en-US" dirty="0" smtClean="0"/>
          </a:p>
          <a:p>
            <a:endParaRPr lang="en-US" dirty="0" smtClean="0"/>
          </a:p>
          <a:p>
            <a:r>
              <a:rPr lang="en-US" dirty="0" smtClean="0"/>
              <a:t>Here is the full quote from Declan: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“Every two years is too long of a wait to develop a trend line. Every year is great, but starting in eighth grade is also too late. If you’re going to make a difference for a kid, you’ve got to start somewhere in elementary school because by the time you get to sixth grade, if you have a trend line that’s going in the wrong direction, you can really make a difference and change a kid’s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39</a:t>
            </a:fld>
            <a:endParaRPr lang="en-US"/>
          </a:p>
        </p:txBody>
      </p:sp>
    </p:spTree>
    <p:extLst>
      <p:ext uri="{BB962C8B-B14F-4D97-AF65-F5344CB8AC3E}">
        <p14:creationId xmlns:p14="http://schemas.microsoft.com/office/powerpoint/2010/main" val="3405707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comprehensive assessment plan is a well-defined schedule and system of assessments designed to provide information that supports and enhances whole student learning from elementary through career.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what is included when a district creates</a:t>
            </a:r>
            <a:r>
              <a:rPr lang="en-US" baseline="0" dirty="0" smtClean="0"/>
              <a:t> a comprehensive assessment plan? What types of assessments?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10000"/>
                    <a:lumOff val="90000"/>
                  </a:schemeClr>
                </a:solidFill>
              </a:rPr>
              <a:t>This diagram shows a common model of assessments, with formative assessments being lower stakes and summative assessments being higher stakes. Each assessment along the way serving a specific and meaningful purpose. These assessments might measure academic growth or social and emotional learning skills, or be used for college and career navigation.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lumMod val="10000"/>
                  <a:lumOff val="9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solidFill>
                  <a:schemeClr val="tx1">
                    <a:lumMod val="10000"/>
                    <a:lumOff val="90000"/>
                  </a:schemeClr>
                </a:solidFill>
              </a:rPr>
              <a:t>Formative: </a:t>
            </a:r>
            <a:r>
              <a:rPr lang="en-US" b="0" baseline="0" dirty="0" smtClean="0">
                <a:solidFill>
                  <a:schemeClr val="tx1">
                    <a:lumMod val="10000"/>
                    <a:lumOff val="90000"/>
                  </a:schemeClr>
                </a:solidFill>
              </a:rPr>
              <a:t>Assessment for learning. How is a student progressing toward a learning or skills goal? How do we course correct and get them on track?</a:t>
            </a:r>
            <a:endParaRPr lang="en-US" b="1" baseline="0" dirty="0" smtClean="0">
              <a:solidFill>
                <a:schemeClr val="tx1">
                  <a:lumMod val="10000"/>
                  <a:lumOff val="9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solidFill>
                  <a:schemeClr val="tx1">
                    <a:lumMod val="10000"/>
                    <a:lumOff val="90000"/>
                  </a:schemeClr>
                </a:solidFill>
              </a:rPr>
              <a:t>Summative: </a:t>
            </a:r>
            <a:r>
              <a:rPr lang="en-US" b="0" baseline="0" dirty="0" smtClean="0">
                <a:solidFill>
                  <a:schemeClr val="tx1">
                    <a:lumMod val="10000"/>
                    <a:lumOff val="90000"/>
                  </a:schemeClr>
                </a:solidFill>
              </a:rPr>
              <a:t>Assessment of learning. Did the student meet the learning or skills objective?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smtClean="0">
              <a:solidFill>
                <a:schemeClr val="tx1">
                  <a:lumMod val="10000"/>
                  <a:lumOff val="9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Data </a:t>
            </a:r>
            <a:r>
              <a:rPr lang="en-US" b="1" baseline="0" dirty="0" smtClean="0"/>
              <a:t>MUST</a:t>
            </a:r>
            <a:r>
              <a:rPr lang="en-US" baseline="0" dirty="0" smtClean="0"/>
              <a:t> connect from one assessment to another and from one year to another. If the data set isn’t the same how can we really tell if progress is being made or if intervention strategies are working? Reliable trend lines cannot be created from data that does not match. Comparisons between classes, schools, districts can’t be made with different data sets. </a:t>
            </a:r>
          </a:p>
        </p:txBody>
      </p:sp>
      <p:sp>
        <p:nvSpPr>
          <p:cNvPr id="4" name="Slide Number Placeholder 3"/>
          <p:cNvSpPr>
            <a:spLocks noGrp="1"/>
          </p:cNvSpPr>
          <p:nvPr>
            <p:ph type="sldNum" sz="quarter" idx="10"/>
          </p:nvPr>
        </p:nvSpPr>
        <p:spPr/>
        <p:txBody>
          <a:bodyPr/>
          <a:lstStyle/>
          <a:p>
            <a:fld id="{3AA6433F-7AB6-4BC6-B444-B284FEE51B74}" type="slidenum">
              <a:rPr lang="en-US" smtClean="0"/>
              <a:t>41</a:t>
            </a:fld>
            <a:endParaRPr lang="en-US"/>
          </a:p>
        </p:txBody>
      </p:sp>
    </p:spTree>
    <p:extLst>
      <p:ext uri="{BB962C8B-B14F-4D97-AF65-F5344CB8AC3E}">
        <p14:creationId xmlns:p14="http://schemas.microsoft.com/office/powerpoint/2010/main" val="3494272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dig into the assessments</a:t>
            </a:r>
            <a:r>
              <a:rPr lang="en-US" baseline="0" dirty="0" smtClean="0"/>
              <a:t> at your school or in your district. </a:t>
            </a:r>
          </a:p>
          <a:p>
            <a:endParaRPr lang="en-US" baseline="0" dirty="0" smtClean="0"/>
          </a:p>
          <a:p>
            <a:pPr marL="228600" indent="-228600">
              <a:buFont typeface="+mj-lt"/>
              <a:buAutoNum type="arabicPeriod"/>
            </a:pPr>
            <a:r>
              <a:rPr lang="en-US" baseline="0" dirty="0" smtClean="0"/>
              <a:t>Start by listing all of the standardized assessments you administer and the grade levels on page 27 of your workbook. </a:t>
            </a:r>
          </a:p>
          <a:p>
            <a:pPr marL="228600" indent="-228600">
              <a:buFont typeface="+mj-lt"/>
              <a:buAutoNum type="arabicPeriod"/>
            </a:pPr>
            <a:r>
              <a:rPr lang="en-US" baseline="0" dirty="0" smtClean="0"/>
              <a:t>Next to each of the assessments you listed, check the holistic framework domains that the assessments fulfill</a:t>
            </a:r>
          </a:p>
          <a:p>
            <a:pPr marL="228600" indent="-228600">
              <a:buFont typeface="+mj-lt"/>
              <a:buAutoNum type="arabicPeriod"/>
            </a:pPr>
            <a:r>
              <a:rPr lang="en-US" baseline="0" dirty="0" smtClean="0"/>
              <a:t>Then, </a:t>
            </a:r>
            <a:r>
              <a:rPr lang="en-US" sz="1200" b="0" i="0" u="none" strike="noStrike" kern="1200" baseline="0" dirty="0" smtClean="0">
                <a:solidFill>
                  <a:schemeClr val="tx1"/>
                </a:solidFill>
                <a:latin typeface="+mn-lt"/>
                <a:ea typeface="+mn-ea"/>
                <a:cs typeface="+mn-cs"/>
              </a:rPr>
              <a:t>describe the purpose of each assessment. For example, “SEL, college and career readiness”</a:t>
            </a:r>
          </a:p>
          <a:p>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3AA6433F-7AB6-4BC6-B444-B284FEE51B74}" type="slidenum">
              <a:rPr lang="en-US" smtClean="0"/>
              <a:t>42</a:t>
            </a:fld>
            <a:endParaRPr lang="en-US"/>
          </a:p>
        </p:txBody>
      </p:sp>
    </p:spTree>
    <p:extLst>
      <p:ext uri="{BB962C8B-B14F-4D97-AF65-F5344CB8AC3E}">
        <p14:creationId xmlns:p14="http://schemas.microsoft.com/office/powerpoint/2010/main" val="107407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Have the attendees introduce themselves.</a:t>
            </a:r>
            <a:r>
              <a:rPr lang="en-US" baseline="0" dirty="0" smtClean="0"/>
              <a:t> If there are too many people, have them r</a:t>
            </a:r>
            <a:r>
              <a:rPr lang="en-US" dirty="0" smtClean="0"/>
              <a:t>aise hands to show how many are Counselors, Teachers,</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4</a:t>
            </a:fld>
            <a:endParaRPr lang="en-US" dirty="0"/>
          </a:p>
        </p:txBody>
      </p:sp>
    </p:spTree>
    <p:extLst>
      <p:ext uri="{BB962C8B-B14F-4D97-AF65-F5344CB8AC3E}">
        <p14:creationId xmlns:p14="http://schemas.microsoft.com/office/powerpoint/2010/main" val="502280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organize them and look for overlap, redundancies, and gaps. While you organize keep these questions in mind:</a:t>
            </a:r>
          </a:p>
          <a:p>
            <a:pPr marL="171450" indent="-171450">
              <a:buFont typeface="Arial" panose="020B0604020202020204" pitchFamily="34" charset="0"/>
              <a:buChar char="•"/>
            </a:pPr>
            <a:r>
              <a:rPr lang="en-US" baseline="0" dirty="0" smtClean="0"/>
              <a:t>How many sources of data do you have?</a:t>
            </a:r>
          </a:p>
          <a:p>
            <a:pPr marL="171450" indent="-171450">
              <a:buFont typeface="Arial" panose="020B0604020202020204" pitchFamily="34" charset="0"/>
              <a:buChar char="•"/>
            </a:pPr>
            <a:r>
              <a:rPr lang="en-US" baseline="0" dirty="0" smtClean="0"/>
              <a:t>Are there overlapping purposes of these assessments?</a:t>
            </a:r>
          </a:p>
          <a:p>
            <a:pPr marL="171450" indent="-171450">
              <a:buFont typeface="Arial" panose="020B0604020202020204" pitchFamily="34" charset="0"/>
              <a:buChar char="•"/>
            </a:pPr>
            <a:r>
              <a:rPr lang="en-US" baseline="0" dirty="0" smtClean="0"/>
              <a:t>What data do you really need? </a:t>
            </a:r>
          </a:p>
          <a:p>
            <a:pPr marL="171450" indent="-171450">
              <a:buFont typeface="Arial" panose="020B0604020202020204" pitchFamily="34" charset="0"/>
              <a:buChar char="•"/>
            </a:pPr>
            <a:r>
              <a:rPr lang="en-US" baseline="0" dirty="0" smtClean="0"/>
              <a:t>What data are you using or should you be using?</a:t>
            </a:r>
          </a:p>
          <a:p>
            <a:pPr marL="171450" indent="-171450">
              <a:buFont typeface="Arial" panose="020B0604020202020204" pitchFamily="34" charset="0"/>
              <a:buChar char="•"/>
            </a:pPr>
            <a:r>
              <a:rPr lang="en-US" baseline="0" dirty="0" smtClean="0"/>
              <a:t>Do you have a systematic plan for administering assessments and using the data?</a:t>
            </a:r>
          </a:p>
          <a:p>
            <a:pPr marL="171450" indent="-171450">
              <a:buFont typeface="Arial" panose="020B0604020202020204" pitchFamily="34" charset="0"/>
              <a:buChar char="•"/>
            </a:pPr>
            <a:r>
              <a:rPr lang="en-US" baseline="0" dirty="0" smtClean="0"/>
              <a:t>Are you giving too many assessments on one subject and not enough on another?</a:t>
            </a:r>
          </a:p>
          <a:p>
            <a:pPr marL="171450" indent="-171450">
              <a:buFont typeface="Arial" panose="020B0604020202020204" pitchFamily="34" charset="0"/>
              <a:buChar char="•"/>
            </a:pPr>
            <a:r>
              <a:rPr lang="en-US" baseline="0" dirty="0" smtClean="0"/>
              <a:t>Have you communicated the purpose of the assessments to your stakeholders?</a:t>
            </a:r>
          </a:p>
          <a:p>
            <a:pPr marL="171450" indent="-171450">
              <a:buFont typeface="Arial" panose="020B0604020202020204" pitchFamily="34" charset="0"/>
              <a:buChar char="•"/>
            </a:pPr>
            <a:r>
              <a:rPr lang="en-US" baseline="0" dirty="0" smtClean="0"/>
              <a:t>Can you answer the ultimate question: Who is making progress and what are you doing about those who are not?</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Do we have all of the types we need: SEL, Academic Progress Monitoring, Summative, Diagnostic, etc.</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FREE RESOURCES: </a:t>
            </a:r>
            <a:r>
              <a:rPr lang="en-US" baseline="0" dirty="0" smtClean="0"/>
              <a:t>This activity is available in the online toolkit.</a:t>
            </a:r>
          </a:p>
        </p:txBody>
      </p:sp>
      <p:sp>
        <p:nvSpPr>
          <p:cNvPr id="4" name="Slide Number Placeholder 3"/>
          <p:cNvSpPr>
            <a:spLocks noGrp="1"/>
          </p:cNvSpPr>
          <p:nvPr>
            <p:ph type="sldNum" sz="quarter" idx="10"/>
          </p:nvPr>
        </p:nvSpPr>
        <p:spPr/>
        <p:txBody>
          <a:bodyPr/>
          <a:lstStyle/>
          <a:p>
            <a:fld id="{3AA6433F-7AB6-4BC6-B444-B284FEE51B74}" type="slidenum">
              <a:rPr lang="en-US" smtClean="0"/>
              <a:t>43</a:t>
            </a:fld>
            <a:endParaRPr lang="en-US"/>
          </a:p>
        </p:txBody>
      </p:sp>
    </p:spTree>
    <p:extLst>
      <p:ext uri="{BB962C8B-B14F-4D97-AF65-F5344CB8AC3E}">
        <p14:creationId xmlns:p14="http://schemas.microsoft.com/office/powerpoint/2010/main" val="1974231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9613"/>
            <a:ext cx="6313488" cy="3551237"/>
          </a:xfrm>
        </p:spPr>
      </p:sp>
      <p:sp>
        <p:nvSpPr>
          <p:cNvPr id="3" name="Notes Placeholder 2"/>
          <p:cNvSpPr>
            <a:spLocks noGrp="1"/>
          </p:cNvSpPr>
          <p:nvPr>
            <p:ph type="body" idx="1"/>
          </p:nvPr>
        </p:nvSpPr>
        <p:spPr/>
        <p:txBody>
          <a:bodyPr/>
          <a:lstStyle/>
          <a:p>
            <a:r>
              <a:rPr lang="en-US" dirty="0" smtClean="0"/>
              <a:t>Once needs</a:t>
            </a:r>
            <a:r>
              <a:rPr lang="en-US" baseline="0" dirty="0" smtClean="0"/>
              <a:t> and goals are matched, justify each assessment. Look to eliminate redundant assessments and look to choose assessments that can fill more than one need (ACT Aspire) and serve more meaningful purposes. Eliminating unneeded assessments not only helps your teachers respect the data more, it also makes life easier. Assessment data that goes unused indicates an assessment that can be eliminated.</a:t>
            </a:r>
          </a:p>
          <a:p>
            <a:endParaRPr lang="en-US" baseline="0" dirty="0" smtClean="0"/>
          </a:p>
          <a:p>
            <a:r>
              <a:rPr lang="en-US" baseline="0" dirty="0" smtClean="0"/>
              <a:t>The complaint is, “We test too much.” What they are really saying is, “We don’t use the results from these tests. They aren’t relevant.” So it’s not always less testing, it should be more operable tests that provide the data we need to strengthen student learning and therefore show progress on our goals.</a:t>
            </a:r>
          </a:p>
        </p:txBody>
      </p:sp>
      <p:sp>
        <p:nvSpPr>
          <p:cNvPr id="4" name="Slide Number Placeholder 3"/>
          <p:cNvSpPr>
            <a:spLocks noGrp="1"/>
          </p:cNvSpPr>
          <p:nvPr>
            <p:ph type="sldNum" sz="quarter" idx="10"/>
          </p:nvPr>
        </p:nvSpPr>
        <p:spPr/>
        <p:txBody>
          <a:bodyPr/>
          <a:lstStyle/>
          <a:p>
            <a:fld id="{969A11E8-B007-485D-8742-6BAFA1E5BCBB}" type="slidenum">
              <a:rPr lang="en-US" smtClean="0"/>
              <a:t>44</a:t>
            </a:fld>
            <a:endParaRPr lang="en-US"/>
          </a:p>
        </p:txBody>
      </p:sp>
    </p:spTree>
    <p:extLst>
      <p:ext uri="{BB962C8B-B14F-4D97-AF65-F5344CB8AC3E}">
        <p14:creationId xmlns:p14="http://schemas.microsoft.com/office/powerpoint/2010/main" val="1247501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Now you can begin to build a more meaning</a:t>
            </a:r>
            <a:r>
              <a:rPr lang="en-US" baseline="0" dirty="0" smtClean="0"/>
              <a:t>ful assessment plan. Using your organized list you can begin to cross off the redundant assessments. In the chart on page 29 you can enter the assessments you need, what grades it is needed in, and it’s purpose.</a:t>
            </a:r>
          </a:p>
        </p:txBody>
      </p:sp>
      <p:sp>
        <p:nvSpPr>
          <p:cNvPr id="4" name="Slide Number Placeholder 3"/>
          <p:cNvSpPr>
            <a:spLocks noGrp="1"/>
          </p:cNvSpPr>
          <p:nvPr>
            <p:ph type="sldNum" sz="quarter" idx="10"/>
          </p:nvPr>
        </p:nvSpPr>
        <p:spPr/>
        <p:txBody>
          <a:bodyPr/>
          <a:lstStyle/>
          <a:p>
            <a:fld id="{3AA6433F-7AB6-4BC6-B444-B284FEE51B74}" type="slidenum">
              <a:rPr lang="en-US" smtClean="0"/>
              <a:t>45</a:t>
            </a:fld>
            <a:endParaRPr lang="en-US"/>
          </a:p>
        </p:txBody>
      </p:sp>
    </p:spTree>
    <p:extLst>
      <p:ext uri="{BB962C8B-B14F-4D97-AF65-F5344CB8AC3E}">
        <p14:creationId xmlns:p14="http://schemas.microsoft.com/office/powerpoint/2010/main" val="799159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back at the diagram</a:t>
            </a:r>
            <a:r>
              <a:rPr lang="en-US" baseline="0" dirty="0" smtClean="0"/>
              <a:t> on slide 34 we can see how ACT assessments fit into each area and can help you fill in the gaps or replace less meaningful measurements.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46</a:t>
            </a:fld>
            <a:endParaRPr lang="en-US"/>
          </a:p>
        </p:txBody>
      </p:sp>
    </p:spTree>
    <p:extLst>
      <p:ext uri="{BB962C8B-B14F-4D97-AF65-F5344CB8AC3E}">
        <p14:creationId xmlns:p14="http://schemas.microsoft.com/office/powerpoint/2010/main" val="118472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College and Career</a:t>
            </a:r>
            <a:r>
              <a:rPr lang="en-US" b="1" baseline="0" dirty="0" smtClean="0"/>
              <a:t> Readiness Day Story</a:t>
            </a:r>
          </a:p>
          <a:p>
            <a:endParaRPr lang="en-US" b="1" baseline="0" dirty="0" smtClean="0"/>
          </a:p>
          <a:p>
            <a:r>
              <a:rPr lang="en-US" b="0" baseline="0" dirty="0" smtClean="0"/>
              <a:t>Make the most of your administration strategy. How and when tests are administered can make life better for students, teachers, and yourself.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Three years ago, Affton High School in St. Louis, Missouri sought to improve student learning and readiness for college and career. To achieve their goal, administrators set a standard that all students who want a higher education have the academic skills to earn one. </a:t>
            </a:r>
            <a:r>
              <a:rPr lang="en-US" sz="1200" b="1" i="0" u="none" strike="noStrike" kern="1200" baseline="0" dirty="0" smtClean="0">
                <a:solidFill>
                  <a:schemeClr val="tx1"/>
                </a:solidFill>
                <a:latin typeface="+mn-lt"/>
                <a:ea typeface="+mn-ea"/>
                <a:cs typeface="+mn-cs"/>
              </a:rPr>
              <a:t>By dedicating a day to college and career readiness, they have had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Affton’s college and career readiness day is a regular school day set aside for ALL grades to participate in college readiness assessments.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First-year students take ACT Aspire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Sophomores take PreACT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Juniors take the ACT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Seniors celebrate completing ACT testing at an offsite picnic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With the high-stakes nature and classroom schedule changes required to administer the ACT, schoolwide testing has simplified administration. And, with seniors offsite for a picnic, there are fewer interruptions. School administrators devote time before testing to educating students and their parents on the value of ACT assessments and to get students excited about planning for their futures. </a:t>
            </a:r>
          </a:p>
        </p:txBody>
      </p:sp>
      <p:sp>
        <p:nvSpPr>
          <p:cNvPr id="4" name="Slide Number Placeholder 3"/>
          <p:cNvSpPr>
            <a:spLocks noGrp="1"/>
          </p:cNvSpPr>
          <p:nvPr>
            <p:ph type="sldNum" sz="quarter" idx="10"/>
          </p:nvPr>
        </p:nvSpPr>
        <p:spPr/>
        <p:txBody>
          <a:bodyPr/>
          <a:lstStyle/>
          <a:p>
            <a:fld id="{3AA6433F-7AB6-4BC6-B444-B284FEE51B74}" type="slidenum">
              <a:rPr lang="en-US" smtClean="0"/>
              <a:t>47</a:t>
            </a:fld>
            <a:endParaRPr lang="en-US"/>
          </a:p>
        </p:txBody>
      </p:sp>
    </p:spTree>
    <p:extLst>
      <p:ext uri="{BB962C8B-B14F-4D97-AF65-F5344CB8AC3E}">
        <p14:creationId xmlns:p14="http://schemas.microsoft.com/office/powerpoint/2010/main" val="3323436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After college and career readiness day, Affton uses the experience and ACT data to make improvements in everything from test administration to curriculum. Data is used to evaluate the curriculum, inform discussions at faculty meetings, implement new programs like reading and writing in noncore classes, and identify areas for professional development.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Today, Affton produces students who are more prepared for success in college and career, compared to the rest of Missouri. Affton’s ACT scores are higher compared to the state over the past five years. And, 41% of Affton students met three or four ACT College and Career Readiness Benchmarks, while only 35% of students statewide are at that same level. At the subject level, Affton outpaces the rest of the state with a higher percentage of their students meeting each subject benchmark. English holds the largest margin of separation.  </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48</a:t>
            </a:fld>
            <a:endParaRPr lang="en-US"/>
          </a:p>
        </p:txBody>
      </p:sp>
    </p:spTree>
    <p:extLst>
      <p:ext uri="{BB962C8B-B14F-4D97-AF65-F5344CB8AC3E}">
        <p14:creationId xmlns:p14="http://schemas.microsoft.com/office/powerpoint/2010/main" val="3380116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49</a:t>
            </a:fld>
            <a:endParaRPr lang="en-US"/>
          </a:p>
        </p:txBody>
      </p:sp>
    </p:spTree>
    <p:extLst>
      <p:ext uri="{BB962C8B-B14F-4D97-AF65-F5344CB8AC3E}">
        <p14:creationId xmlns:p14="http://schemas.microsoft.com/office/powerpoint/2010/main" val="227019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US Ranks</a:t>
            </a:r>
            <a:r>
              <a:rPr lang="en-US" sz="1200" b="1" dirty="0" smtClean="0"/>
              <a:t> </a:t>
            </a:r>
            <a:r>
              <a:rPr lang="en-US" sz="1200" dirty="0" smtClean="0"/>
              <a:t>(National Norms) is the approximate percentage of recent testers, at the same grade level, who took the PreACT and received scores that are the same as or lower than the student's. For example, a rank of 56 for the student's Composite score means 56% of other tested students earned that Composite score or below. </a:t>
            </a:r>
          </a:p>
          <a:p>
            <a:endParaRPr lang="en-US" dirty="0" smtClean="0"/>
          </a:p>
          <a:p>
            <a:r>
              <a:rPr lang="en-US" dirty="0" smtClean="0"/>
              <a:t>CP* = Cumulative percent of students at or below a score</a:t>
            </a:r>
          </a:p>
          <a:p>
            <a:endParaRPr lang="en-US" dirty="0" smtClean="0"/>
          </a:p>
          <a:p>
            <a:r>
              <a:rPr lang="en-US" dirty="0" smtClean="0"/>
              <a:t>They are available for all subjects</a:t>
            </a:r>
            <a:r>
              <a:rPr lang="en-US" baseline="0" dirty="0" smtClean="0"/>
              <a:t> on educator reports – only showing composite and math for space reasons</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55</a:t>
            </a:fld>
            <a:endParaRPr lang="en-US"/>
          </a:p>
        </p:txBody>
      </p:sp>
    </p:spTree>
    <p:extLst>
      <p:ext uri="{BB962C8B-B14F-4D97-AF65-F5344CB8AC3E}">
        <p14:creationId xmlns:p14="http://schemas.microsoft.com/office/powerpoint/2010/main" val="2157904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Billing now based on SDU</a:t>
            </a:r>
            <a:r>
              <a:rPr lang="en-US" baseline="0" dirty="0" smtClean="0"/>
              <a:t> file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57</a:t>
            </a:fld>
            <a:endParaRPr lang="en-US"/>
          </a:p>
        </p:txBody>
      </p:sp>
    </p:spTree>
    <p:extLst>
      <p:ext uri="{BB962C8B-B14F-4D97-AF65-F5344CB8AC3E}">
        <p14:creationId xmlns:p14="http://schemas.microsoft.com/office/powerpoint/2010/main" val="3627871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 Online Reporting Coming in 2018-2019</a:t>
            </a:r>
          </a:p>
          <a:p>
            <a:r>
              <a:rPr lang="en-US" dirty="0" smtClean="0"/>
              <a:t>We’re excited to launch our interactive online reporting platform in December for national test dates! Through the free online platform, any designated faculty member can view the contents of your high school reports and print out student score labels. Get to the data you need to help individual students and inform decisions for groups of students, quickly and easily.</a:t>
            </a:r>
          </a:p>
          <a:p>
            <a:endParaRPr lang="en-US" dirty="0" smtClean="0"/>
          </a:p>
          <a:p>
            <a:r>
              <a:rPr lang="en-US" dirty="0" smtClean="0"/>
              <a:t>The rollout of the online interactive platform will be staged, with some schools getting access in the early part of 2019. Grad class aggregate reports will be posted online in the fall of 2019. Designated users will be able to view and export data, with API integration with student information systems coming next year. We will provide free training materials and webinars to help make the best use of the new platform.</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58</a:t>
            </a:fld>
            <a:endParaRPr lang="en-US"/>
          </a:p>
        </p:txBody>
      </p:sp>
    </p:spTree>
    <p:extLst>
      <p:ext uri="{BB962C8B-B14F-4D97-AF65-F5344CB8AC3E}">
        <p14:creationId xmlns:p14="http://schemas.microsoft.com/office/powerpoint/2010/main" val="390081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smtClean="0"/>
              <a:t>What do we expect our students to learn?</a:t>
            </a:r>
          </a:p>
          <a:p>
            <a:pPr marL="0" lvl="0" indent="0">
              <a:buFont typeface="Arial" panose="020B0604020202020204" pitchFamily="34" charset="0"/>
              <a:buNone/>
            </a:pPr>
            <a:r>
              <a:rPr lang="en-US" dirty="0" smtClean="0"/>
              <a:t>We’ll review</a:t>
            </a:r>
            <a:r>
              <a:rPr lang="en-US" baseline="0" dirty="0" smtClean="0"/>
              <a:t> the educational framework, standards, and benchmarks that ACT research has determined are predictors for college and career success. You’ll also hear how social and emotional skills can be measured and improved from Kate Walton, Principal Research Scientist at ACT and Associate Professor of Psychology at St. John’s University. </a:t>
            </a:r>
            <a:endParaRPr lang="en-US" dirty="0" smtClean="0"/>
          </a:p>
          <a:p>
            <a:pPr marL="0" lvl="0" indent="0">
              <a:buFont typeface="Arial" panose="020B0604020202020204" pitchFamily="34" charset="0"/>
              <a:buNone/>
            </a:pPr>
            <a:endParaRPr lang="en-US" dirty="0" smtClean="0"/>
          </a:p>
          <a:p>
            <a:pPr marL="0" lvl="0" indent="0">
              <a:buFont typeface="Arial" panose="020B0604020202020204" pitchFamily="34" charset="0"/>
              <a:buNone/>
            </a:pPr>
            <a:r>
              <a:rPr lang="en-US" b="1" dirty="0" smtClean="0"/>
              <a:t>How will we know they are learning?</a:t>
            </a:r>
          </a:p>
          <a:p>
            <a:pPr marL="171450" lvl="0" indent="-171450">
              <a:buFont typeface="Arial" panose="020B0604020202020204" pitchFamily="34" charset="0"/>
              <a:buChar char="•"/>
            </a:pPr>
            <a:r>
              <a:rPr lang="en-US" dirty="0" smtClean="0"/>
              <a:t>We’ll go through an exercise</a:t>
            </a:r>
            <a:r>
              <a:rPr lang="en-US" baseline="0" dirty="0" smtClean="0"/>
              <a:t> to audit your current assessments and begin the process of creating a comprehensive assessment plan. </a:t>
            </a:r>
            <a:r>
              <a:rPr lang="en-US" sz="1200" b="0" i="0" kern="1200" baseline="0" dirty="0" smtClean="0">
                <a:solidFill>
                  <a:schemeClr val="tx1"/>
                </a:solidFill>
                <a:effectLst/>
                <a:latin typeface="+mn-lt"/>
                <a:ea typeface="+mn-ea"/>
                <a:cs typeface="+mn-cs"/>
              </a:rPr>
              <a:t>This exercise will help you </a:t>
            </a:r>
            <a:r>
              <a:rPr lang="en-US" sz="1200" b="0" i="0" kern="1200" dirty="0" smtClean="0">
                <a:solidFill>
                  <a:schemeClr val="tx1"/>
                </a:solidFill>
                <a:effectLst/>
                <a:latin typeface="+mn-lt"/>
                <a:ea typeface="+mn-ea"/>
                <a:cs typeface="+mn-cs"/>
              </a:rPr>
              <a:t>focus on the overall purpose of your assessment system as well as eliminate redundancies,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limit their impact on instructional time,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align data from grade 3 through high school. We’ll even</a:t>
            </a:r>
            <a:r>
              <a:rPr lang="en-US" sz="1200" b="0" i="0" kern="1200" baseline="0" dirty="0" smtClean="0">
                <a:solidFill>
                  <a:schemeClr val="tx1"/>
                </a:solidFill>
                <a:effectLst/>
                <a:latin typeface="+mn-lt"/>
                <a:ea typeface="+mn-ea"/>
                <a:cs typeface="+mn-cs"/>
              </a:rPr>
              <a:t> show you how a couple of schools have successfully put this into practice. </a:t>
            </a:r>
            <a:endParaRPr lang="en-US" baseline="0" dirty="0" smtClean="0"/>
          </a:p>
          <a:p>
            <a:pPr marL="171450" lvl="0" indent="-171450">
              <a:buFont typeface="Arial" panose="020B0604020202020204" pitchFamily="34" charset="0"/>
              <a:buChar char="•"/>
            </a:pPr>
            <a:r>
              <a:rPr lang="en-US" dirty="0" smtClean="0"/>
              <a:t>We’ll review updates to ACT products and how each one fits into</a:t>
            </a:r>
            <a:r>
              <a:rPr lang="en-US" baseline="0" dirty="0" smtClean="0"/>
              <a:t> your comprehensive assessment plan. </a:t>
            </a:r>
          </a:p>
          <a:p>
            <a:pPr marL="628650" lvl="1" indent="-171450">
              <a:buFont typeface="Arial" panose="020B0604020202020204" pitchFamily="34" charset="0"/>
              <a:buChar char="•"/>
            </a:pPr>
            <a:r>
              <a:rPr lang="en-US" baseline="0" dirty="0" smtClean="0"/>
              <a:t>ACT electronic reporting</a:t>
            </a:r>
          </a:p>
          <a:p>
            <a:pPr marL="628650" lvl="1" indent="-171450">
              <a:buFont typeface="Arial" panose="020B0604020202020204" pitchFamily="34" charset="0"/>
              <a:buChar char="•"/>
            </a:pPr>
            <a:r>
              <a:rPr lang="en-US" baseline="0" dirty="0" smtClean="0"/>
              <a:t>Introduce ACT Academy</a:t>
            </a:r>
          </a:p>
          <a:p>
            <a:pPr marL="628650" lvl="1" indent="-171450">
              <a:buFont typeface="Arial" panose="020B0604020202020204" pitchFamily="34" charset="0"/>
              <a:buChar char="•"/>
            </a:pPr>
            <a:r>
              <a:rPr lang="en-US" baseline="0" dirty="0" smtClean="0"/>
              <a:t>Tessera Update</a:t>
            </a:r>
            <a:endParaRPr lang="en-US" dirty="0" smtClean="0"/>
          </a:p>
          <a:p>
            <a:pPr marL="0" lvl="0" indent="0">
              <a:buFont typeface="Arial" panose="020B0604020202020204" pitchFamily="34" charset="0"/>
              <a:buNone/>
            </a:pPr>
            <a:endParaRPr lang="en-US" dirty="0" smtClean="0"/>
          </a:p>
          <a:p>
            <a:pPr marL="0" lvl="0" indent="0">
              <a:buFont typeface="Arial" panose="020B0604020202020204" pitchFamily="34" charset="0"/>
              <a:buNone/>
            </a:pPr>
            <a:r>
              <a:rPr lang="en-US" b="1" dirty="0" smtClean="0"/>
              <a:t>How will we respond if they don’t learn it?</a:t>
            </a:r>
          </a:p>
          <a:p>
            <a:pPr marL="0" lvl="0" indent="0">
              <a:buFont typeface="Arial" panose="020B0604020202020204" pitchFamily="34" charset="0"/>
              <a:buNone/>
            </a:pPr>
            <a:r>
              <a:rPr lang="en-US" dirty="0" smtClean="0"/>
              <a:t>What can</a:t>
            </a:r>
            <a:r>
              <a:rPr lang="en-US" baseline="0" dirty="0" smtClean="0"/>
              <a:t> you do to help students catch up? We’ll go through tools and resources you can use to build and enhance your intervention strategies – like the new ACT Academy. We’ll share how a few schools use these tools. </a:t>
            </a:r>
            <a:endParaRPr lang="en-US" dirty="0" smtClean="0"/>
          </a:p>
          <a:p>
            <a:pPr marL="0" lvl="0" indent="0">
              <a:buFont typeface="Arial" panose="020B0604020202020204" pitchFamily="34" charset="0"/>
              <a:buNone/>
            </a:pPr>
            <a:endParaRPr lang="en-US" dirty="0" smtClean="0"/>
          </a:p>
          <a:p>
            <a:pPr marL="0" lvl="0" indent="0">
              <a:buFont typeface="Arial" panose="020B0604020202020204" pitchFamily="34" charset="0"/>
              <a:buNone/>
            </a:pPr>
            <a:r>
              <a:rPr lang="en-US" b="1" dirty="0" smtClean="0"/>
              <a:t>How will we respond if they already know it?</a:t>
            </a:r>
          </a:p>
          <a:p>
            <a:pPr marL="0" lvl="0" indent="0">
              <a:buFont typeface="Arial" panose="020B0604020202020204" pitchFamily="34" charset="0"/>
              <a:buNone/>
            </a:pPr>
            <a:r>
              <a:rPr lang="en-US" dirty="0" smtClean="0"/>
              <a:t>When your</a:t>
            </a:r>
            <a:r>
              <a:rPr lang="en-US" baseline="0" dirty="0" smtClean="0"/>
              <a:t> students are on the right track, what do you do? They still need college and career planning advice. Again, we’ll cover tools and resources you can use to bolster your expertise to help students find more scholarships and plan for their future.</a:t>
            </a:r>
            <a:endParaRPr lang="en-US" dirty="0" smtClean="0"/>
          </a:p>
          <a:p>
            <a:pPr marL="0" lvl="0" indent="0">
              <a:buFont typeface="Arial" panose="020B0604020202020204" pitchFamily="34" charset="0"/>
              <a:buNone/>
            </a:pPr>
            <a:endParaRPr lang="en-US" dirty="0" smtClean="0"/>
          </a:p>
          <a:p>
            <a:pPr marL="0" lvl="0" indent="0">
              <a:buFont typeface="Arial" panose="020B0604020202020204" pitchFamily="34" charset="0"/>
              <a:buNone/>
            </a:pPr>
            <a:r>
              <a:rPr lang="en-US" dirty="0" smtClean="0"/>
              <a:t>Wrap-up</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5</a:t>
            </a:fld>
            <a:endParaRPr lang="en-US" dirty="0"/>
          </a:p>
        </p:txBody>
      </p:sp>
    </p:spTree>
    <p:extLst>
      <p:ext uri="{BB962C8B-B14F-4D97-AF65-F5344CB8AC3E}">
        <p14:creationId xmlns:p14="http://schemas.microsoft.com/office/powerpoint/2010/main" val="287957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 June 14, 2018, ACT and the College Board released the new concordance tables that allow users to compare scores from the ACT test and the new SAT test. The 2018 ACT/SAT concordance tables, derived from a joint comprehensive research study conducted by the two organizations over the past nine months, are based on scores of nearly 600,000 graduating seniors in the class of 2017 who took both tests.</a:t>
            </a:r>
            <a:r>
              <a:rPr lang="en-US" dirty="0" smtClean="0"/>
              <a:t/>
            </a:r>
            <a:br>
              <a:rPr lang="en-US" dirty="0" smtClean="0"/>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Use concordance tables to:</a:t>
            </a: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Compare SAT and ACT scores </a:t>
            </a:r>
            <a:r>
              <a:rPr lang="en-US" sz="1200" b="0" i="0" kern="1200" dirty="0" smtClean="0">
                <a:solidFill>
                  <a:schemeClr val="tx1"/>
                </a:solidFill>
                <a:effectLst/>
                <a:latin typeface="+mn-lt"/>
                <a:ea typeface="+mn-ea"/>
                <a:cs typeface="+mn-cs"/>
              </a:rPr>
              <a:t>across different students. When scores from either test are accepted, concordance tables can help institutions or other stakeholders who need to compare scores. </a:t>
            </a: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Establish a policy using comparable scores from both tests. </a:t>
            </a:r>
            <a:r>
              <a:rPr lang="en-US" sz="1200" b="0" i="0" kern="1200" dirty="0" smtClean="0">
                <a:solidFill>
                  <a:schemeClr val="tx1"/>
                </a:solidFill>
                <a:effectLst/>
                <a:latin typeface="+mn-lt"/>
                <a:ea typeface="+mn-ea"/>
                <a:cs typeface="+mn-cs"/>
              </a:rPr>
              <a:t>An institution, scholarship, or program may use a specific test score as one factor to establish eligibility. </a:t>
            </a: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Convert scores for use in a predictive model or index.</a:t>
            </a:r>
            <a:r>
              <a:rPr lang="en-US" sz="1200" b="0" i="0" kern="1200" dirty="0" smtClean="0">
                <a:solidFill>
                  <a:schemeClr val="tx1"/>
                </a:solidFill>
                <a:effectLst/>
                <a:latin typeface="+mn-lt"/>
                <a:ea typeface="+mn-ea"/>
                <a:cs typeface="+mn-cs"/>
              </a:rPr>
              <a:t> Many colleges and universities have built indices or models to predict the likelihood that individual students will apply, enroll, or succeed academically. These models typically include a variety of factors, including test scores, high school GPA, and course rigor. Institutions can apply the concordance tables in these prediction models.</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59</a:t>
            </a:fld>
            <a:endParaRPr lang="en-US"/>
          </a:p>
        </p:txBody>
      </p:sp>
    </p:spTree>
    <p:extLst>
      <p:ext uri="{BB962C8B-B14F-4D97-AF65-F5344CB8AC3E}">
        <p14:creationId xmlns:p14="http://schemas.microsoft.com/office/powerpoint/2010/main" val="2577824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2017, ACT launched updated versions of the ACT® WorkKeys® National Career Readiness Certificate (NCRC®) assessments and credential, as well as the aligned curriculum, test prep, and job profiling products and services. The updated assessments continue to measure the same core set of broadly relevant career readiness skills that have historically been measured by the NCRC assessments. The updated credential continues to be a reliable signal of career readiness, trusted by job seekers, employers, and educators domestically as well as internationally.</a:t>
            </a:r>
          </a:p>
          <a:p>
            <a:endParaRPr lang="en-US" dirty="0" smtClean="0"/>
          </a:p>
          <a:p>
            <a:r>
              <a:rPr lang="en-US" b="1" u="sng" dirty="0" smtClean="0">
                <a:solidFill>
                  <a:srgbClr val="FF0000"/>
                </a:solidFill>
              </a:rPr>
              <a:t>A few other new features:</a:t>
            </a:r>
          </a:p>
          <a:p>
            <a:pPr lvl="0"/>
            <a:r>
              <a:rPr lang="en-US" sz="1200" b="0" kern="1200" dirty="0" smtClean="0">
                <a:solidFill>
                  <a:srgbClr val="FF0000"/>
                </a:solidFill>
                <a:effectLst/>
                <a:latin typeface="+mn-lt"/>
                <a:ea typeface="+mn-ea"/>
                <a:cs typeface="+mn-cs"/>
              </a:rPr>
              <a:t>-The new NCRC shows a “positive summary report” on the back of the certificate for all three assessments</a:t>
            </a:r>
          </a:p>
          <a:p>
            <a:pPr lvl="0"/>
            <a:r>
              <a:rPr lang="en-US" sz="1200" b="0" kern="1200" dirty="0" smtClean="0">
                <a:solidFill>
                  <a:srgbClr val="FF0000"/>
                </a:solidFill>
                <a:effectLst/>
                <a:latin typeface="+mn-lt"/>
                <a:ea typeface="+mn-ea"/>
                <a:cs typeface="+mn-cs"/>
              </a:rPr>
              <a:t>-Practice test are now online and free</a:t>
            </a:r>
          </a:p>
          <a:p>
            <a:pPr lvl="0"/>
            <a:r>
              <a:rPr lang="en-US" sz="1200" b="0" kern="1200" dirty="0" smtClean="0">
                <a:solidFill>
                  <a:srgbClr val="FF0000"/>
                </a:solidFill>
                <a:effectLst/>
                <a:latin typeface="+mn-lt"/>
                <a:ea typeface="+mn-ea"/>
                <a:cs typeface="+mn-cs"/>
              </a:rPr>
              <a:t>-The new assessments are on a new and improved platform, TAO.  This TAO platform offers more accessible features than the previous platform.  A few new capabilities are a calculator, magnifying tool, contrast colors, answer eliminator and more.  TAO also has improved test security and test data privacy controls.  </a:t>
            </a:r>
          </a:p>
          <a:p>
            <a:pPr lvl="0"/>
            <a:r>
              <a:rPr lang="en-US" sz="1200" b="0" kern="1200" dirty="0" smtClean="0">
                <a:solidFill>
                  <a:srgbClr val="FF0000"/>
                </a:solidFill>
                <a:effectLst/>
                <a:latin typeface="+mn-lt"/>
                <a:ea typeface="+mn-ea"/>
                <a:cs typeface="+mn-cs"/>
              </a:rPr>
              <a:t>-The new (3) WorkKeys assessments now come in Spanish accommodated versions.  </a:t>
            </a:r>
          </a:p>
          <a:p>
            <a:pPr lvl="0"/>
            <a:r>
              <a:rPr lang="en-US" sz="1200" b="0" kern="1200" dirty="0" smtClean="0">
                <a:solidFill>
                  <a:srgbClr val="FF0000"/>
                </a:solidFill>
                <a:effectLst/>
                <a:latin typeface="+mn-lt"/>
                <a:ea typeface="+mn-ea"/>
                <a:cs typeface="+mn-cs"/>
              </a:rPr>
              <a:t>-Faster and simpler electronic </a:t>
            </a:r>
            <a:r>
              <a:rPr lang="en-US" sz="1200" b="0" kern="1200" dirty="0" err="1" smtClean="0">
                <a:solidFill>
                  <a:srgbClr val="FF0000"/>
                </a:solidFill>
                <a:effectLst/>
                <a:latin typeface="+mn-lt"/>
                <a:ea typeface="+mn-ea"/>
                <a:cs typeface="+mn-cs"/>
              </a:rPr>
              <a:t>docu</a:t>
            </a:r>
            <a:r>
              <a:rPr lang="en-US" sz="1200" b="0" kern="1200" dirty="0" smtClean="0">
                <a:solidFill>
                  <a:srgbClr val="FF0000"/>
                </a:solidFill>
                <a:effectLst/>
                <a:latin typeface="+mn-lt"/>
                <a:ea typeface="+mn-ea"/>
                <a:cs typeface="+mn-cs"/>
              </a:rPr>
              <a:t>-sign (contract) process that is valid for 3 years</a:t>
            </a:r>
          </a:p>
          <a:p>
            <a:endParaRPr lang="en-US" dirty="0"/>
          </a:p>
        </p:txBody>
      </p:sp>
      <p:sp>
        <p:nvSpPr>
          <p:cNvPr id="4" name="Slide Number Placeholder 3"/>
          <p:cNvSpPr>
            <a:spLocks noGrp="1"/>
          </p:cNvSpPr>
          <p:nvPr>
            <p:ph type="sldNum" sz="quarter" idx="10"/>
          </p:nvPr>
        </p:nvSpPr>
        <p:spPr/>
        <p:txBody>
          <a:bodyPr/>
          <a:lstStyle/>
          <a:p>
            <a:fld id="{52E6C097-6768-4656-B9AB-9FC95384ABD2}" type="slidenum">
              <a:rPr lang="en-US" smtClean="0"/>
              <a:t>61</a:t>
            </a:fld>
            <a:endParaRPr lang="en-US"/>
          </a:p>
        </p:txBody>
      </p:sp>
    </p:spTree>
    <p:extLst>
      <p:ext uri="{BB962C8B-B14F-4D97-AF65-F5344CB8AC3E}">
        <p14:creationId xmlns:p14="http://schemas.microsoft.com/office/powerpoint/2010/main" val="1868137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Certified Educator is an innovative credentialing program to recognize individuals who meet certification requirements to tutor students preparing to take the ACT test. Modules include the recommended ACT Basics course as well as any or all of the specialized ACT test subject areas: English, math, science, and reading. ACT Certified Educator is the only certification tied to the research of ACT’s college and career readiness standards.</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5217939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kids are struggling academically, parents want to help. ACT Recommends is a tool to help parents find high-quality learning resources that are relevant to their child’s needs. In doing so, it connects educational technology vendors who make learning-science based products with students. </a:t>
            </a:r>
            <a:r>
              <a:rPr lang="en-US" sz="1200" b="0" u="none" dirty="0" smtClean="0">
                <a:latin typeface="+mn-lt"/>
              </a:rPr>
              <a:t>Surface appeal and flash can easily trump products with research-based learning models. ACT Recommends</a:t>
            </a:r>
            <a:r>
              <a:rPr lang="en-US" sz="1200" b="0" u="none" baseline="0" dirty="0" smtClean="0">
                <a:latin typeface="+mn-lt"/>
              </a:rPr>
              <a:t> </a:t>
            </a:r>
            <a:r>
              <a:rPr lang="en-US" sz="1200" b="0" u="none" dirty="0" smtClean="0">
                <a:latin typeface="+mn-lt"/>
              </a:rPr>
              <a:t>provides students in PK-12 with recommendations of high-quality learning resources for needs ranging from deep, conceptual understanding to strand-level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smtClean="0">
                <a:latin typeface="+mn-lt"/>
              </a:rPr>
              <a:t>Products are provided for students who need: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smtClean="0">
                <a:latin typeface="+mn-lt"/>
              </a:rPr>
              <a:t>Test Prep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smtClean="0">
                <a:latin typeface="+mn-lt"/>
              </a:rPr>
              <a:t>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smtClean="0">
                <a:latin typeface="+mn-lt"/>
              </a:rPr>
              <a:t>To Get Ahead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smtClean="0">
                <a:latin typeface="+mn-lt"/>
              </a:rPr>
              <a:t>Help when they are struggling academically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smtClean="0">
                <a:latin typeface="+mn-lt"/>
              </a:rPr>
              <a:t>What</a:t>
            </a:r>
            <a:r>
              <a:rPr lang="en-US" sz="1200" b="0" u="none" baseline="0" dirty="0" smtClean="0">
                <a:latin typeface="+mn-lt"/>
              </a:rPr>
              <a:t> it is not:</a:t>
            </a:r>
            <a:endParaRPr lang="en-US" sz="1200" b="0" u="none"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 laundry list of products</a:t>
            </a:r>
            <a:r>
              <a:rPr lang="en-US" dirty="0" smtClean="0"/>
              <a:t>: Customers can get that through Google. They want to know which products ACT </a:t>
            </a:r>
            <a:r>
              <a:rPr lang="en-US" i="1" dirty="0" smtClean="0"/>
              <a:t>has selected</a:t>
            </a:r>
            <a:r>
              <a:rPr lang="en-US" dirty="0" smtClean="0"/>
              <a:t> because they are high quality and relevant to </a:t>
            </a:r>
            <a:r>
              <a:rPr lang="en-US" i="1" dirty="0" smtClean="0"/>
              <a:t>their</a:t>
            </a:r>
            <a:r>
              <a:rPr lang="en-US" dirty="0" smtClean="0"/>
              <a:t> child. “When I was initially looking this would have saved me a lot of time separating the junk from the good stuff.”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dirty="0" smtClean="0">
              <a:latin typeface="+mn-lt"/>
            </a:endParaRPr>
          </a:p>
        </p:txBody>
      </p:sp>
      <p:sp>
        <p:nvSpPr>
          <p:cNvPr id="4" name="Slide Number Placeholder 3"/>
          <p:cNvSpPr>
            <a:spLocks noGrp="1"/>
          </p:cNvSpPr>
          <p:nvPr>
            <p:ph type="sldNum" sz="quarter" idx="10"/>
          </p:nvPr>
        </p:nvSpPr>
        <p:spPr/>
        <p:txBody>
          <a:bodyPr/>
          <a:lstStyle/>
          <a:p>
            <a:fld id="{52E6C097-6768-4656-B9AB-9FC95384ABD2}" type="slidenum">
              <a:rPr lang="en-US" smtClean="0"/>
              <a:t>64</a:t>
            </a:fld>
            <a:endParaRPr lang="en-US"/>
          </a:p>
        </p:txBody>
      </p:sp>
    </p:spTree>
    <p:extLst>
      <p:ext uri="{BB962C8B-B14F-4D97-AF65-F5344CB8AC3E}">
        <p14:creationId xmlns:p14="http://schemas.microsoft.com/office/powerpoint/2010/main" val="1844448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Everyone has the potential to learn—and a student’s background or family income should not determine educational or career opportunities.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Underserved students represent nearly half (</a:t>
            </a:r>
            <a:r>
              <a:rPr lang="en-US" sz="1200" b="1" i="0" u="none" strike="noStrike" kern="1200" baseline="0" dirty="0" smtClean="0">
                <a:solidFill>
                  <a:schemeClr val="tx1"/>
                </a:solidFill>
                <a:latin typeface="+mn-lt"/>
                <a:ea typeface="+mn-ea"/>
                <a:cs typeface="+mn-cs"/>
              </a:rPr>
              <a:t>46 percent</a:t>
            </a:r>
            <a:r>
              <a:rPr lang="en-US" sz="1200" b="0" i="0" u="none" strike="noStrike" kern="1200" baseline="0" dirty="0" smtClean="0">
                <a:solidFill>
                  <a:schemeClr val="tx1"/>
                </a:solidFill>
                <a:latin typeface="+mn-lt"/>
                <a:ea typeface="+mn-ea"/>
                <a:cs typeface="+mn-cs"/>
              </a:rPr>
              <a:t>) of ACT-tested 2017 U.S. high school graduates.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Underserved students are defined as students who would be the first generation in their family to attend college, come from low-income families and/or self-identify their race/ethnicity as minority. ACT research suggests students with any of these three characteristics are less likely than others to have access to high-quality educational and career planning opportunities and resources.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ACT is dedicated to ensuring underserved students have access to quality coursework and information to assist them in planning for the future and launched the ACT Center for Equity in Learning to help do that. </a:t>
            </a:r>
          </a:p>
        </p:txBody>
      </p:sp>
      <p:sp>
        <p:nvSpPr>
          <p:cNvPr id="4" name="Slide Number Placeholder 3"/>
          <p:cNvSpPr>
            <a:spLocks noGrp="1"/>
          </p:cNvSpPr>
          <p:nvPr>
            <p:ph type="sldNum" sz="quarter" idx="10"/>
          </p:nvPr>
        </p:nvSpPr>
        <p:spPr/>
        <p:txBody>
          <a:bodyPr/>
          <a:lstStyle/>
          <a:p>
            <a:fld id="{3AA6433F-7AB6-4BC6-B444-B284FEE51B74}" type="slidenum">
              <a:rPr lang="en-US" smtClean="0"/>
              <a:t>65</a:t>
            </a:fld>
            <a:endParaRPr lang="en-US"/>
          </a:p>
        </p:txBody>
      </p:sp>
    </p:spTree>
    <p:extLst>
      <p:ext uri="{BB962C8B-B14F-4D97-AF65-F5344CB8AC3E}">
        <p14:creationId xmlns:p14="http://schemas.microsoft.com/office/powerpoint/2010/main" val="2641815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provide more access to more students through free ACT tests for low-income families because we believe all students deserve to have</a:t>
            </a:r>
          </a:p>
          <a:p>
            <a:r>
              <a:rPr lang="en-US" sz="1200" b="0" i="0" u="none" strike="noStrike" kern="1200" baseline="0" dirty="0" smtClean="0">
                <a:solidFill>
                  <a:schemeClr val="tx1"/>
                </a:solidFill>
                <a:latin typeface="+mn-lt"/>
                <a:ea typeface="+mn-ea"/>
                <a:cs typeface="+mn-cs"/>
              </a:rPr>
              <a:t>equal and equitable educational opportunities. Make sure students know about and have access to fee waivers. Even if you do district testing, students may still be able to test a second time for free.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Eligible students may use a maximum of two separate fee waivers.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ACT provided fee waivers to more than 650,000 students </a:t>
            </a:r>
            <a:r>
              <a:rPr lang="en-US" sz="1200" b="0" i="0" u="none" strike="noStrike" kern="1200" baseline="0" dirty="0" smtClean="0">
                <a:solidFill>
                  <a:schemeClr val="tx1"/>
                </a:solidFill>
                <a:latin typeface="+mn-lt"/>
                <a:ea typeface="+mn-ea"/>
                <a:cs typeface="+mn-cs"/>
              </a:rPr>
              <a:t>who have demonstrated financial need so that they could take the ACT test for free. Those waivers, </a:t>
            </a:r>
            <a:r>
              <a:rPr lang="en-US" sz="1200" b="1" i="0" u="none" strike="noStrike" kern="1200" baseline="0" dirty="0" smtClean="0">
                <a:solidFill>
                  <a:schemeClr val="tx1"/>
                </a:solidFill>
                <a:latin typeface="+mn-lt"/>
                <a:ea typeface="+mn-ea"/>
                <a:cs typeface="+mn-cs"/>
              </a:rPr>
              <a:t>a value of $36 million</a:t>
            </a:r>
            <a:r>
              <a:rPr lang="en-US" sz="1200" b="0" i="0" u="none" strike="noStrike" kern="1200" baseline="0" dirty="0" smtClean="0">
                <a:solidFill>
                  <a:schemeClr val="tx1"/>
                </a:solidFill>
                <a:latin typeface="+mn-lt"/>
                <a:ea typeface="+mn-ea"/>
                <a:cs typeface="+mn-cs"/>
              </a:rPr>
              <a:t>, are just the start to help level the playing field for all students. </a:t>
            </a:r>
            <a:endParaRPr lang="en-US" sz="1200" b="1"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FYI - FEE WAIVER ELIGIBILITY:</a:t>
            </a:r>
          </a:p>
          <a:p>
            <a:r>
              <a:rPr lang="en-US" sz="1200" b="0" i="0" u="none" strike="noStrike" kern="1200" baseline="0" dirty="0" smtClean="0">
                <a:solidFill>
                  <a:schemeClr val="tx1"/>
                </a:solidFill>
                <a:latin typeface="+mn-lt"/>
                <a:ea typeface="+mn-ea"/>
                <a:cs typeface="+mn-cs"/>
              </a:rPr>
              <a:t>Each student who receives an ACT Fee Waiver must meet ALL eligibility requirements: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Be currently enrolled in high school in the 11</a:t>
            </a:r>
            <a:r>
              <a:rPr lang="en-US" sz="1200" b="0" i="0" u="none" strike="noStrike" kern="1200" baseline="30000" dirty="0" smtClean="0">
                <a:solidFill>
                  <a:schemeClr val="tx1"/>
                </a:solidFill>
                <a:latin typeface="+mn-lt"/>
                <a:ea typeface="+mn-ea"/>
                <a:cs typeface="+mn-cs"/>
              </a:rPr>
              <a:t>th</a:t>
            </a:r>
            <a:r>
              <a:rPr lang="en-US" sz="1200" b="0" i="0" u="none" strike="noStrike" kern="1200" baseline="0" dirty="0" smtClean="0">
                <a:solidFill>
                  <a:schemeClr val="tx1"/>
                </a:solidFill>
                <a:latin typeface="+mn-lt"/>
                <a:ea typeface="+mn-ea"/>
                <a:cs typeface="+mn-cs"/>
              </a:rPr>
              <a:t> or 12</a:t>
            </a:r>
            <a:r>
              <a:rPr lang="en-US" sz="1200" b="0" i="0" u="none" strike="noStrike" kern="1200" baseline="30000" dirty="0" smtClean="0">
                <a:solidFill>
                  <a:schemeClr val="tx1"/>
                </a:solidFill>
                <a:latin typeface="+mn-lt"/>
                <a:ea typeface="+mn-ea"/>
                <a:cs typeface="+mn-cs"/>
              </a:rPr>
              <a:t>th</a:t>
            </a:r>
            <a:r>
              <a:rPr lang="en-US" sz="1200" b="0" i="0" u="none" strike="noStrike" kern="1200" baseline="0" dirty="0" smtClean="0">
                <a:solidFill>
                  <a:schemeClr val="tx1"/>
                </a:solidFill>
                <a:latin typeface="+mn-lt"/>
                <a:ea typeface="+mn-ea"/>
                <a:cs typeface="+mn-cs"/>
              </a:rPr>
              <a:t> grade.</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Be a United States citizen or testing in the United States, US territories, or Puerto Rico.</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Meet one or more of the indicators of economic need listed below:</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Enrolled in a federal free or reduced-price lunch program at school, based on US Department of Agriculture (USDA) income levels.</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Enrolled in a program for the economically disadvantaged (for example, a federally funded program such as GEAR UP or Upward Bound). </a:t>
            </a:r>
            <a:br>
              <a:rPr lang="en-US" sz="1200" b="0" i="0" u="none" strike="noStrike" kern="1200" baseline="0" dirty="0" smtClean="0">
                <a:solidFill>
                  <a:schemeClr val="tx1"/>
                </a:solidFill>
                <a:latin typeface="+mn-lt"/>
                <a:ea typeface="+mn-ea"/>
                <a:cs typeface="+mn-cs"/>
              </a:rPr>
            </a:br>
            <a:r>
              <a:rPr lang="en-US" sz="1200" b="1" i="1" u="none" strike="noStrike" kern="1200" baseline="0" dirty="0" smtClean="0">
                <a:solidFill>
                  <a:schemeClr val="tx1"/>
                </a:solidFill>
                <a:latin typeface="+mn-lt"/>
                <a:ea typeface="+mn-ea"/>
                <a:cs typeface="+mn-cs"/>
              </a:rPr>
              <a:t>Note:</a:t>
            </a:r>
            <a:r>
              <a:rPr lang="en-US" sz="1200" b="0" i="1" u="none" strike="noStrike" kern="1200" baseline="0" dirty="0" smtClean="0">
                <a:solidFill>
                  <a:schemeClr val="tx1"/>
                </a:solidFill>
                <a:latin typeface="+mn-lt"/>
                <a:ea typeface="+mn-ea"/>
                <a:cs typeface="+mn-cs"/>
              </a:rPr>
              <a:t> If the student participates in a program, but is not economically disadvantaged, they are not eligible for a fee waiver.</a:t>
            </a:r>
            <a:endParaRPr lang="en-US" sz="1200" b="0" i="0" u="none" strike="noStrike" kern="1200" baseline="0" dirty="0" smtClean="0">
              <a:solidFill>
                <a:schemeClr val="tx1"/>
              </a:solidFill>
              <a:latin typeface="+mn-lt"/>
              <a:ea typeface="+mn-ea"/>
              <a:cs typeface="+mn-cs"/>
            </a:endParaRP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Resides in a foster home, is a ward of the state, or is homeless.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Family receives low-income public assistance or lives in federally subsidized public housing.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Family’s total annual income is at or below USDA levels for free or reduced-price lunches</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sz="1200" b="1" i="0" u="none" strike="noStrike" kern="1200" baseline="0" dirty="0" smtClean="0">
                <a:solidFill>
                  <a:schemeClr val="tx1"/>
                </a:solidFill>
                <a:latin typeface="+mn-lt"/>
                <a:ea typeface="+mn-ea"/>
                <a:cs typeface="+mn-cs"/>
              </a:rPr>
              <a:t>Number in Household 	Total Annual Income Before Taxes</a:t>
            </a:r>
            <a:br>
              <a:rPr lang="en-US" sz="1200" b="1" i="0" u="none" strike="noStrike" kern="1200" baseline="0" dirty="0" smtClean="0">
                <a:solidFill>
                  <a:schemeClr val="tx1"/>
                </a:solidFill>
                <a:latin typeface="+mn-lt"/>
                <a:ea typeface="+mn-ea"/>
                <a:cs typeface="+mn-cs"/>
              </a:rPr>
            </a:br>
            <a:r>
              <a:rPr lang="en-US" sz="1200" b="1" i="0" u="none" strike="noStrike" kern="1200" baseline="0" dirty="0" smtClean="0">
                <a:solidFill>
                  <a:schemeClr val="tx1"/>
                </a:solidFill>
                <a:latin typeface="+mn-lt"/>
                <a:ea typeface="+mn-ea"/>
                <a:cs typeface="+mn-cs"/>
              </a:rPr>
              <a:t>(including the student)	(in last calendar year)</a:t>
            </a:r>
            <a:br>
              <a:rPr lang="en-US" sz="1200" b="1"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1		$22, 311</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2		$30,044</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3		$37,777</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4		$45, 510</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5		$53,243</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6		$60,976</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Each Additional		plus $7,733 each</a:t>
            </a:r>
          </a:p>
        </p:txBody>
      </p:sp>
      <p:sp>
        <p:nvSpPr>
          <p:cNvPr id="4" name="Slide Number Placeholder 3"/>
          <p:cNvSpPr>
            <a:spLocks noGrp="1"/>
          </p:cNvSpPr>
          <p:nvPr>
            <p:ph type="sldNum" sz="quarter" idx="10"/>
          </p:nvPr>
        </p:nvSpPr>
        <p:spPr/>
        <p:txBody>
          <a:bodyPr/>
          <a:lstStyle/>
          <a:p>
            <a:fld id="{3AA6433F-7AB6-4BC6-B444-B284FEE51B74}" type="slidenum">
              <a:rPr lang="en-US" smtClean="0"/>
              <a:t>66</a:t>
            </a:fld>
            <a:endParaRPr lang="en-US"/>
          </a:p>
        </p:txBody>
      </p:sp>
    </p:spTree>
    <p:extLst>
      <p:ext uri="{BB962C8B-B14F-4D97-AF65-F5344CB8AC3E}">
        <p14:creationId xmlns:p14="http://schemas.microsoft.com/office/powerpoint/2010/main" val="32780515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Students who use fee waivers to register for the ACT test automatically </a:t>
            </a:r>
            <a:r>
              <a:rPr lang="en-US" sz="1200" b="1" i="0" u="none" strike="noStrike" kern="1200" baseline="0" dirty="0" smtClean="0">
                <a:solidFill>
                  <a:schemeClr val="tx1"/>
                </a:solidFill>
                <a:latin typeface="+mn-lt"/>
                <a:ea typeface="+mn-ea"/>
                <a:cs typeface="+mn-cs"/>
              </a:rPr>
              <a:t>receive free access to a convenient online test preparation resource – ACT Online Prep</a:t>
            </a:r>
            <a:r>
              <a:rPr lang="en-US" sz="1200" b="0" i="0" u="none" strike="noStrike" kern="1200" baseline="0" dirty="0" smtClean="0">
                <a:solidFill>
                  <a:schemeClr val="tx1"/>
                </a:solidFill>
                <a:latin typeface="+mn-lt"/>
                <a:ea typeface="+mn-ea"/>
                <a:cs typeface="+mn-cs"/>
              </a:rPr>
              <a:t>. Operational on any device, the prep aids students for the test by evaluating their academic strengths and areas for development. </a:t>
            </a:r>
          </a:p>
          <a:p>
            <a:r>
              <a:rPr lang="en-US" sz="1200" b="0" i="0" u="none" strike="noStrike" kern="1200" baseline="0" dirty="0" smtClean="0">
                <a:solidFill>
                  <a:schemeClr val="tx1"/>
                </a:solidFill>
                <a:latin typeface="+mn-lt"/>
                <a:ea typeface="+mn-ea"/>
                <a:cs typeface="+mn-cs"/>
              </a:rPr>
              <a:t>In addition, the students automatically receive </a:t>
            </a:r>
            <a:r>
              <a:rPr lang="en-US" sz="1200" b="1" i="0" u="none" strike="noStrike" kern="1200" baseline="0" dirty="0" smtClean="0">
                <a:solidFill>
                  <a:schemeClr val="tx1"/>
                </a:solidFill>
                <a:latin typeface="+mn-lt"/>
                <a:ea typeface="+mn-ea"/>
                <a:cs typeface="+mn-cs"/>
              </a:rPr>
              <a:t>free access to ACT Kaplan Online Prep Live</a:t>
            </a:r>
            <a:r>
              <a:rPr lang="en-US" sz="1200" b="0" i="0" u="none" strike="noStrike" kern="1200" baseline="0" dirty="0" smtClean="0">
                <a:solidFill>
                  <a:schemeClr val="tx1"/>
                </a:solidFill>
                <a:latin typeface="+mn-lt"/>
                <a:ea typeface="+mn-ea"/>
                <a:cs typeface="+mn-cs"/>
              </a:rPr>
              <a:t>, which provides live content-based instruction from expert teachers. </a:t>
            </a:r>
          </a:p>
        </p:txBody>
      </p:sp>
      <p:sp>
        <p:nvSpPr>
          <p:cNvPr id="4" name="Slide Number Placeholder 3"/>
          <p:cNvSpPr>
            <a:spLocks noGrp="1"/>
          </p:cNvSpPr>
          <p:nvPr>
            <p:ph type="sldNum" sz="quarter" idx="10"/>
          </p:nvPr>
        </p:nvSpPr>
        <p:spPr/>
        <p:txBody>
          <a:bodyPr/>
          <a:lstStyle/>
          <a:p>
            <a:fld id="{3AA6433F-7AB6-4BC6-B444-B284FEE51B74}" type="slidenum">
              <a:rPr lang="en-US" smtClean="0"/>
              <a:t>67</a:t>
            </a:fld>
            <a:endParaRPr lang="en-US"/>
          </a:p>
        </p:txBody>
      </p:sp>
    </p:spTree>
    <p:extLst>
      <p:ext uri="{BB962C8B-B14F-4D97-AF65-F5344CB8AC3E}">
        <p14:creationId xmlns:p14="http://schemas.microsoft.com/office/powerpoint/2010/main" val="3251204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this year, low-income</a:t>
            </a:r>
            <a:r>
              <a:rPr lang="en-US" baseline="0" dirty="0" smtClean="0"/>
              <a:t> students can send scores to up to 20 colleges free.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68</a:t>
            </a:fld>
            <a:endParaRPr lang="en-US"/>
          </a:p>
        </p:txBody>
      </p:sp>
    </p:spTree>
    <p:extLst>
      <p:ext uri="{BB962C8B-B14F-4D97-AF65-F5344CB8AC3E}">
        <p14:creationId xmlns:p14="http://schemas.microsoft.com/office/powerpoint/2010/main" val="697246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ACT is committed to serving examinees with documented disabilities by providing reasonable accommodations appropriate to the examinee's diagnosis and needs. We’ve</a:t>
            </a:r>
            <a:r>
              <a:rPr lang="en-US" sz="1200" b="0" i="0" kern="1200" baseline="0" dirty="0" smtClean="0">
                <a:solidFill>
                  <a:schemeClr val="tx1"/>
                </a:solidFill>
                <a:effectLst/>
                <a:latin typeface="+mn-lt"/>
                <a:ea typeface="+mn-ea"/>
                <a:cs typeface="+mn-cs"/>
              </a:rPr>
              <a:t> made a few updates this year to improve our service to these students. </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Enrolling Update:</a:t>
            </a:r>
          </a:p>
          <a:p>
            <a:r>
              <a:rPr lang="en-US" sz="1200" b="0" i="0" u="none" strike="noStrike" kern="1200" baseline="0" dirty="0" smtClean="0">
                <a:solidFill>
                  <a:schemeClr val="tx1"/>
                </a:solidFill>
                <a:latin typeface="+mn-lt"/>
                <a:ea typeface="+mn-ea"/>
                <a:cs typeface="+mn-cs"/>
              </a:rPr>
              <a:t>To make the accommodations process a little easier, the student information and registered test date will now automatically appear in TAA, even if it is a student’s first time requesting accommodations.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ACT will now notify counselors via email when action is required. When a student registers online, we will continue to direct them to forward their accommodations instructions email to counselors. However, ACT will automatically create a new request in TAA, or update a previously submitted request, when the student indicates a need for accommodations or English learner supports.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Extended Time Update:</a:t>
            </a:r>
          </a:p>
          <a:p>
            <a:r>
              <a:rPr lang="en-US" sz="1200" b="0" i="0" u="none" strike="noStrike" kern="1200" baseline="0" dirty="0" smtClean="0">
                <a:solidFill>
                  <a:schemeClr val="tx1"/>
                </a:solidFill>
                <a:latin typeface="+mn-lt"/>
                <a:ea typeface="+mn-ea"/>
                <a:cs typeface="+mn-cs"/>
              </a:rPr>
              <a:t>Starting in September 2018, examinees with diagnosed disabilities or English learning needs who qualify for extended-time accommodations on the ACT test will have a time limit on each section of the test, with a hard stop after each section. This is a change from the existing rules, under which examinees are given a total of five hours to complete the four test sections at their own pace, with no individual time limits on each section.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change will impact only examinees who qualify for National Extended Time testing, the most commonly granted accommodation on the ACT. Such examinees will receive time-and-a-half on each of the four required multiple-choice subject area tests (English, mathematics, reading and science). The time limits for National Extended Time testing will be as follows: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NATIONAL EXTENDED TIME TESTING</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Subject	Extended Time		Standard Time	</a:t>
            </a:r>
          </a:p>
          <a:p>
            <a:r>
              <a:rPr lang="en-US" sz="1200" b="0" i="0" u="none" strike="noStrike" kern="1200" baseline="0" dirty="0" smtClean="0">
                <a:solidFill>
                  <a:schemeClr val="tx1"/>
                </a:solidFill>
                <a:latin typeface="+mn-lt"/>
                <a:ea typeface="+mn-ea"/>
                <a:cs typeface="+mn-cs"/>
              </a:rPr>
              <a:t>English	70 minutes		45 minutes	</a:t>
            </a:r>
          </a:p>
          <a:p>
            <a:r>
              <a:rPr lang="en-US" sz="1200" b="0" i="0" u="none" strike="noStrike" kern="1200" baseline="0" dirty="0" smtClean="0">
                <a:solidFill>
                  <a:schemeClr val="tx1"/>
                </a:solidFill>
                <a:latin typeface="+mn-lt"/>
                <a:ea typeface="+mn-ea"/>
                <a:cs typeface="+mn-cs"/>
              </a:rPr>
              <a:t>Mathematics	90 minutes		60 minutes	</a:t>
            </a:r>
          </a:p>
          <a:p>
            <a:r>
              <a:rPr lang="en-US" sz="1200" b="0" i="0" u="none" strike="noStrike" kern="1200" baseline="0" dirty="0" smtClean="0">
                <a:solidFill>
                  <a:schemeClr val="tx1"/>
                </a:solidFill>
                <a:latin typeface="+mn-lt"/>
                <a:ea typeface="+mn-ea"/>
                <a:cs typeface="+mn-cs"/>
              </a:rPr>
              <a:t>Reading	55 minutes		35 minutes	</a:t>
            </a:r>
          </a:p>
          <a:p>
            <a:r>
              <a:rPr lang="fr-FR" sz="1200" b="0" i="0" u="none" strike="noStrike" kern="1200" baseline="0" dirty="0" smtClean="0">
                <a:solidFill>
                  <a:schemeClr val="tx1"/>
                </a:solidFill>
                <a:latin typeface="+mn-lt"/>
                <a:ea typeface="+mn-ea"/>
                <a:cs typeface="+mn-cs"/>
              </a:rPr>
              <a:t>Science	55 minutes		35 minutes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FREE RESOURCES: </a:t>
            </a:r>
            <a:r>
              <a:rPr lang="en-US" sz="1200" b="0" i="0" kern="1200" baseline="0" dirty="0" smtClean="0">
                <a:solidFill>
                  <a:schemeClr val="tx1"/>
                </a:solidFill>
                <a:effectLst/>
                <a:latin typeface="+mn-lt"/>
                <a:ea typeface="+mn-ea"/>
                <a:cs typeface="+mn-cs"/>
              </a:rPr>
              <a:t>Training and guidance for registering accommodations is available in the online workshop materials.</a:t>
            </a:r>
            <a:endParaRPr lang="en-US" b="1" dirty="0"/>
          </a:p>
        </p:txBody>
      </p:sp>
      <p:sp>
        <p:nvSpPr>
          <p:cNvPr id="4" name="Slide Number Placeholder 3"/>
          <p:cNvSpPr>
            <a:spLocks noGrp="1"/>
          </p:cNvSpPr>
          <p:nvPr>
            <p:ph type="sldNum" sz="quarter" idx="10"/>
          </p:nvPr>
        </p:nvSpPr>
        <p:spPr/>
        <p:txBody>
          <a:bodyPr/>
          <a:lstStyle/>
          <a:p>
            <a:fld id="{3AA6433F-7AB6-4BC6-B444-B284FEE51B74}" type="slidenum">
              <a:rPr lang="en-US" smtClean="0"/>
              <a:t>69</a:t>
            </a:fld>
            <a:endParaRPr lang="en-US"/>
          </a:p>
        </p:txBody>
      </p:sp>
    </p:spTree>
    <p:extLst>
      <p:ext uri="{BB962C8B-B14F-4D97-AF65-F5344CB8AC3E}">
        <p14:creationId xmlns:p14="http://schemas.microsoft.com/office/powerpoint/2010/main" val="1348153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discover</a:t>
            </a:r>
            <a:r>
              <a:rPr lang="en-US" baseline="0" dirty="0" smtClean="0"/>
              <a:t> that students are off track, our first priority must be to get them back </a:t>
            </a:r>
            <a:r>
              <a:rPr lang="en-US" i="1" baseline="0" dirty="0" smtClean="0"/>
              <a:t>on track. </a:t>
            </a:r>
            <a:r>
              <a:rPr lang="en-US" i="0" baseline="0" dirty="0" smtClean="0"/>
              <a:t>Reasons for students being off track can range from gaps in the curriculum to social and emotional behaviors to individual academic struggles. Our job is to find the cause and correct it.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71</a:t>
            </a:fld>
            <a:endParaRPr lang="en-US"/>
          </a:p>
        </p:txBody>
      </p:sp>
    </p:spTree>
    <p:extLst>
      <p:ext uri="{BB962C8B-B14F-4D97-AF65-F5344CB8AC3E}">
        <p14:creationId xmlns:p14="http://schemas.microsoft.com/office/powerpoint/2010/main" val="79893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6</a:t>
            </a:fld>
            <a:endParaRPr lang="en-US" dirty="0"/>
          </a:p>
        </p:txBody>
      </p:sp>
    </p:spTree>
    <p:extLst>
      <p:ext uri="{BB962C8B-B14F-4D97-AF65-F5344CB8AC3E}">
        <p14:creationId xmlns:p14="http://schemas.microsoft.com/office/powerpoint/2010/main" val="1211845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Curriculum review worksheets</a:t>
            </a:r>
            <a:r>
              <a:rPr lang="en-US" sz="1200" b="0" i="0" kern="1200" baseline="0" dirty="0" smtClean="0">
                <a:solidFill>
                  <a:schemeClr val="tx1"/>
                </a:solidFill>
                <a:effectLst/>
                <a:latin typeface="+mn-lt"/>
                <a:ea typeface="+mn-ea"/>
                <a:cs typeface="+mn-cs"/>
              </a:rPr>
              <a:t> help you identify potential gaps among state standards, curriculum, and the ACT. Worksheets include all of the standards that are assessed for that subject on the ACT test. Notice the codes in the left hand column that correspond to the specific skills. These abbreviations are all in the standards documents on our website. For example, N is Number and Quantity, A is Algebra, F is Functions. Can all of these standards be found in your curriculum?</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Activity</a:t>
            </a:r>
            <a:r>
              <a:rPr lang="en-US" sz="1200" b="0" i="0" kern="1200" baseline="0" dirty="0" smtClean="0">
                <a:solidFill>
                  <a:schemeClr val="tx1"/>
                </a:solidFill>
                <a:effectLst/>
                <a:latin typeface="+mn-lt"/>
                <a:ea typeface="+mn-ea"/>
                <a:cs typeface="+mn-cs"/>
              </a:rPr>
              <a:t> you can take back to your school:</a:t>
            </a:r>
            <a:endParaRPr lang="en-US" sz="1200" b="0" i="0" kern="1200" dirty="0" smtClean="0">
              <a:solidFill>
                <a:schemeClr val="tx1"/>
              </a:solidFill>
              <a:effectLst/>
              <a:latin typeface="+mn-lt"/>
              <a:ea typeface="+mn-ea"/>
              <a:cs typeface="+mn-cs"/>
            </a:endParaRPr>
          </a:p>
          <a:p>
            <a:pPr marL="457200" indent="-457200">
              <a:buFont typeface="+mj-lt"/>
              <a:buAutoNum type="arabicPeriod"/>
            </a:pPr>
            <a:r>
              <a:rPr lang="en-US" sz="1200" dirty="0" smtClean="0"/>
              <a:t>On your own, evaluate the first 10-15 standards in the score band range that includes the benchmark for your subject </a:t>
            </a:r>
          </a:p>
          <a:p>
            <a:pPr marL="457200" indent="-457200">
              <a:buFont typeface="+mj-lt"/>
              <a:buAutoNum type="arabicPeriod"/>
            </a:pPr>
            <a:r>
              <a:rPr lang="en-US" sz="1200" dirty="0" smtClean="0"/>
              <a:t>When everyone has finished, compare answers with your team</a:t>
            </a:r>
          </a:p>
          <a:p>
            <a:endParaRPr lang="en-US" sz="1200" b="0" i="0" kern="120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FREE RESOURCES: </a:t>
            </a:r>
            <a:r>
              <a:rPr lang="en-US" sz="1200" b="0" i="0" kern="1200" baseline="0" dirty="0" smtClean="0">
                <a:solidFill>
                  <a:schemeClr val="tx1"/>
                </a:solidFill>
                <a:effectLst/>
                <a:latin typeface="+mn-lt"/>
                <a:ea typeface="+mn-ea"/>
                <a:cs typeface="+mn-cs"/>
              </a:rPr>
              <a:t>These worksheets are in the online workshop materials.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73</a:t>
            </a:fld>
            <a:endParaRPr lang="en-US"/>
          </a:p>
        </p:txBody>
      </p:sp>
    </p:spTree>
    <p:extLst>
      <p:ext uri="{BB962C8B-B14F-4D97-AF65-F5344CB8AC3E}">
        <p14:creationId xmlns:p14="http://schemas.microsoft.com/office/powerpoint/2010/main" val="3020909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the ACT Profile</a:t>
            </a:r>
            <a:r>
              <a:rPr lang="en-US" sz="1200" b="0" i="0" kern="1200" baseline="0" dirty="0" smtClean="0">
                <a:solidFill>
                  <a:schemeClr val="tx1"/>
                </a:solidFill>
                <a:effectLst/>
                <a:latin typeface="+mn-lt"/>
                <a:ea typeface="+mn-ea"/>
                <a:cs typeface="+mn-cs"/>
              </a:rPr>
              <a:t> Report and on the ACT High School reports, s</a:t>
            </a:r>
            <a:r>
              <a:rPr lang="en-US" sz="1200" b="0" i="0" kern="1200" dirty="0" smtClean="0">
                <a:solidFill>
                  <a:schemeClr val="tx1"/>
                </a:solidFill>
                <a:effectLst/>
                <a:latin typeface="+mn-lt"/>
                <a:ea typeface="+mn-ea"/>
                <a:cs typeface="+mn-cs"/>
              </a:rPr>
              <a:t>ubject area reporting gives you student performance data on specific skills and abilities within each subject area, such as language conventions, data interpretation, and preparing for higher math. This data, used with the ACT Curriculum Review Worksheets, help you identify areas for improvement in your instruction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a:t>
            </a:r>
            <a:r>
              <a:rPr lang="en-US" sz="1200" b="0" i="0" kern="1200" baseline="0" dirty="0" smtClean="0">
                <a:solidFill>
                  <a:schemeClr val="tx1"/>
                </a:solidFill>
                <a:effectLst/>
                <a:latin typeface="+mn-lt"/>
                <a:ea typeface="+mn-ea"/>
                <a:cs typeface="+mn-cs"/>
              </a:rPr>
              <a:t> we can see that students as a group struggle with Number and Quantity. This is an opportunity for you to look at the Curriculum Review Worksheet to make sure all of the standards are being taught. And if they are, you can begin to investigate why it isn’t resonating.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74</a:t>
            </a:fld>
            <a:endParaRPr lang="en-US"/>
          </a:p>
        </p:txBody>
      </p:sp>
    </p:spTree>
    <p:extLst>
      <p:ext uri="{BB962C8B-B14F-4D97-AF65-F5344CB8AC3E}">
        <p14:creationId xmlns:p14="http://schemas.microsoft.com/office/powerpoint/2010/main" val="14531827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Helena Customer Story</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Aligning</a:t>
            </a:r>
            <a:r>
              <a:rPr lang="en-US" b="0" baseline="0" dirty="0" smtClean="0"/>
              <a:t> your curriculum to the ACT-recommended course patterns can make a difference in your students’ readiness for college and careers.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Before 2014, Greg Upham, the Assistant Superintendent, faced two challenges: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baseline="0" dirty="0" smtClean="0">
                <a:solidFill>
                  <a:schemeClr val="tx1"/>
                </a:solidFill>
                <a:latin typeface="+mn-lt"/>
                <a:ea typeface="+mn-ea"/>
                <a:cs typeface="+mn-cs"/>
              </a:rPr>
              <a:t>Without a proven and detailed course pattern, teacher topic preference and bias produced problems of practice among district schools.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baseline="0" dirty="0" smtClean="0">
                <a:solidFill>
                  <a:schemeClr val="tx1"/>
                </a:solidFill>
                <a:latin typeface="+mn-lt"/>
                <a:ea typeface="+mn-ea"/>
                <a:cs typeface="+mn-cs"/>
              </a:rPr>
              <a:t>Lacking a tool that could supply concrete data or results, he found it difficult to have conversations about adjusting curriculum.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Then, in 2014, the state of Montana implemented a grant that allowed the Helena Public School District to administer the ACT to all high school juniors. And, they quickly discovered that achievement on the test was closely correlated to course rigor.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75</a:t>
            </a:fld>
            <a:endParaRPr lang="en-US"/>
          </a:p>
        </p:txBody>
      </p:sp>
    </p:spTree>
    <p:extLst>
      <p:ext uri="{BB962C8B-B14F-4D97-AF65-F5344CB8AC3E}">
        <p14:creationId xmlns:p14="http://schemas.microsoft.com/office/powerpoint/2010/main" val="1262198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Using the ACT and an aligned course pattern, Helena public schools now have a much higher percentage of students meeting each benchmark than the percentage of students overall in Montana.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is the growth the Helena Public School District saw just two years after adjusting their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Over the span of four years, using the ACT-recommended course patterns as a guideline, they have been able to identify the course combinations students should take to achieve higher scores on the ACT and therefore be more prepared for college. </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76</a:t>
            </a:fld>
            <a:endParaRPr lang="en-US"/>
          </a:p>
        </p:txBody>
      </p:sp>
    </p:spTree>
    <p:extLst>
      <p:ext uri="{BB962C8B-B14F-4D97-AF65-F5344CB8AC3E}">
        <p14:creationId xmlns:p14="http://schemas.microsoft.com/office/powerpoint/2010/main" val="13310348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77</a:t>
            </a:fld>
            <a:endParaRPr lang="en-US"/>
          </a:p>
        </p:txBody>
      </p:sp>
    </p:spTree>
    <p:extLst>
      <p:ext uri="{BB962C8B-B14F-4D97-AF65-F5344CB8AC3E}">
        <p14:creationId xmlns:p14="http://schemas.microsoft.com/office/powerpoint/2010/main" val="6397799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identify students who are academically off</a:t>
            </a:r>
            <a:r>
              <a:rPr lang="en-US" baseline="0" dirty="0" smtClean="0"/>
              <a:t> track, it can help to explore all potential causes. By administering ACT Tessera on an as-needed, on-demand basis, you can identify and explore social and emotional causes while saving on your budget. </a:t>
            </a:r>
          </a:p>
          <a:p>
            <a:endParaRPr lang="en-US" baseline="0" dirty="0" smtClean="0"/>
          </a:p>
          <a:p>
            <a:r>
              <a:rPr lang="en-US" sz="1200" b="0" i="0" u="none" strike="noStrike" kern="1200" baseline="0" dirty="0" smtClean="0">
                <a:solidFill>
                  <a:schemeClr val="tx1"/>
                </a:solidFill>
                <a:latin typeface="+mn-lt"/>
                <a:ea typeface="+mn-ea"/>
                <a:cs typeface="+mn-cs"/>
              </a:rPr>
              <a:t>Clear, accurate understanding of existing student skills and strengths is essential in order to target interventions and support holistic initiatives. And, highly effective Social and Emotional Learning skill-building efforts depend on reliable assessment.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Tessera:</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Our online assessment tool is </a:t>
            </a:r>
            <a:r>
              <a:rPr lang="en-US" sz="1200" b="1" i="0" u="none" strike="noStrike" kern="1200" baseline="0" dirty="0" smtClean="0">
                <a:solidFill>
                  <a:schemeClr val="tx1"/>
                </a:solidFill>
                <a:latin typeface="+mn-lt"/>
                <a:ea typeface="+mn-ea"/>
                <a:cs typeface="+mn-cs"/>
              </a:rPr>
              <a:t>easy for schools to administer </a:t>
            </a:r>
            <a:r>
              <a:rPr lang="en-US" sz="1200" b="0" i="0" u="none" strike="noStrike" kern="1200" baseline="0" dirty="0" smtClean="0">
                <a:solidFill>
                  <a:schemeClr val="tx1"/>
                </a:solidFill>
                <a:latin typeface="+mn-lt"/>
                <a:ea typeface="+mn-ea"/>
                <a:cs typeface="+mn-cs"/>
              </a:rPr>
              <a:t>and requires no special or time-consuming preparation.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assessment tool integrates three different methodologies to </a:t>
            </a:r>
            <a:r>
              <a:rPr lang="en-US" sz="1200" b="1" i="0" u="none" strike="noStrike" kern="1200" baseline="0" dirty="0" smtClean="0">
                <a:solidFill>
                  <a:schemeClr val="tx1"/>
                </a:solidFill>
                <a:latin typeface="+mn-lt"/>
                <a:ea typeface="+mn-ea"/>
                <a:cs typeface="+mn-cs"/>
              </a:rPr>
              <a:t>reliably and validly measure </a:t>
            </a:r>
            <a:r>
              <a:rPr lang="en-US" sz="1200" b="0" i="0" u="none" strike="noStrike" kern="1200" baseline="0" dirty="0" smtClean="0">
                <a:solidFill>
                  <a:schemeClr val="tx1"/>
                </a:solidFill>
                <a:latin typeface="+mn-lt"/>
                <a:ea typeface="+mn-ea"/>
                <a:cs typeface="+mn-cs"/>
              </a:rPr>
              <a:t>a student’s Social and Emotional Learning skills.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Our </a:t>
            </a:r>
            <a:r>
              <a:rPr lang="en-US" sz="1200" b="1" i="0" u="none" strike="noStrike" kern="1200" baseline="0" dirty="0" smtClean="0">
                <a:solidFill>
                  <a:schemeClr val="tx1"/>
                </a:solidFill>
                <a:latin typeface="+mn-lt"/>
                <a:ea typeface="+mn-ea"/>
                <a:cs typeface="+mn-cs"/>
              </a:rPr>
              <a:t>detailed reports deliver the data </a:t>
            </a:r>
            <a:r>
              <a:rPr lang="en-US" sz="1200" b="0" i="0" u="none" strike="noStrike" kern="1200" baseline="0" dirty="0" smtClean="0">
                <a:solidFill>
                  <a:schemeClr val="tx1"/>
                </a:solidFill>
                <a:latin typeface="+mn-lt"/>
                <a:ea typeface="+mn-ea"/>
                <a:cs typeface="+mn-cs"/>
              </a:rPr>
              <a:t>required to support student and school self-knowledge, growth, Whole Child development, and continuous improvement. </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ACT Tessera Teacher Playbook provides actionable lessons for teachers looking to integrate SEL into their classrooms. Its curriculum and activities are designed to help students continue to develop their social and emotional skill strengths and to improve upon their weaknesses. </a:t>
            </a:r>
            <a:endParaRPr lang="en-US" dirty="0" smtClean="0"/>
          </a:p>
        </p:txBody>
      </p:sp>
      <p:sp>
        <p:nvSpPr>
          <p:cNvPr id="4" name="Slide Number Placeholder 3"/>
          <p:cNvSpPr>
            <a:spLocks noGrp="1"/>
          </p:cNvSpPr>
          <p:nvPr>
            <p:ph type="sldNum" sz="quarter" idx="10"/>
          </p:nvPr>
        </p:nvSpPr>
        <p:spPr/>
        <p:txBody>
          <a:bodyPr/>
          <a:lstStyle/>
          <a:p>
            <a:fld id="{3AA6433F-7AB6-4BC6-B444-B284FEE51B74}" type="slidenum">
              <a:rPr lang="en-US" smtClean="0"/>
              <a:t>78</a:t>
            </a:fld>
            <a:endParaRPr lang="en-US"/>
          </a:p>
        </p:txBody>
      </p:sp>
    </p:spTree>
    <p:extLst>
      <p:ext uri="{BB962C8B-B14F-4D97-AF65-F5344CB8AC3E}">
        <p14:creationId xmlns:p14="http://schemas.microsoft.com/office/powerpoint/2010/main" val="15614860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Jeff Allmon, a school counselor at McPherson Middle School, has seen a lot of promising, college-bound students filter through the school. They have great GPAs and test scores, are academically prepared for college, but drop out because they don’t have strong SEL skills like grit, teamwork, resilience, or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Developing SEL skills is now the focus of his work, and he uses ACT Tessera and the ACT Tessera Teacher Playbook to help him do so. He schedules workshops for 30 minutes with five or six students who scored a one-star on a specific construct. Using the Playbook’s curriculum, he spends the first 15 minutes talking about the construct and lecturing. Then, for the last 15 minutes, he chooses one of the physical activities listed in the Playbook to help reinforce the lesson in a fun, engaging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Schoolwide reception of the program has been extremely positive, especially with teachers, because they believe in the research and because he includes them in helping strengthen their students’ SEL skills. In the morning before classes, students meet in small groups with teachers, and pick out an activity, along with objectives from the Playbook, for teachers to cover with their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79</a:t>
            </a:fld>
            <a:endParaRPr lang="en-US"/>
          </a:p>
        </p:txBody>
      </p:sp>
    </p:spTree>
    <p:extLst>
      <p:ext uri="{BB962C8B-B14F-4D97-AF65-F5344CB8AC3E}">
        <p14:creationId xmlns:p14="http://schemas.microsoft.com/office/powerpoint/2010/main" val="14689985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How</a:t>
            </a:r>
            <a:r>
              <a:rPr lang="en-US" sz="1200" b="0" kern="1200" baseline="0" dirty="0" smtClean="0">
                <a:solidFill>
                  <a:schemeClr val="tx1"/>
                </a:solidFill>
                <a:effectLst/>
                <a:latin typeface="+mn-lt"/>
                <a:ea typeface="+mn-ea"/>
                <a:cs typeface="+mn-cs"/>
              </a:rPr>
              <a:t> many of you have seen the new ACT Academy? It’s an incredible, new, free resource built on our OpenEd system. It identifies areas where students struggle academically and automatically serves up lessons and quizzes to help them get on track for college and career readiness and the ACT test. </a:t>
            </a:r>
            <a:endParaRPr lang="en-US" sz="1200" b="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It’s free!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ACT Academy is free to all students everywhere. Having an account allows your students to track their progress and keep moving forward.</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Create a playlist: Take a quiz or enter a score.</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Short quizzes are designed to help students identify the content they have mastered and to clarify areas where more focus is needed.  If your students have already taken the ACT or PreACT they can simply enter their scores and custom playlists will be automatically created!</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Watch and learn.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ACT Academy creates automated daily playlists to hit on the basic lessons your students need to master the ACT. After each lesson, a short quiz will determine if the resources they were given helped them learn the material needed. </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81</a:t>
            </a:fld>
            <a:endParaRPr lang="en-US"/>
          </a:p>
        </p:txBody>
      </p:sp>
    </p:spTree>
    <p:extLst>
      <p:ext uri="{BB962C8B-B14F-4D97-AF65-F5344CB8AC3E}">
        <p14:creationId xmlns:p14="http://schemas.microsoft.com/office/powerpoint/2010/main" val="309931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have 3 options:</a:t>
            </a:r>
          </a:p>
          <a:p>
            <a:pPr marL="228600" lvl="0" indent="-228600">
              <a:buFont typeface="+mj-lt"/>
              <a:buAutoNum type="arabicPeriod"/>
            </a:pPr>
            <a:r>
              <a:rPr lang="en-US" sz="1200" kern="1200" dirty="0" smtClean="0">
                <a:solidFill>
                  <a:schemeClr val="tx1"/>
                </a:solidFill>
                <a:effectLst/>
                <a:latin typeface="+mn-lt"/>
                <a:ea typeface="+mn-ea"/>
                <a:cs typeface="+mn-cs"/>
              </a:rPr>
              <a:t>They can take a quiz in the platform</a:t>
            </a:r>
          </a:p>
          <a:p>
            <a:pPr marL="228600" lvl="0" indent="-228600">
              <a:buFont typeface="+mj-lt"/>
              <a:buAutoNum type="arabicPeriod"/>
            </a:pPr>
            <a:r>
              <a:rPr lang="en-US" sz="1200" kern="1200" dirty="0" smtClean="0">
                <a:solidFill>
                  <a:schemeClr val="tx1"/>
                </a:solidFill>
                <a:effectLst/>
                <a:latin typeface="+mn-lt"/>
                <a:ea typeface="+mn-ea"/>
                <a:cs typeface="+mn-cs"/>
              </a:rPr>
              <a:t>They can enter their scores from a previous exam</a:t>
            </a:r>
          </a:p>
          <a:p>
            <a:pPr marL="228600" lvl="0" indent="-228600">
              <a:buFont typeface="+mj-lt"/>
              <a:buAutoNum type="arabicPeriod"/>
            </a:pPr>
            <a:r>
              <a:rPr lang="en-US" sz="1200" kern="1200" dirty="0" smtClean="0">
                <a:solidFill>
                  <a:schemeClr val="tx1"/>
                </a:solidFill>
                <a:effectLst/>
                <a:latin typeface="+mn-lt"/>
                <a:ea typeface="+mn-ea"/>
                <a:cs typeface="+mn-cs"/>
              </a:rPr>
              <a:t>They can dive in and start on resources laid out and then take a quiz following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they opt to jump into this plan they will see an option to take a full length exam about mid way through the resources-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at this point we have 1 full length test; we need to work together to change the narrative around this.  We feel that shorter segments is most need fulfilling for students and there are not many Juniors in high school that have the time to take a full length exam multiple times before their test day.</a:t>
            </a:r>
          </a:p>
          <a:p>
            <a:endParaRPr lang="en-US" dirty="0"/>
          </a:p>
        </p:txBody>
      </p:sp>
      <p:sp>
        <p:nvSpPr>
          <p:cNvPr id="4" name="Slide Number Placeholder 3"/>
          <p:cNvSpPr>
            <a:spLocks noGrp="1"/>
          </p:cNvSpPr>
          <p:nvPr>
            <p:ph type="sldNum" sz="quarter" idx="10"/>
          </p:nvPr>
        </p:nvSpPr>
        <p:spPr/>
        <p:txBody>
          <a:bodyPr/>
          <a:lstStyle/>
          <a:p>
            <a:fld id="{C45B4D5C-7612-43CC-9640-E9B6EE86F771}" type="slidenum">
              <a:rPr lang="en-US" smtClean="0"/>
              <a:t>82</a:t>
            </a:fld>
            <a:endParaRPr lang="en-US"/>
          </a:p>
        </p:txBody>
      </p:sp>
    </p:spTree>
    <p:extLst>
      <p:ext uri="{BB962C8B-B14F-4D97-AF65-F5344CB8AC3E}">
        <p14:creationId xmlns:p14="http://schemas.microsoft.com/office/powerpoint/2010/main" val="15473658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your dashboard where you can view and select your classes. It shows you the average assessment and homework scores. You can also add classes. </a:t>
            </a:r>
            <a:endParaRPr lang="en-US" dirty="0"/>
          </a:p>
        </p:txBody>
      </p:sp>
      <p:sp>
        <p:nvSpPr>
          <p:cNvPr id="4" name="Slide Number Placeholder 3"/>
          <p:cNvSpPr>
            <a:spLocks noGrp="1"/>
          </p:cNvSpPr>
          <p:nvPr>
            <p:ph type="sldNum" sz="quarter" idx="10"/>
          </p:nvPr>
        </p:nvSpPr>
        <p:spPr/>
        <p:txBody>
          <a:bodyPr/>
          <a:lstStyle/>
          <a:p>
            <a:fld id="{52E6C097-6768-4656-B9AB-9FC95384ABD2}" type="slidenum">
              <a:rPr lang="en-US" smtClean="0"/>
              <a:t>83</a:t>
            </a:fld>
            <a:endParaRPr lang="en-US"/>
          </a:p>
        </p:txBody>
      </p:sp>
    </p:spTree>
    <p:extLst>
      <p:ext uri="{BB962C8B-B14F-4D97-AF65-F5344CB8AC3E}">
        <p14:creationId xmlns:p14="http://schemas.microsoft.com/office/powerpoint/2010/main" val="193771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Answering what we expect students to learn and when we expect them to learn it has been the subject </a:t>
            </a:r>
            <a:r>
              <a:rPr lang="en-US" baseline="0" dirty="0" smtClean="0"/>
              <a:t>of extensive research, the foundation of our curriculum, and the reason for assessments for decades. So today we’re not going to review </a:t>
            </a:r>
            <a:r>
              <a:rPr lang="en-US" i="1" baseline="0" dirty="0" smtClean="0"/>
              <a:t>everything</a:t>
            </a:r>
            <a:r>
              <a:rPr lang="en-US" i="0" baseline="0" dirty="0" smtClean="0"/>
              <a:t> we expect students to learn. What we’re going to talk about are the resources and tools we use to make sense of </a:t>
            </a:r>
            <a:r>
              <a:rPr lang="en-US" i="1" baseline="0" dirty="0" smtClean="0"/>
              <a:t>everything we expect students to learn.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7</a:t>
            </a:fld>
            <a:endParaRPr lang="en-US" dirty="0"/>
          </a:p>
        </p:txBody>
      </p:sp>
    </p:spTree>
    <p:extLst>
      <p:ext uri="{BB962C8B-B14F-4D97-AF65-F5344CB8AC3E}">
        <p14:creationId xmlns:p14="http://schemas.microsoft.com/office/powerpoint/2010/main" val="31622014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select</a:t>
            </a:r>
            <a:r>
              <a:rPr lang="en-US" baseline="0" dirty="0" smtClean="0"/>
              <a:t> a class you can see the students and their scores on homework and assessments.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84</a:t>
            </a:fld>
            <a:endParaRPr lang="en-US" dirty="0"/>
          </a:p>
        </p:txBody>
      </p:sp>
    </p:spTree>
    <p:extLst>
      <p:ext uri="{BB962C8B-B14F-4D97-AF65-F5344CB8AC3E}">
        <p14:creationId xmlns:p14="http://schemas.microsoft.com/office/powerpoint/2010/main" val="24338281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All the resources in ACT Academy are curated!</a:t>
            </a:r>
          </a:p>
          <a:p>
            <a:pPr lvl="0"/>
            <a:r>
              <a:rPr lang="en-US" sz="1200" kern="1200" dirty="0" smtClean="0">
                <a:solidFill>
                  <a:schemeClr val="tx1"/>
                </a:solidFill>
                <a:effectLst/>
                <a:latin typeface="+mn-lt"/>
                <a:ea typeface="+mn-ea"/>
                <a:cs typeface="+mn-cs"/>
              </a:rPr>
              <a:t>Hundreds of hand-picked resources for each reporting category</a:t>
            </a:r>
          </a:p>
          <a:p>
            <a:pPr lvl="0"/>
            <a:r>
              <a:rPr lang="en-US" sz="1200" kern="1200" dirty="0" smtClean="0">
                <a:solidFill>
                  <a:schemeClr val="tx1"/>
                </a:solidFill>
                <a:effectLst/>
                <a:latin typeface="+mn-lt"/>
                <a:ea typeface="+mn-ea"/>
                <a:cs typeface="+mn-cs"/>
              </a:rPr>
              <a:t>Constantly adding new resources from even more publishers</a:t>
            </a:r>
          </a:p>
          <a:p>
            <a:pPr lvl="0"/>
            <a:r>
              <a:rPr lang="en-US" sz="1200" kern="1200" dirty="0" smtClean="0">
                <a:solidFill>
                  <a:schemeClr val="tx1"/>
                </a:solidFill>
                <a:effectLst/>
                <a:latin typeface="+mn-lt"/>
                <a:ea typeface="+mn-ea"/>
                <a:cs typeface="+mn-cs"/>
              </a:rPr>
              <a:t>Many different learning styles are accounted for</a:t>
            </a:r>
          </a:p>
          <a:p>
            <a:pPr lvl="0"/>
            <a:r>
              <a:rPr lang="en-US" sz="1200" kern="1200" dirty="0" smtClean="0">
                <a:solidFill>
                  <a:schemeClr val="tx1"/>
                </a:solidFill>
                <a:effectLst/>
                <a:latin typeface="+mn-lt"/>
                <a:ea typeface="+mn-ea"/>
                <a:cs typeface="+mn-cs"/>
              </a:rPr>
              <a:t>Students can select which videos and styles are most interesting to them</a:t>
            </a:r>
          </a:p>
          <a:p>
            <a:r>
              <a:rPr lang="en-US" sz="1200" b="1" kern="1200" dirty="0" smtClean="0">
                <a:solidFill>
                  <a:schemeClr val="tx1"/>
                </a:solidFill>
                <a:effectLst/>
                <a:latin typeface="+mn-lt"/>
                <a:ea typeface="+mn-ea"/>
                <a:cs typeface="+mn-cs"/>
              </a:rPr>
              <a:t>Efficacy</a:t>
            </a:r>
          </a:p>
          <a:p>
            <a:pPr lvl="0"/>
            <a:r>
              <a:rPr lang="en-US" sz="1200" kern="1200" dirty="0" smtClean="0">
                <a:solidFill>
                  <a:schemeClr val="tx1"/>
                </a:solidFill>
                <a:effectLst/>
                <a:latin typeface="+mn-lt"/>
                <a:ea typeface="+mn-ea"/>
                <a:cs typeface="+mn-cs"/>
              </a:rPr>
              <a:t>Resources are selected based on proven efficacy</a:t>
            </a:r>
          </a:p>
          <a:p>
            <a:pPr lvl="0"/>
            <a:r>
              <a:rPr lang="en-US" sz="1200" kern="1200" dirty="0" smtClean="0">
                <a:solidFill>
                  <a:schemeClr val="tx1"/>
                </a:solidFill>
                <a:effectLst/>
                <a:latin typeface="+mn-lt"/>
                <a:ea typeface="+mn-ea"/>
                <a:cs typeface="+mn-cs"/>
              </a:rPr>
              <a:t>Efficacy of the resources has been calculated across a variety of different questions, most of which are non-ACT specific</a:t>
            </a:r>
          </a:p>
          <a:p>
            <a:pPr lvl="0"/>
            <a:r>
              <a:rPr lang="en-US" sz="1200" kern="1200" dirty="0" smtClean="0">
                <a:solidFill>
                  <a:schemeClr val="tx1"/>
                </a:solidFill>
                <a:effectLst/>
                <a:latin typeface="+mn-lt"/>
                <a:ea typeface="+mn-ea"/>
                <a:cs typeface="+mn-cs"/>
              </a:rPr>
              <a:t>This means the videos help students grasp the concept and DO NOT TEACH TO THE ACT TEST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About mid way through a recommendation</a:t>
            </a:r>
            <a:r>
              <a:rPr lang="en-US" sz="1200" kern="1200" baseline="0" dirty="0" smtClean="0">
                <a:solidFill>
                  <a:schemeClr val="tx1"/>
                </a:solidFill>
                <a:effectLst/>
                <a:latin typeface="+mn-lt"/>
                <a:ea typeface="+mn-ea"/>
                <a:cs typeface="+mn-cs"/>
              </a:rPr>
              <a:t> to take the full length practice will come up</a:t>
            </a:r>
          </a:p>
          <a:p>
            <a:pPr lvl="0"/>
            <a:endParaRPr lang="en-US" sz="1200" kern="1200" baseline="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85</a:t>
            </a:fld>
            <a:endParaRPr lang="en-US" dirty="0"/>
          </a:p>
        </p:txBody>
      </p:sp>
    </p:spTree>
    <p:extLst>
      <p:ext uri="{BB962C8B-B14F-4D97-AF65-F5344CB8AC3E}">
        <p14:creationId xmlns:p14="http://schemas.microsoft.com/office/powerpoint/2010/main" val="19236359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create lesson plans within ACT</a:t>
            </a:r>
            <a:r>
              <a:rPr lang="en-US" baseline="0" dirty="0" smtClean="0"/>
              <a:t> Academy. </a:t>
            </a:r>
            <a:endParaRPr lang="en-US" dirty="0"/>
          </a:p>
        </p:txBody>
      </p:sp>
      <p:sp>
        <p:nvSpPr>
          <p:cNvPr id="4" name="Slide Number Placeholder 3"/>
          <p:cNvSpPr>
            <a:spLocks noGrp="1"/>
          </p:cNvSpPr>
          <p:nvPr>
            <p:ph type="sldNum" sz="quarter" idx="10"/>
          </p:nvPr>
        </p:nvSpPr>
        <p:spPr/>
        <p:txBody>
          <a:bodyPr/>
          <a:lstStyle/>
          <a:p>
            <a:fld id="{52E6C097-6768-4656-B9AB-9FC95384ABD2}" type="slidenum">
              <a:rPr lang="en-US" smtClean="0"/>
              <a:t>86</a:t>
            </a:fld>
            <a:endParaRPr lang="en-US"/>
          </a:p>
        </p:txBody>
      </p:sp>
    </p:spTree>
    <p:extLst>
      <p:ext uri="{BB962C8B-B14F-4D97-AF65-F5344CB8AC3E}">
        <p14:creationId xmlns:p14="http://schemas.microsoft.com/office/powerpoint/2010/main" val="5058769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assign content to students to complete as homework.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87</a:t>
            </a:fld>
            <a:endParaRPr lang="en-US" dirty="0"/>
          </a:p>
        </p:txBody>
      </p:sp>
    </p:spTree>
    <p:extLst>
      <p:ext uri="{BB962C8B-B14F-4D97-AF65-F5344CB8AC3E}">
        <p14:creationId xmlns:p14="http://schemas.microsoft.com/office/powerpoint/2010/main" val="41673595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Customer</a:t>
            </a:r>
            <a:r>
              <a:rPr lang="en-US" baseline="0" dirty="0" smtClean="0"/>
              <a:t> support is built into the platform. </a:t>
            </a:r>
            <a:endParaRPr lang="en-US" dirty="0"/>
          </a:p>
        </p:txBody>
      </p:sp>
      <p:sp>
        <p:nvSpPr>
          <p:cNvPr id="4" name="Slide Number Placeholder 3"/>
          <p:cNvSpPr>
            <a:spLocks noGrp="1"/>
          </p:cNvSpPr>
          <p:nvPr>
            <p:ph type="sldNum" sz="quarter" idx="10"/>
          </p:nvPr>
        </p:nvSpPr>
        <p:spPr/>
        <p:txBody>
          <a:bodyPr/>
          <a:lstStyle/>
          <a:p>
            <a:fld id="{52E6C097-6768-4656-B9AB-9FC95384ABD2}" type="slidenum">
              <a:rPr lang="en-US" smtClean="0"/>
              <a:t>88</a:t>
            </a:fld>
            <a:endParaRPr lang="en-US"/>
          </a:p>
        </p:txBody>
      </p:sp>
    </p:spTree>
    <p:extLst>
      <p:ext uri="{BB962C8B-B14F-4D97-AF65-F5344CB8AC3E}">
        <p14:creationId xmlns:p14="http://schemas.microsoft.com/office/powerpoint/2010/main" val="22462120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ACT Online Prep is an engaging,</a:t>
            </a:r>
            <a:r>
              <a:rPr lang="en-US" baseline="0" dirty="0" smtClean="0"/>
              <a:t> interactive test prep program:</a:t>
            </a:r>
            <a:endParaRPr lang="en-US" dirty="0" smtClean="0"/>
          </a:p>
          <a:p>
            <a:pPr marL="171450" indent="-171450">
              <a:buFont typeface="Arial" panose="020B0604020202020204" pitchFamily="34" charset="0"/>
              <a:buChar char="•"/>
            </a:pPr>
            <a:r>
              <a:rPr lang="en-US" dirty="0" smtClean="0"/>
              <a:t>Flexible, personalized learning paths customized to each student’s needs and test timeframe so they can review material at their own pace</a:t>
            </a:r>
          </a:p>
          <a:p>
            <a:pPr marL="171450" indent="-171450">
              <a:buFont typeface="Arial" panose="020B0604020202020204" pitchFamily="34" charset="0"/>
              <a:buChar char="•"/>
            </a:pPr>
            <a:r>
              <a:rPr lang="en-US" dirty="0" smtClean="0"/>
              <a:t>Two full-length tests and thousands more practice questions help students become familiar with the ACT format and build their confidence so there are no surprises on test day</a:t>
            </a:r>
          </a:p>
          <a:p>
            <a:pPr marL="171450" indent="-171450">
              <a:buFont typeface="Arial" panose="020B0604020202020204" pitchFamily="34" charset="0"/>
              <a:buChar char="•"/>
            </a:pPr>
            <a:r>
              <a:rPr lang="en-US" dirty="0" smtClean="0"/>
              <a:t>Engaging games they can play with other students encourage them to test their knowledge</a:t>
            </a:r>
          </a:p>
          <a:p>
            <a:endParaRPr lang="en-US" dirty="0" smtClean="0"/>
          </a:p>
          <a:p>
            <a:r>
              <a:rPr lang="en-US" dirty="0" smtClean="0"/>
              <a:t>Students can access the program online or through a free mobile app at school, home, or on the go, anytime.</a:t>
            </a:r>
          </a:p>
          <a:p>
            <a:endParaRPr lang="en-US" dirty="0" smtClean="0"/>
          </a:p>
          <a:p>
            <a:r>
              <a:rPr lang="en-US" b="1" dirty="0" smtClean="0"/>
              <a:t>Administrator dashboards let you track students’ progress at an individual and aggregate level</a:t>
            </a:r>
            <a:r>
              <a:rPr lang="en-US" dirty="0" smtClean="0"/>
              <a:t>, including time spent on the program, performance on the practice questions and tests, and areas in which an entire class may need help.</a:t>
            </a:r>
          </a:p>
          <a:p>
            <a:endParaRPr lang="en-US" dirty="0" smtClean="0"/>
          </a:p>
          <a:p>
            <a:r>
              <a:rPr lang="en-US" dirty="0" smtClean="0"/>
              <a:t>Plus, teachers can assign work in ACT Online Prep for students to complete as part of test prep within a classroom or as learning enhancement.</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90</a:t>
            </a:fld>
            <a:endParaRPr lang="en-US"/>
          </a:p>
        </p:txBody>
      </p:sp>
    </p:spTree>
    <p:extLst>
      <p:ext uri="{BB962C8B-B14F-4D97-AF65-F5344CB8AC3E}">
        <p14:creationId xmlns:p14="http://schemas.microsoft.com/office/powerpoint/2010/main" val="27737008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91</a:t>
            </a:fld>
            <a:endParaRPr lang="en-US"/>
          </a:p>
        </p:txBody>
      </p:sp>
    </p:spTree>
    <p:extLst>
      <p:ext uri="{BB962C8B-B14F-4D97-AF65-F5344CB8AC3E}">
        <p14:creationId xmlns:p14="http://schemas.microsoft.com/office/powerpoint/2010/main" val="1364502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92</a:t>
            </a:fld>
            <a:endParaRPr lang="en-US"/>
          </a:p>
        </p:txBody>
      </p:sp>
    </p:spTree>
    <p:extLst>
      <p:ext uri="{BB962C8B-B14F-4D97-AF65-F5344CB8AC3E}">
        <p14:creationId xmlns:p14="http://schemas.microsoft.com/office/powerpoint/2010/main" val="3044556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solidFill>
                  <a:srgbClr val="FF0000"/>
                </a:solidFill>
              </a:rPr>
              <a:t>CollegeReady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solidFill>
                  <a:srgbClr val="FF0000"/>
                </a:solidFill>
              </a:rPr>
              <a:t>We are only positioning this with seniors since the content is designed for entering college freshman and may not be appropriate for lower grade levels. In addition – we don’t want to cause market confusion with all the other products we have in the 9-12 space.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solidFill>
                <a:srgbClr val="FF0000"/>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rgbClr val="FF0000"/>
                </a:solidFill>
              </a:rPr>
              <a:t>(First 2 bullets) Districts can look at their data and</a:t>
            </a:r>
            <a:r>
              <a:rPr lang="en-US" baseline="0" dirty="0" smtClean="0">
                <a:solidFill>
                  <a:srgbClr val="FF0000"/>
                </a:solidFill>
              </a:rPr>
              <a:t> use this as a solution for those seniors who took the ACT and </a:t>
            </a:r>
            <a:r>
              <a:rPr lang="en-US" u="none" baseline="0" dirty="0" smtClean="0">
                <a:solidFill>
                  <a:srgbClr val="FF0000"/>
                </a:solidFill>
              </a:rPr>
              <a:t>did not meet the ACT benchmarks</a:t>
            </a:r>
            <a:r>
              <a:rPr lang="en-US" baseline="0" dirty="0" smtClean="0">
                <a:solidFill>
                  <a:srgbClr val="FF0000"/>
                </a:solidFill>
              </a:rPr>
              <a:t>, or are in need of remediation based on other data sources, to get them on track before leaving HS. It may be in the form of a class for seniors to help them prepare.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solidFill>
                <a:srgbClr val="FF0000"/>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solidFill>
                  <a:srgbClr val="FF0000"/>
                </a:solidFill>
              </a:rPr>
              <a:t>Parent support bullet – ACT </a:t>
            </a:r>
            <a:r>
              <a:rPr lang="en-US" baseline="0" dirty="0" err="1" smtClean="0">
                <a:solidFill>
                  <a:srgbClr val="FF0000"/>
                </a:solidFill>
              </a:rPr>
              <a:t>CollegeReady</a:t>
            </a:r>
            <a:r>
              <a:rPr lang="en-US" baseline="0" dirty="0" smtClean="0">
                <a:solidFill>
                  <a:srgbClr val="FF0000"/>
                </a:solidFill>
              </a:rPr>
              <a:t> is not available as a B2C product, but if schools wanted to purchase ACT CR and then pass along the cost to parents who are looking for support to assist their senior, that would be a way they could do that.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indent="0" fontAlgn="base">
              <a:buFont typeface="Arial" panose="020B0604020202020204" pitchFamily="34" charset="0"/>
              <a:buNone/>
            </a:pPr>
            <a:r>
              <a:rPr lang="en-US" dirty="0" smtClean="0"/>
              <a:t>By offering </a:t>
            </a:r>
            <a:r>
              <a:rPr lang="en-US" dirty="0" err="1" smtClean="0"/>
              <a:t>CollegeReady</a:t>
            </a:r>
            <a:r>
              <a:rPr lang="en-US" dirty="0" smtClean="0"/>
              <a:t>, districts have a proven tool to assist students and families and help them save time and money by avoiding remedial/non-credit bearing courses.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93</a:t>
            </a:fld>
            <a:endParaRPr lang="en-US"/>
          </a:p>
        </p:txBody>
      </p:sp>
    </p:spTree>
    <p:extLst>
      <p:ext uri="{BB962C8B-B14F-4D97-AF65-F5344CB8AC3E}">
        <p14:creationId xmlns:p14="http://schemas.microsoft.com/office/powerpoint/2010/main" val="18611608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More than 50 percent of students entering two-year colleges and nearly 20 percent of those entering four-year universities are placed in remedial classes. Unfortunately, it’s estimated that fewer than 1 in 10 of these learners graduate from community colleges within three years and little more than a third complete bachelor’s degrees in six years.</a:t>
            </a:r>
          </a:p>
          <a:p>
            <a:endParaRPr lang="en-US" sz="1200" b="0" i="0" u="none" strike="noStrike" kern="1200" baseline="0" dirty="0" smtClean="0">
              <a:solidFill>
                <a:schemeClr val="tx1"/>
              </a:solidFill>
              <a:effectLst/>
              <a:latin typeface="+mn-lt"/>
              <a:ea typeface="+mn-ea"/>
              <a:cs typeface="+mn-cs"/>
            </a:endParaRPr>
          </a:p>
          <a:p>
            <a:r>
              <a:rPr lang="en-US" sz="1000" b="0" i="0" u="none" strike="noStrike" kern="1200" baseline="0" dirty="0" smtClean="0">
                <a:solidFill>
                  <a:schemeClr val="tx1"/>
                </a:solidFill>
                <a:effectLst/>
                <a:latin typeface="+mn-lt"/>
                <a:ea typeface="+mn-ea"/>
                <a:cs typeface="+mn-cs"/>
              </a:rPr>
              <a:t>(Note: research comes from Complete College America)</a:t>
            </a:r>
            <a:endParaRPr lang="en-US" sz="1000" b="0" i="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ACT CollegeReady is a new student success tool that identifies student knowledge and skill gaps in math and English and creates a personalized learning path that empowers students to address their individual academic needs. We are encouraging</a:t>
            </a:r>
            <a:r>
              <a:rPr lang="en-US" sz="1200" b="0" i="0" kern="1200" baseline="0" dirty="0" smtClean="0">
                <a:solidFill>
                  <a:schemeClr val="tx1"/>
                </a:solidFill>
                <a:effectLst/>
                <a:latin typeface="+mn-lt"/>
                <a:ea typeface="+mn-ea"/>
                <a:cs typeface="+mn-cs"/>
              </a:rPr>
              <a:t> colleges and universities to use CollegeReady to help students succeed in the transition to college and throughout their college career. </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1"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smtClean="0">
                <a:solidFill>
                  <a:schemeClr val="tx1"/>
                </a:solidFill>
                <a:effectLst/>
                <a:latin typeface="+mn-lt"/>
                <a:ea typeface="+mn-ea"/>
                <a:cs typeface="+mn-cs"/>
              </a:rPr>
              <a:t>Benefits for Learners:</a:t>
            </a: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Increased preparedness: </a:t>
            </a:r>
            <a:r>
              <a:rPr lang="en-US" sz="1200" b="0" i="0" kern="1200" dirty="0" smtClean="0">
                <a:solidFill>
                  <a:schemeClr val="tx1"/>
                </a:solidFill>
                <a:effectLst/>
                <a:latin typeface="+mn-lt"/>
                <a:ea typeface="+mn-ea"/>
                <a:cs typeface="+mn-cs"/>
              </a:rPr>
              <a:t>Learners have an easy-to-use online platform to guide their preparation for success in college-level  math and English.</a:t>
            </a: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Accelerated learning: </a:t>
            </a:r>
            <a:r>
              <a:rPr lang="en-US" sz="1200" b="0" i="0" kern="1200" dirty="0" smtClean="0">
                <a:solidFill>
                  <a:schemeClr val="tx1"/>
                </a:solidFill>
                <a:effectLst/>
                <a:latin typeface="+mn-lt"/>
                <a:ea typeface="+mn-ea"/>
                <a:cs typeface="+mn-cs"/>
              </a:rPr>
              <a:t>Learners gain access to a personalized study path, enabling them to accelerate their progress by focusing on their areas for development.</a:t>
            </a: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Cost savings: </a:t>
            </a:r>
            <a:r>
              <a:rPr lang="en-US" sz="1200" b="0" i="0" kern="1200" dirty="0" smtClean="0">
                <a:solidFill>
                  <a:schemeClr val="tx1"/>
                </a:solidFill>
                <a:effectLst/>
                <a:latin typeface="+mn-lt"/>
                <a:ea typeface="+mn-ea"/>
                <a:cs typeface="+mn-cs"/>
              </a:rPr>
              <a:t>Learners can avoid—or dramatically reduce—the need for traditional remediation through non-credit developmental courses, saving time and money.</a:t>
            </a: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Expanded knowledge base: </a:t>
            </a:r>
            <a:r>
              <a:rPr lang="en-US" sz="1200" b="0" i="0" kern="1200" dirty="0" smtClean="0">
                <a:solidFill>
                  <a:schemeClr val="tx1"/>
                </a:solidFill>
                <a:effectLst/>
                <a:latin typeface="+mn-lt"/>
                <a:ea typeface="+mn-ea"/>
                <a:cs typeface="+mn-cs"/>
              </a:rPr>
              <a:t>Learners can choose to utilize CollegeReady as a resource and learning aid throughout their educational journey.</a:t>
            </a: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Student-centered: </a:t>
            </a:r>
            <a:r>
              <a:rPr lang="en-US" sz="1200" b="0" i="0" kern="1200" dirty="0" smtClean="0">
                <a:solidFill>
                  <a:schemeClr val="tx1"/>
                </a:solidFill>
                <a:effectLst/>
                <a:latin typeface="+mn-lt"/>
                <a:ea typeface="+mn-ea"/>
                <a:cs typeface="+mn-cs"/>
              </a:rPr>
              <a:t>Learners receive real-time feedback about what they already know, what they need to review, and what they need to learn to become college-ready. This feedback is particularly helpful for adult learners, who are juggling multiple priorities and need to maximize their study time.</a:t>
            </a:r>
          </a:p>
        </p:txBody>
      </p:sp>
      <p:sp>
        <p:nvSpPr>
          <p:cNvPr id="4" name="Slide Number Placeholder 3"/>
          <p:cNvSpPr>
            <a:spLocks noGrp="1"/>
          </p:cNvSpPr>
          <p:nvPr>
            <p:ph type="sldNum" sz="quarter" idx="10"/>
          </p:nvPr>
        </p:nvSpPr>
        <p:spPr/>
        <p:txBody>
          <a:bodyPr/>
          <a:lstStyle/>
          <a:p>
            <a:fld id="{3AA6433F-7AB6-4BC6-B444-B284FEE51B74}" type="slidenum">
              <a:rPr lang="en-US" smtClean="0"/>
              <a:t>94</a:t>
            </a:fld>
            <a:endParaRPr lang="en-US"/>
          </a:p>
        </p:txBody>
      </p:sp>
    </p:spTree>
    <p:extLst>
      <p:ext uri="{BB962C8B-B14F-4D97-AF65-F5344CB8AC3E}">
        <p14:creationId xmlns:p14="http://schemas.microsoft.com/office/powerpoint/2010/main" val="223673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know now that what we expect students to learn goes beyond core academics. In fact, a growing body of research has shown the importance of nonacademic factors for predicting outcomes such as retention, persistence, and engagement in college, as well as graduation from college. In response, ACT developed the Holistic Framework to help define this new standard for preparing and measuring student readiness for college and careers. </a:t>
            </a:r>
          </a:p>
          <a:p>
            <a:endParaRPr lang="en-US" dirty="0" smtClean="0"/>
          </a:p>
          <a:p>
            <a:r>
              <a:rPr lang="en-US" dirty="0" smtClean="0"/>
              <a:t>Video </a:t>
            </a:r>
            <a:r>
              <a:rPr lang="en-US" dirty="0" smtClean="0">
                <a:hlinkClick r:id="rId3"/>
              </a:rPr>
              <a:t>https://www.youtube.com/watch?v=WCFglzNStII</a:t>
            </a:r>
            <a:r>
              <a:rPr lang="en-US" dirty="0" smtClean="0"/>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ACT is now mapping it’s current products and developing new products that align to the Holistic Framework. </a:t>
            </a:r>
            <a:endParaRPr lang="en-US" dirty="0" smtClean="0"/>
          </a:p>
        </p:txBody>
      </p:sp>
      <p:sp>
        <p:nvSpPr>
          <p:cNvPr id="4" name="Slide Number Placeholder 3"/>
          <p:cNvSpPr>
            <a:spLocks noGrp="1"/>
          </p:cNvSpPr>
          <p:nvPr>
            <p:ph type="sldNum" sz="quarter" idx="10"/>
          </p:nvPr>
        </p:nvSpPr>
        <p:spPr/>
        <p:txBody>
          <a:bodyPr/>
          <a:lstStyle/>
          <a:p>
            <a:fld id="{3AA6433F-7AB6-4BC6-B444-B284FEE51B74}" type="slidenum">
              <a:rPr lang="en-US" smtClean="0"/>
              <a:t>8</a:t>
            </a:fld>
            <a:endParaRPr lang="en-US" dirty="0"/>
          </a:p>
        </p:txBody>
      </p:sp>
    </p:spTree>
    <p:extLst>
      <p:ext uri="{BB962C8B-B14F-4D97-AF65-F5344CB8AC3E}">
        <p14:creationId xmlns:p14="http://schemas.microsoft.com/office/powerpoint/2010/main" val="34612135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students have had</a:t>
            </a:r>
            <a:r>
              <a:rPr lang="en-US" baseline="0" dirty="0" smtClean="0"/>
              <a:t> an opportunity to expand their skills and knowledge, they should be encouraged to take the ACT test again. </a:t>
            </a:r>
            <a:r>
              <a:rPr lang="en-US" sz="1200" b="0" i="0" u="none" strike="noStrike" kern="1200" baseline="0" dirty="0" smtClean="0">
                <a:solidFill>
                  <a:schemeClr val="tx1"/>
                </a:solidFill>
                <a:latin typeface="+mn-lt"/>
                <a:ea typeface="+mn-ea"/>
                <a:cs typeface="+mn-cs"/>
              </a:rPr>
              <a:t>On second testing, average ACT Composite scores in recent graduating classes have risen by nearly a point, compared to first testing. Similarly, more than half of all graduates who take the ACT at least twice see a Composite score gain from first to second testing.</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96</a:t>
            </a:fld>
            <a:endParaRPr lang="en-US"/>
          </a:p>
        </p:txBody>
      </p:sp>
    </p:spTree>
    <p:extLst>
      <p:ext uri="{BB962C8B-B14F-4D97-AF65-F5344CB8AC3E}">
        <p14:creationId xmlns:p14="http://schemas.microsoft.com/office/powerpoint/2010/main" val="28107333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few years ago, The Tennessee Department of Education set a goal to raise the average ACT Composite score for public school students to 21 (the current national average) by 2020. Thanks to a state-paid opportunity for seniors to take the test for a second time during regular school hours, they are on track to surpass that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97</a:t>
            </a:fld>
            <a:endParaRPr lang="en-US"/>
          </a:p>
        </p:txBody>
      </p:sp>
    </p:spTree>
    <p:extLst>
      <p:ext uri="{BB962C8B-B14F-4D97-AF65-F5344CB8AC3E}">
        <p14:creationId xmlns:p14="http://schemas.microsoft.com/office/powerpoint/2010/main" val="5609182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Projections developed by the Tennessee Department of Education outlined the growth necessary to achieving their goal. From 2011 to 2015 the average ACT Composite score for Tennessee public students increased from 19.0 to 19.4. With the implementation of senior retesting, Tennessee moved ahead of their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a:t>
            </a:r>
            <a:r>
              <a:rPr lang="en-US" sz="1200" b="0" i="1" u="none" strike="noStrike" kern="1200" baseline="0" dirty="0" smtClean="0">
                <a:solidFill>
                  <a:schemeClr val="tx1"/>
                </a:solidFill>
                <a:latin typeface="+mn-lt"/>
                <a:ea typeface="+mn-ea"/>
                <a:cs typeface="+mn-cs"/>
              </a:rPr>
              <a:t>The Condition of College &amp; Career Readiness 2017 – Tennessee Key Findings </a:t>
            </a:r>
            <a:r>
              <a:rPr lang="en-US" sz="1200" b="0" i="0" u="none" strike="noStrike" kern="1200" baseline="0" dirty="0" smtClean="0">
                <a:solidFill>
                  <a:schemeClr val="tx1"/>
                </a:solidFill>
                <a:latin typeface="+mn-lt"/>
                <a:ea typeface="+mn-ea"/>
                <a:cs typeface="+mn-cs"/>
              </a:rPr>
              <a:t>report, ACT research estimated that an increase of 0.1 in state average ACT Composite score for the 2017 graduating class would result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smtClean="0">
                <a:solidFill>
                  <a:schemeClr val="tx1"/>
                </a:solidFill>
                <a:latin typeface="+mn-lt"/>
                <a:ea typeface="+mn-ea"/>
                <a:cs typeface="+mn-cs"/>
              </a:rPr>
              <a:t>159 </a:t>
            </a:r>
            <a:r>
              <a:rPr lang="en-US" sz="1200" b="0" i="0" u="none" strike="noStrike" kern="1200" baseline="0" dirty="0" smtClean="0">
                <a:solidFill>
                  <a:schemeClr val="tx1"/>
                </a:solidFill>
                <a:latin typeface="+mn-lt"/>
                <a:ea typeface="+mn-ea"/>
                <a:cs typeface="+mn-cs"/>
              </a:rPr>
              <a:t>more students enrolling in college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smtClean="0">
                <a:solidFill>
                  <a:schemeClr val="tx1"/>
                </a:solidFill>
                <a:latin typeface="+mn-lt"/>
                <a:ea typeface="+mn-ea"/>
                <a:cs typeface="+mn-cs"/>
              </a:rPr>
              <a:t>190 </a:t>
            </a:r>
            <a:r>
              <a:rPr lang="en-US" sz="1200" b="0" i="0" u="none" strike="noStrike" kern="1200" baseline="0" dirty="0" smtClean="0">
                <a:solidFill>
                  <a:schemeClr val="tx1"/>
                </a:solidFill>
                <a:latin typeface="+mn-lt"/>
                <a:ea typeface="+mn-ea"/>
                <a:cs typeface="+mn-cs"/>
              </a:rPr>
              <a:t>more students persisting to year two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smtClean="0">
                <a:solidFill>
                  <a:schemeClr val="tx1"/>
                </a:solidFill>
                <a:latin typeface="+mn-lt"/>
                <a:ea typeface="+mn-ea"/>
                <a:cs typeface="+mn-cs"/>
              </a:rPr>
              <a:t>156 </a:t>
            </a:r>
            <a:r>
              <a:rPr lang="en-US" sz="1200" b="0" i="0" u="none" strike="noStrike" kern="1200" baseline="0" dirty="0" smtClean="0">
                <a:solidFill>
                  <a:schemeClr val="tx1"/>
                </a:solidFill>
                <a:latin typeface="+mn-lt"/>
                <a:ea typeface="+mn-ea"/>
                <a:cs typeface="+mn-cs"/>
              </a:rPr>
              <a:t>fewer students needing remedial English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smtClean="0">
                <a:solidFill>
                  <a:schemeClr val="tx1"/>
                </a:solidFill>
                <a:latin typeface="+mn-lt"/>
                <a:ea typeface="+mn-ea"/>
                <a:cs typeface="+mn-cs"/>
              </a:rPr>
              <a:t>307 </a:t>
            </a:r>
            <a:r>
              <a:rPr lang="en-US" sz="1200" b="0" i="0" u="none" strike="noStrike" kern="1200" baseline="0" dirty="0" smtClean="0">
                <a:solidFill>
                  <a:schemeClr val="tx1"/>
                </a:solidFill>
                <a:latin typeface="+mn-lt"/>
                <a:ea typeface="+mn-ea"/>
                <a:cs typeface="+mn-cs"/>
              </a:rPr>
              <a:t>fewer students needing remedial math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smtClean="0">
                <a:solidFill>
                  <a:schemeClr val="tx1"/>
                </a:solidFill>
                <a:latin typeface="+mn-lt"/>
                <a:ea typeface="+mn-ea"/>
                <a:cs typeface="+mn-cs"/>
              </a:rPr>
              <a:t>214 </a:t>
            </a:r>
            <a:r>
              <a:rPr lang="en-US" sz="1200" b="0" i="0" u="none" strike="noStrike" kern="1200" baseline="0" dirty="0" smtClean="0">
                <a:solidFill>
                  <a:schemeClr val="tx1"/>
                </a:solidFill>
                <a:latin typeface="+mn-lt"/>
                <a:ea typeface="+mn-ea"/>
                <a:cs typeface="+mn-cs"/>
              </a:rPr>
              <a:t>more students persisting to year four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smtClean="0">
                <a:solidFill>
                  <a:schemeClr val="tx1"/>
                </a:solidFill>
                <a:latin typeface="+mn-lt"/>
                <a:ea typeface="+mn-ea"/>
                <a:cs typeface="+mn-cs"/>
              </a:rPr>
              <a:t>230 </a:t>
            </a:r>
            <a:r>
              <a:rPr lang="en-US" sz="1200" b="0" i="0" u="none" strike="noStrike" kern="1200" baseline="0" dirty="0" smtClean="0">
                <a:solidFill>
                  <a:schemeClr val="tx1"/>
                </a:solidFill>
                <a:latin typeface="+mn-lt"/>
                <a:ea typeface="+mn-ea"/>
                <a:cs typeface="+mn-cs"/>
              </a:rPr>
              <a:t>more students earning a postsecondary degree within six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That is to say, these incremental increases matter to students. And they matter a lot.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October 2017, nearly 52,000 students in the graduating class of 2018 participated in the Senior Retake Day and almost 19,000 increased their overall score. </a:t>
            </a:r>
            <a:r>
              <a:rPr lang="en-US" sz="1200" b="1" i="0" u="none" strike="noStrike" kern="1200" baseline="0" dirty="0" smtClean="0">
                <a:solidFill>
                  <a:schemeClr val="tx1"/>
                </a:solidFill>
                <a:latin typeface="+mn-lt"/>
                <a:ea typeface="+mn-ea"/>
                <a:cs typeface="+mn-cs"/>
              </a:rPr>
              <a:t>Moreover, 2,333 seniors raised their score to a 21 or higher, making them eligible to access $37 million in HOPE Scholarship funds that provide up to $16,000 per student. </a:t>
            </a: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Additionally, scores earned from the 2017 ACT Senior Retake Day will save Tennessee students up to $7.8 million by allowing them to enroll directly in credit-bearing postsecondary coursework, avoiding remedial classes that take additional time and money and may make it less likely they will graduate.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98</a:t>
            </a:fld>
            <a:endParaRPr lang="en-US"/>
          </a:p>
        </p:txBody>
      </p:sp>
    </p:spTree>
    <p:extLst>
      <p:ext uri="{BB962C8B-B14F-4D97-AF65-F5344CB8AC3E}">
        <p14:creationId xmlns:p14="http://schemas.microsoft.com/office/powerpoint/2010/main" val="24932512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99</a:t>
            </a:fld>
            <a:endParaRPr lang="en-US"/>
          </a:p>
        </p:txBody>
      </p:sp>
    </p:spTree>
    <p:extLst>
      <p:ext uri="{BB962C8B-B14F-4D97-AF65-F5344CB8AC3E}">
        <p14:creationId xmlns:p14="http://schemas.microsoft.com/office/powerpoint/2010/main" val="41503294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students are on track, we can focus on the important work of planning for their future.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101</a:t>
            </a:fld>
            <a:endParaRPr lang="en-US"/>
          </a:p>
        </p:txBody>
      </p:sp>
    </p:spTree>
    <p:extLst>
      <p:ext uri="{BB962C8B-B14F-4D97-AF65-F5344CB8AC3E}">
        <p14:creationId xmlns:p14="http://schemas.microsoft.com/office/powerpoint/2010/main" val="18234009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your students prepare for the next step, they may be excited and overwhelmed with the number of paths that lie before them. Choosing a major, a school, and a career are important decisions that can determine the course of their futures. Those choices should be made using the proper tools. Unlike other assessments</a:t>
            </a:r>
            <a:r>
              <a:rPr lang="en-US" sz="1200" kern="1200" baseline="0" dirty="0" smtClean="0">
                <a:solidFill>
                  <a:schemeClr val="tx1"/>
                </a:solidFill>
                <a:effectLst/>
                <a:latin typeface="+mn-lt"/>
                <a:ea typeface="+mn-ea"/>
                <a:cs typeface="+mn-cs"/>
              </a:rPr>
              <a:t> for college and career readiness, the ACT and PreACT include interest measurement and report that information back to the student and school.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part of the ACT exam</a:t>
            </a:r>
            <a:r>
              <a:rPr lang="en-US" baseline="0" dirty="0" smtClean="0"/>
              <a:t> process, </a:t>
            </a:r>
            <a:r>
              <a:rPr lang="en-US" dirty="0" smtClean="0"/>
              <a:t>students complete the Interest Inventory survey,</a:t>
            </a:r>
            <a:r>
              <a:rPr lang="en-US" baseline="0" dirty="0" smtClean="0"/>
              <a:t> </a:t>
            </a:r>
            <a:r>
              <a:rPr lang="en-US" dirty="0" smtClean="0"/>
              <a:t>which includes questions about familiar work-related activities. Students indicate whether they would like, dislike, or be indifferent to these different activities.</a:t>
            </a:r>
            <a:r>
              <a:rPr lang="en-US" baseline="0" dirty="0" smtClean="0"/>
              <a:t> </a:t>
            </a:r>
            <a:r>
              <a:rPr lang="en-US" dirty="0" smtClean="0"/>
              <a:t>The ACT Interest Inventory was designed to help students see the connections between possible careers and the everyday things they like to do. The results of the survey are reported on the PreACT</a:t>
            </a:r>
            <a:r>
              <a:rPr lang="en-US" baseline="0" dirty="0" smtClean="0"/>
              <a:t> and ACT score reports. Aggregated data on the major, school, and career interests of your students is available in the Profile report.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can use information</a:t>
            </a:r>
            <a:r>
              <a:rPr lang="en-US" baseline="0" dirty="0" smtClean="0"/>
              <a:t> from PreACT and the ACT score reports to get them focused on their future and find areas to help them achieve their goals. </a:t>
            </a:r>
          </a:p>
        </p:txBody>
      </p:sp>
      <p:sp>
        <p:nvSpPr>
          <p:cNvPr id="4" name="Slide Number Placeholder 3"/>
          <p:cNvSpPr>
            <a:spLocks noGrp="1"/>
          </p:cNvSpPr>
          <p:nvPr>
            <p:ph type="sldNum" sz="quarter" idx="10"/>
          </p:nvPr>
        </p:nvSpPr>
        <p:spPr/>
        <p:txBody>
          <a:bodyPr/>
          <a:lstStyle/>
          <a:p>
            <a:fld id="{3AA6433F-7AB6-4BC6-B444-B284FEE51B74}" type="slidenum">
              <a:rPr lang="en-US" smtClean="0"/>
              <a:t>102</a:t>
            </a:fld>
            <a:endParaRPr lang="en-US"/>
          </a:p>
        </p:txBody>
      </p:sp>
    </p:spTree>
    <p:extLst>
      <p:ext uri="{BB962C8B-B14F-4D97-AF65-F5344CB8AC3E}">
        <p14:creationId xmlns:p14="http://schemas.microsoft.com/office/powerpoint/2010/main" val="40591024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PreACT score report</a:t>
            </a:r>
            <a:r>
              <a:rPr lang="en-US" dirty="0" smtClean="0"/>
              <a:t> includes 2 indicators</a:t>
            </a:r>
            <a:r>
              <a:rPr lang="en-US" baseline="0" dirty="0" smtClean="0"/>
              <a:t> of career and interest measurement: </a:t>
            </a:r>
          </a:p>
          <a:p>
            <a:pPr marL="228600" indent="-228600">
              <a:buFont typeface="+mj-lt"/>
              <a:buAutoNum type="arabicPeriod"/>
            </a:pPr>
            <a:r>
              <a:rPr lang="en-US" b="1" dirty="0" smtClean="0"/>
              <a:t>Education and Career Journey</a:t>
            </a:r>
            <a:r>
              <a:rPr lang="en-US" dirty="0" smtClean="0"/>
              <a:t>,</a:t>
            </a:r>
            <a:r>
              <a:rPr lang="en-US" baseline="0" dirty="0" smtClean="0"/>
              <a:t> which helps students identify their career-related interests and encourages follow up with career exploration activities. In addition, this section reports information that can help students evaluate whether they are on track to meet their self-reported educational goals. </a:t>
            </a:r>
          </a:p>
          <a:p>
            <a:pPr marL="228600" indent="-228600">
              <a:buFont typeface="+mj-lt"/>
              <a:buAutoNum type="arabicPeriod"/>
            </a:pPr>
            <a:r>
              <a:rPr lang="en-US" b="1" baseline="0" dirty="0" smtClean="0"/>
              <a:t>Interest-Career Fit</a:t>
            </a:r>
            <a:r>
              <a:rPr lang="en-US" baseline="0" dirty="0" smtClean="0"/>
              <a:t>, which displays the level of agreement between the student’s interests and the career area they selected. For example, high fit means that the student’s measured interests are in agreement with the kinds of occupations they prefer. </a:t>
            </a:r>
            <a:endParaRPr lang="en-US" dirty="0" smtClean="0"/>
          </a:p>
        </p:txBody>
      </p:sp>
      <p:sp>
        <p:nvSpPr>
          <p:cNvPr id="4" name="Slide Number Placeholder 3"/>
          <p:cNvSpPr>
            <a:spLocks noGrp="1"/>
          </p:cNvSpPr>
          <p:nvPr>
            <p:ph type="sldNum" sz="quarter" idx="10"/>
          </p:nvPr>
        </p:nvSpPr>
        <p:spPr/>
        <p:txBody>
          <a:bodyPr/>
          <a:lstStyle/>
          <a:p>
            <a:fld id="{3AA6433F-7AB6-4BC6-B444-B284FEE51B74}" type="slidenum">
              <a:rPr lang="en-US" smtClean="0"/>
              <a:t>103</a:t>
            </a:fld>
            <a:endParaRPr lang="en-US"/>
          </a:p>
        </p:txBody>
      </p:sp>
    </p:spTree>
    <p:extLst>
      <p:ext uri="{BB962C8B-B14F-4D97-AF65-F5344CB8AC3E}">
        <p14:creationId xmlns:p14="http://schemas.microsoft.com/office/powerpoint/2010/main" val="28293249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ACT High School Report:</a:t>
            </a:r>
          </a:p>
          <a:p>
            <a:r>
              <a:rPr lang="en-US" dirty="0" smtClean="0"/>
              <a:t>The second page focuses</a:t>
            </a:r>
            <a:r>
              <a:rPr lang="en-US" baseline="0" dirty="0" smtClean="0"/>
              <a:t> on post-high school aspirations and fit. There is information about college fit, interest inventory scores, interest-major fit and some recommendations for educational and occupational planning. </a:t>
            </a:r>
          </a:p>
          <a:p>
            <a:endParaRPr lang="en-US" dirty="0" smtClean="0"/>
          </a:p>
          <a:p>
            <a:r>
              <a:rPr lang="en-US" b="1" dirty="0" smtClean="0"/>
              <a:t>CLICK</a:t>
            </a:r>
          </a:p>
          <a:p>
            <a:endParaRPr lang="en-US" dirty="0" smtClean="0"/>
          </a:p>
          <a:p>
            <a:r>
              <a:rPr lang="en-US" dirty="0" smtClean="0"/>
              <a:t>Student responses generate scores on six scales: Science and Technology, Arts, Social Service, Administration and Sales, Business Operations, and Technical. You can see the student’s relative interest in each area</a:t>
            </a:r>
            <a:r>
              <a:rPr lang="en-US" baseline="0" dirty="0" smtClean="0"/>
              <a:t> indicated by the </a:t>
            </a:r>
            <a:r>
              <a:rPr lang="en-US" dirty="0" smtClean="0"/>
              <a:t>scores. Here, Ann</a:t>
            </a:r>
            <a:r>
              <a:rPr lang="en-US" baseline="0" dirty="0" smtClean="0"/>
              <a:t> scored high in Admin and Sales, Science and Tech and Social Service. </a:t>
            </a:r>
          </a:p>
          <a:p>
            <a:endParaRPr lang="en-US" baseline="0" dirty="0" smtClean="0"/>
          </a:p>
          <a:p>
            <a:r>
              <a:rPr lang="en-US" b="1" baseline="0" dirty="0" smtClean="0"/>
              <a:t>CLICK</a:t>
            </a:r>
          </a:p>
          <a:p>
            <a:endParaRPr lang="en-US" baseline="0" dirty="0" smtClean="0"/>
          </a:p>
          <a:p>
            <a:r>
              <a:rPr lang="en-US" dirty="0" smtClean="0"/>
              <a:t>This information is cross-walked with the student’s reported intended major and occupation (here, accounting and economics) to produce the Interest-Major Fit.</a:t>
            </a:r>
            <a:r>
              <a:rPr lang="en-US" baseline="0" dirty="0" smtClean="0"/>
              <a:t> </a:t>
            </a:r>
            <a:r>
              <a:rPr lang="en-US" dirty="0" smtClean="0"/>
              <a:t>This fit between a</a:t>
            </a:r>
            <a:r>
              <a:rPr lang="en-US" baseline="0" dirty="0" smtClean="0"/>
              <a:t> student’s</a:t>
            </a:r>
            <a:r>
              <a:rPr lang="en-US" dirty="0" smtClean="0"/>
              <a:t> interests and college major is important in understanding and predicting outcomes, like a student’s likelihood</a:t>
            </a:r>
            <a:r>
              <a:rPr lang="en-US" baseline="0" dirty="0" smtClean="0"/>
              <a:t> of </a:t>
            </a:r>
            <a:r>
              <a:rPr lang="en-US" dirty="0" smtClean="0"/>
              <a:t>remaining in their major, persisting in college, and completing a college degree program in a timely manner. The alignment between a student’s intended majors and career fields</a:t>
            </a:r>
            <a:r>
              <a:rPr lang="en-US" baseline="0" dirty="0" smtClean="0"/>
              <a:t> and their own interests offers important counseling opportunities.</a:t>
            </a:r>
            <a:endParaRPr lang="en-US" dirty="0" smtClean="0"/>
          </a:p>
          <a:p>
            <a:r>
              <a:rPr lang="en-US" dirty="0" smtClean="0"/>
              <a:t> </a:t>
            </a:r>
          </a:p>
          <a:p>
            <a:pPr defTabSz="966612">
              <a:defRPr/>
            </a:pPr>
            <a:r>
              <a:rPr lang="en-US" dirty="0" smtClean="0"/>
              <a:t>Ann is fairly sure she wants to major in accounting with her sights on a career in Economics. To assist Ann further</a:t>
            </a:r>
            <a:r>
              <a:rPr lang="en-US" baseline="0" dirty="0" smtClean="0"/>
              <a:t>, ACT lists examples</a:t>
            </a:r>
            <a:r>
              <a:rPr lang="en-US" dirty="0" smtClean="0"/>
              <a:t> of other majors and fields that also match her stated interests that you and Ann might want to explore</a:t>
            </a:r>
            <a:r>
              <a:rPr lang="en-US" baseline="0" dirty="0" smtClean="0"/>
              <a:t> together. </a:t>
            </a:r>
          </a:p>
          <a:p>
            <a:endParaRPr lang="en-US" dirty="0" smtClean="0"/>
          </a:p>
          <a:p>
            <a:r>
              <a:rPr lang="en-US" b="1" dirty="0" smtClean="0"/>
              <a:t>CLICK</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Under all of this information, the report lists what areas Ann herself thinks she needs help in to succeed. This can be compared to her actual scores in the Detailed Results section to determine her level of confidence against her actual performance in each area.  For example, she scored above the readiness level in two reporting categories in reading, but it appears she could use some work in Craft and Structure. So in her senior year she may want to consider taking a literature analysis course or some other course in which she can learn more about analyzing text structures and text interpretation. We’ve already discussed Ann’s proficiency in writing, but her perception is that she needs help in that area. She is more likely to do better in the future if she has confidence in herself and is able to accurately judge her own work. </a:t>
            </a:r>
            <a:endParaRPr lang="en-US" dirty="0" smtClean="0"/>
          </a:p>
          <a:p>
            <a:endParaRPr lang="en-US" dirty="0" smtClean="0"/>
          </a:p>
          <a:p>
            <a:r>
              <a:rPr lang="en-US" b="1" dirty="0" smtClean="0"/>
              <a:t>CLICK</a:t>
            </a:r>
          </a:p>
          <a:p>
            <a:endParaRPr lang="en-US" dirty="0" smtClean="0"/>
          </a:p>
          <a:p>
            <a:pPr defTabSz="966612">
              <a:defRPr/>
            </a:pPr>
            <a:r>
              <a:rPr lang="en-US" dirty="0" smtClean="0"/>
              <a:t>As part of the pre-test process, students are also able to select up to four universities to send their score</a:t>
            </a:r>
            <a:r>
              <a:rPr lang="en-US" baseline="0" dirty="0" smtClean="0"/>
              <a:t> reports to</a:t>
            </a:r>
            <a:r>
              <a:rPr lang="en-US" dirty="0" smtClean="0"/>
              <a:t>. This</a:t>
            </a:r>
            <a:r>
              <a:rPr lang="en-US" baseline="0" dirty="0" smtClean="0"/>
              <a:t> is a valuable opportunity to send free reports to specific universities that a particular student has interest in attending. The reporting information that is returned to the student is graphed on the second page of the High School report under “College Fit.” </a:t>
            </a:r>
            <a:r>
              <a:rPr lang="en-US" dirty="0" smtClean="0"/>
              <a:t>This portion of the report provides a number of data points about each of the schools. This table can be helpful as you counsel students about their college choices.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CLICK</a:t>
            </a:r>
          </a:p>
          <a:p>
            <a:endParaRPr lang="en-US" dirty="0" smtClean="0"/>
          </a:p>
          <a:p>
            <a:r>
              <a:rPr lang="en-US" dirty="0" smtClean="0"/>
              <a:t>During her </a:t>
            </a:r>
            <a:r>
              <a:rPr lang="en-US" dirty="0" err="1" smtClean="0"/>
              <a:t>prework</a:t>
            </a:r>
            <a:r>
              <a:rPr lang="en-US" dirty="0" smtClean="0"/>
              <a:t> for the ACT, Ann reported her grades for the courses she has taken so far in high school and ACT calculated a GPA from those grades. That GPA is reported in</a:t>
            </a:r>
            <a:r>
              <a:rPr lang="en-US" baseline="0" dirty="0" smtClean="0"/>
              <a:t> the College Fit section at the bottom of the page. </a:t>
            </a:r>
            <a:r>
              <a:rPr lang="en-US" dirty="0" smtClean="0"/>
              <a:t>The 4</a:t>
            </a:r>
            <a:r>
              <a:rPr lang="en-US" baseline="30000" dirty="0" smtClean="0"/>
              <a:t>th</a:t>
            </a:r>
            <a:r>
              <a:rPr lang="en-US" dirty="0" smtClean="0"/>
              <a:t> column includes the average GPA of entering freshman at each school to which Ann sent her scores. This is a place to start to compare herself against</a:t>
            </a:r>
            <a:r>
              <a:rPr lang="en-US" baseline="0" dirty="0" smtClean="0"/>
              <a:t> her potential peers at each university. This also gives you an opportunity to discuss which schools fit best with Ann’s interests and abilities.</a:t>
            </a:r>
            <a:endParaRPr lang="en-US" dirty="0" smtClean="0"/>
          </a:p>
          <a:p>
            <a:endParaRPr lang="en-US" dirty="0" smtClean="0"/>
          </a:p>
          <a:p>
            <a:r>
              <a:rPr lang="en-US" b="1" dirty="0" smtClean="0"/>
              <a:t>CLICK</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Ann’s GPA along with her Composite score and the information regarding the Composite Scores</a:t>
            </a:r>
            <a:r>
              <a:rPr lang="en-US" baseline="0" dirty="0" smtClean="0"/>
              <a:t> of the middle 50% of students at each school is reported in the second column. This helps Ann see her chances of earning a “B” or higher GPA at each school. You and Ann could use all of this data, including the average class rank of current students and financial aid information, to learn more about the academic culture of each school and how it fits with Ann’s wants and needs.</a:t>
            </a:r>
          </a:p>
        </p:txBody>
      </p:sp>
      <p:sp>
        <p:nvSpPr>
          <p:cNvPr id="4" name="Slide Number Placeholder 3"/>
          <p:cNvSpPr>
            <a:spLocks noGrp="1"/>
          </p:cNvSpPr>
          <p:nvPr>
            <p:ph type="sldNum" sz="quarter" idx="10"/>
          </p:nvPr>
        </p:nvSpPr>
        <p:spPr/>
        <p:txBody>
          <a:bodyPr/>
          <a:lstStyle/>
          <a:p>
            <a:fld id="{3AA6433F-7AB6-4BC6-B444-B284FEE51B74}" type="slidenum">
              <a:rPr lang="en-US" smtClean="0"/>
              <a:t>104</a:t>
            </a:fld>
            <a:endParaRPr lang="en-US"/>
          </a:p>
        </p:txBody>
      </p:sp>
    </p:spTree>
    <p:extLst>
      <p:ext uri="{BB962C8B-B14F-4D97-AF65-F5344CB8AC3E}">
        <p14:creationId xmlns:p14="http://schemas.microsoft.com/office/powerpoint/2010/main" val="7428400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Online ACT Account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Student ACT accounts provide them with tools to explore their plans for the future. Students can: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Take the ACT Interest Inventory, Abilities Inventory, and Values Inventory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Search for careers and see which ones match with their inventory results—career listings include job responsibilities, estimated salary, required training, and job qualities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Discover military careers and explore the background, training, and related careers for each position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Find majors that match their interests—listings provide a snapshot of the major, common coursework, and related jobs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Explore schools and filter results based on major, location, admission difficulty, annual cost, and student enrollment size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How You Can Use It: </a:t>
            </a:r>
            <a:r>
              <a:rPr lang="en-US" sz="1200" b="0" i="0" u="none" strike="noStrike" kern="1200" baseline="0" dirty="0" smtClean="0">
                <a:solidFill>
                  <a:schemeClr val="tx1"/>
                </a:solidFill>
                <a:latin typeface="+mn-lt"/>
                <a:ea typeface="+mn-ea"/>
                <a:cs typeface="+mn-cs"/>
              </a:rPr>
              <a:t>You can expand on Interest Inventory results in several ways. Besides briefly describing the results, you can foster discussions around questions and issues such as these: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Measured interests are more informative when supported by life experiences. What kinds of experiences has the student had in the types of activities that their inventory results indicate? Did they enjoy them?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Does the student understand the connection between their reported interests and the list of related majors and occupations? Do any of these sound interesting to the student?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Learning more about their options can help students make more informed decisions as they confirm their plans life beyond high school.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105</a:t>
            </a:fld>
            <a:endParaRPr lang="en-US"/>
          </a:p>
        </p:txBody>
      </p:sp>
    </p:spTree>
    <p:extLst>
      <p:ext uri="{BB962C8B-B14F-4D97-AF65-F5344CB8AC3E}">
        <p14:creationId xmlns:p14="http://schemas.microsoft.com/office/powerpoint/2010/main" val="37039218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108</a:t>
            </a:fld>
            <a:endParaRPr lang="en-US"/>
          </a:p>
        </p:txBody>
      </p:sp>
    </p:spTree>
    <p:extLst>
      <p:ext uri="{BB962C8B-B14F-4D97-AF65-F5344CB8AC3E}">
        <p14:creationId xmlns:p14="http://schemas.microsoft.com/office/powerpoint/2010/main" val="385818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you to</a:t>
            </a:r>
            <a:r>
              <a:rPr lang="en-US" baseline="0" dirty="0" smtClean="0"/>
              <a:t> help us </a:t>
            </a:r>
            <a:r>
              <a:rPr lang="en-US" sz="1200" b="0" i="0" kern="1200" dirty="0" smtClean="0">
                <a:solidFill>
                  <a:schemeClr val="tx1"/>
                </a:solidFill>
                <a:effectLst/>
                <a:latin typeface="+mn-lt"/>
                <a:ea typeface="+mn-ea"/>
                <a:cs typeface="+mn-cs"/>
              </a:rPr>
              <a:t>evaluate the framework by joining a free, open-source online platform called OpenSALT (Open Standards Alignment Tool). Through this collaborative community approach, we’re looking for input that will help us further define specific knowledge and skills that should be included in the Holistic Framework’s four areas or domains. </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10</a:t>
            </a:fld>
            <a:endParaRPr lang="en-US" dirty="0"/>
          </a:p>
        </p:txBody>
      </p:sp>
    </p:spTree>
    <p:extLst>
      <p:ext uri="{BB962C8B-B14F-4D97-AF65-F5344CB8AC3E}">
        <p14:creationId xmlns:p14="http://schemas.microsoft.com/office/powerpoint/2010/main" val="8283789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Creating a culture of college and career readiness requires open and consistent communication with students and parents about the value of measuring academic readiness, assessing non-cognitive skills, and preparing for the future. This open dialogue can help improve student learning and outcomes as part of a larger college and career readiness action plan. ACT has prepared a variety of communication tools for you to use to make this task easier:</a:t>
            </a:r>
          </a:p>
          <a:p>
            <a:pPr marL="171450" lvl="0" indent="-171450">
              <a:buFont typeface="Arial" panose="020B0604020202020204" pitchFamily="34" charset="0"/>
              <a:buChar char="•"/>
            </a:pPr>
            <a:r>
              <a:rPr lang="en-US" sz="1200" u="sng" kern="1200" dirty="0" smtClean="0">
                <a:solidFill>
                  <a:schemeClr val="tx1"/>
                </a:solidFill>
                <a:effectLst/>
                <a:latin typeface="+mn-lt"/>
                <a:ea typeface="+mn-ea"/>
                <a:cs typeface="+mn-cs"/>
                <a:hlinkClick r:id="rId3"/>
              </a:rPr>
              <a:t>The ACT test</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smtClean="0">
                <a:solidFill>
                  <a:schemeClr val="tx1"/>
                </a:solidFill>
                <a:effectLst/>
                <a:latin typeface="+mn-lt"/>
                <a:ea typeface="+mn-ea"/>
                <a:cs typeface="+mn-cs"/>
                <a:hlinkClick r:id="rId4"/>
              </a:rPr>
              <a:t>PreACT</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smtClean="0">
                <a:solidFill>
                  <a:schemeClr val="tx1"/>
                </a:solidFill>
                <a:effectLst/>
                <a:latin typeface="+mn-lt"/>
                <a:ea typeface="+mn-ea"/>
                <a:cs typeface="+mn-cs"/>
                <a:hlinkClick r:id="rId5"/>
              </a:rPr>
              <a:t>ACT Aspire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smtClean="0">
                <a:solidFill>
                  <a:schemeClr val="tx1"/>
                </a:solidFill>
                <a:effectLst/>
                <a:latin typeface="+mn-lt"/>
                <a:ea typeface="+mn-ea"/>
                <a:cs typeface="+mn-cs"/>
                <a:hlinkClick r:id="rId6"/>
              </a:rPr>
              <a:t>ACT Tessera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These toolkits include: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Email communications to be used throughout the school year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Engaging social media images for sharing from your school’s accounts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PowerPoint slides related to each of the ACT assessments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Student-focused digital resources such as eBooks, infographics, and videos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We’ve heard from other counselors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the information has been great to share with parents and students. </a:t>
            </a:r>
          </a:p>
          <a:p>
            <a:endParaRPr lang="en-US" sz="1200" kern="120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FREE RESOURCES: </a:t>
            </a:r>
            <a:r>
              <a:rPr lang="en-US" sz="1200" b="0" i="0" kern="1200" baseline="0" dirty="0" smtClean="0">
                <a:solidFill>
                  <a:schemeClr val="tx1"/>
                </a:solidFill>
                <a:effectLst/>
                <a:latin typeface="+mn-lt"/>
                <a:ea typeface="+mn-ea"/>
                <a:cs typeface="+mn-cs"/>
              </a:rPr>
              <a:t>These toolkits will be linked on act.org/</a:t>
            </a:r>
            <a:r>
              <a:rPr lang="en-US" sz="1200" b="0" i="0" kern="1200" baseline="0" dirty="0" err="1" smtClean="0">
                <a:solidFill>
                  <a:schemeClr val="tx1"/>
                </a:solidFill>
                <a:effectLst/>
                <a:latin typeface="+mn-lt"/>
                <a:ea typeface="+mn-ea"/>
                <a:cs typeface="+mn-cs"/>
              </a:rPr>
              <a:t>ccrw</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109</a:t>
            </a:fld>
            <a:endParaRPr lang="en-US"/>
          </a:p>
        </p:txBody>
      </p:sp>
    </p:spTree>
    <p:extLst>
      <p:ext uri="{BB962C8B-B14F-4D97-AF65-F5344CB8AC3E}">
        <p14:creationId xmlns:p14="http://schemas.microsoft.com/office/powerpoint/2010/main" val="4637907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Arkansas</a:t>
            </a:r>
            <a:r>
              <a:rPr lang="en-US" b="1" baseline="0" dirty="0" smtClean="0"/>
              <a:t> Customer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Communicating with students in positive and fun ways can redefine their attitudes about college readiness testing and the opportunities it provides.</a:t>
            </a:r>
          </a:p>
          <a:p>
            <a:endParaRPr lang="en-US" b="1" baseline="0" dirty="0" smtClean="0"/>
          </a:p>
          <a:p>
            <a:r>
              <a:rPr lang="en-US" sz="1200" b="0" i="0" u="none" strike="noStrike" kern="1200" baseline="0" dirty="0" smtClean="0">
                <a:solidFill>
                  <a:schemeClr val="tx1"/>
                </a:solidFill>
                <a:latin typeface="+mn-lt"/>
                <a:ea typeface="+mn-ea"/>
                <a:cs typeface="+mn-cs"/>
              </a:rPr>
              <a:t>In spring 2017, the Arkansas Department of Education (ADE) started paying for all high school juniors in the state to take the ACT test. One year later, the ADE launched a new campaign—called </a:t>
            </a:r>
            <a:r>
              <a:rPr lang="en-US" sz="1200" b="1" i="0" u="none" strike="noStrike" kern="1200" baseline="0" dirty="0" smtClean="0">
                <a:solidFill>
                  <a:schemeClr val="tx1"/>
                </a:solidFill>
                <a:latin typeface="+mn-lt"/>
                <a:ea typeface="+mn-ea"/>
                <a:cs typeface="+mn-cs"/>
              </a:rPr>
              <a:t>“No Limits”</a:t>
            </a:r>
            <a:r>
              <a:rPr lang="en-US" sz="1200" b="0" i="0" u="none" strike="noStrike" kern="1200" baseline="0" dirty="0" smtClean="0">
                <a:solidFill>
                  <a:schemeClr val="tx1"/>
                </a:solidFill>
                <a:latin typeface="+mn-lt"/>
                <a:ea typeface="+mn-ea"/>
                <a:cs typeface="+mn-cs"/>
              </a:rPr>
              <a:t>—to encourage students to use test prep resources and to take the assessment more than once.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Many underrepresented students lack the resources, information, and family and peer support they need to prepare for success after high school. In the</a:t>
            </a:r>
          </a:p>
          <a:p>
            <a:r>
              <a:rPr lang="en-US" sz="1200" b="0" i="0" u="none" strike="noStrike" kern="1200" baseline="0" dirty="0" smtClean="0">
                <a:solidFill>
                  <a:schemeClr val="tx1"/>
                </a:solidFill>
                <a:latin typeface="+mn-lt"/>
                <a:ea typeface="+mn-ea"/>
                <a:cs typeface="+mn-cs"/>
              </a:rPr>
              <a:t>Arkansas graduating class of 2017, 9,025 students (or 26 percent) had parents who did not attend college. Special efforts, like the “No Limits” campaign, help to level the playing field for these students to have equal opportunity to succeed.</a:t>
            </a:r>
          </a:p>
        </p:txBody>
      </p:sp>
      <p:sp>
        <p:nvSpPr>
          <p:cNvPr id="4" name="Slide Number Placeholder 3"/>
          <p:cNvSpPr>
            <a:spLocks noGrp="1"/>
          </p:cNvSpPr>
          <p:nvPr>
            <p:ph type="sldNum" sz="quarter" idx="10"/>
          </p:nvPr>
        </p:nvSpPr>
        <p:spPr/>
        <p:txBody>
          <a:bodyPr/>
          <a:lstStyle/>
          <a:p>
            <a:fld id="{3AA6433F-7AB6-4BC6-B444-B284FEE51B74}" type="slidenum">
              <a:rPr lang="en-US" smtClean="0"/>
              <a:t>110</a:t>
            </a:fld>
            <a:endParaRPr lang="en-US"/>
          </a:p>
        </p:txBody>
      </p:sp>
    </p:spTree>
    <p:extLst>
      <p:ext uri="{BB962C8B-B14F-4D97-AF65-F5344CB8AC3E}">
        <p14:creationId xmlns:p14="http://schemas.microsoft.com/office/powerpoint/2010/main" val="1611370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“No Limits” campaign launched in January with this  video starring Arkansas students highlighting five important points about the ACT, and featuring a song written and performed by an Arkansas student.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Play video.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All Arkansas public high schools were encouraged to show the video to their juniors prior to taking the exam in February, and students were encouraged to share the video on social media using the hashtag </a:t>
            </a:r>
            <a:r>
              <a:rPr lang="en-US" sz="1200" b="1" i="0" u="none" strike="noStrike" kern="1200" baseline="0" dirty="0"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NoLimitsAR</a:t>
            </a:r>
            <a:r>
              <a:rPr lang="en-US" sz="1200" b="0" i="0" u="none" strike="noStrike" kern="1200" baseline="0" dirty="0" smtClean="0">
                <a:solidFill>
                  <a:schemeClr val="tx1"/>
                </a:solidFill>
                <a:latin typeface="+mn-lt"/>
                <a:ea typeface="+mn-ea"/>
                <a:cs typeface="+mn-cs"/>
              </a:rPr>
              <a:t>. Additionally, every high school received a mailer the first week in February with informational posters, banners, and a checklist of each step school staff take leading up to testing. The ADE also prepared a presentation and lesson plans for teachers to help students understand and prepare for the test, identify schools they may be interested in, and complete the ACT Interest Inventory.</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111</a:t>
            </a:fld>
            <a:endParaRPr lang="en-US"/>
          </a:p>
        </p:txBody>
      </p:sp>
    </p:spTree>
    <p:extLst>
      <p:ext uri="{BB962C8B-B14F-4D97-AF65-F5344CB8AC3E}">
        <p14:creationId xmlns:p14="http://schemas.microsoft.com/office/powerpoint/2010/main" val="27931312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campaign has had a positive reception for Arkansas. The ADE has worked diligently to ensure students take advantage of every opportunity given to them, and the “No Limits” campaign is another step forward.</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112</a:t>
            </a:fld>
            <a:endParaRPr lang="en-US"/>
          </a:p>
        </p:txBody>
      </p:sp>
    </p:spTree>
    <p:extLst>
      <p:ext uri="{BB962C8B-B14F-4D97-AF65-F5344CB8AC3E}">
        <p14:creationId xmlns:p14="http://schemas.microsoft.com/office/powerpoint/2010/main" val="18380374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solidFill>
                  <a:srgbClr val="000000"/>
                </a:solidFill>
                <a:latin typeface="Montserrat Light" panose="00000400000000000000" pitchFamily="50" charset="0"/>
              </a:rPr>
              <a:t>Every month, ACT provides timely information in our newsletters specifically written for administrators, counselors, students, and parents. Sign up to receive the newsletters at </a:t>
            </a:r>
            <a:r>
              <a:rPr lang="en-US" sz="1200" b="0" i="0" u="none" strike="noStrike" baseline="0" dirty="0" smtClean="0">
                <a:solidFill>
                  <a:srgbClr val="0099DD"/>
                </a:solidFill>
                <a:latin typeface="Montserrat Light" panose="00000400000000000000" pitchFamily="50" charset="0"/>
              </a:rPr>
              <a:t>www.act.org/ccrw-toolkit</a:t>
            </a:r>
            <a:r>
              <a:rPr lang="en-US" sz="1200" b="0" i="0" u="none" strike="noStrike" baseline="0" dirty="0" smtClean="0">
                <a:solidFill>
                  <a:srgbClr val="000000"/>
                </a:solidFill>
                <a:latin typeface="Montserrat Light" panose="00000400000000000000" pitchFamily="50" charset="0"/>
              </a:rPr>
              <a:t>.</a:t>
            </a:r>
          </a:p>
          <a:p>
            <a:endParaRPr lang="en-US" sz="1600" b="0" i="0" u="none" strike="noStrike" baseline="0" dirty="0" smtClean="0">
              <a:solidFill>
                <a:srgbClr val="0099DD"/>
              </a:solidFill>
              <a:latin typeface="Montserrat Light" panose="00000400000000000000" pitchFamily="50" charset="0"/>
            </a:endParaRPr>
          </a:p>
          <a:p>
            <a:r>
              <a:rPr lang="en-US" sz="1600" b="0" i="0" u="none" strike="noStrike" baseline="0" dirty="0" smtClean="0">
                <a:solidFill>
                  <a:srgbClr val="0099DD"/>
                </a:solidFill>
                <a:latin typeface="Montserrat Light" panose="00000400000000000000" pitchFamily="50" charset="0"/>
              </a:rPr>
              <a:t>For Administrative Staff, Teachers, and Counselors:</a:t>
            </a:r>
          </a:p>
          <a:p>
            <a:pPr marL="171450" indent="-171450">
              <a:buFont typeface="Arial" panose="020B0604020202020204" pitchFamily="34" charset="0"/>
              <a:buChar char="•"/>
            </a:pPr>
            <a:r>
              <a:rPr lang="en-US" sz="1200" b="1" i="0" u="none" strike="noStrike" baseline="0" dirty="0" smtClean="0">
                <a:solidFill>
                  <a:srgbClr val="000000"/>
                </a:solidFill>
                <a:latin typeface="Montserrat SemiBold" panose="00000700000000000000" pitchFamily="50" charset="0"/>
              </a:rPr>
              <a:t>Administrator Newsletter</a:t>
            </a:r>
            <a:r>
              <a:rPr lang="en-US" sz="1200" b="0" i="0" u="none" strike="noStrike" baseline="0" dirty="0" smtClean="0">
                <a:solidFill>
                  <a:srgbClr val="000000"/>
                </a:solidFill>
                <a:latin typeface="Montserrat Light" panose="00000400000000000000" pitchFamily="50" charset="0"/>
              </a:rPr>
              <a:t>—Information about important upcoming deadlines and events, professional development opportunities, new research, product updates, and ACT assessment news</a:t>
            </a:r>
          </a:p>
          <a:p>
            <a:pPr marL="171450" indent="-171450">
              <a:buFont typeface="Arial" panose="020B0604020202020204" pitchFamily="34" charset="0"/>
              <a:buChar char="•"/>
            </a:pPr>
            <a:r>
              <a:rPr lang="en-US" sz="1200" b="1" i="0" u="none" strike="noStrike" baseline="0" dirty="0" smtClean="0">
                <a:solidFill>
                  <a:srgbClr val="000000"/>
                </a:solidFill>
                <a:latin typeface="Montserrat SemiBold" panose="00000700000000000000" pitchFamily="50" charset="0"/>
              </a:rPr>
              <a:t>Counselor Newsletter</a:t>
            </a:r>
            <a:r>
              <a:rPr lang="en-US" sz="1200" b="0" i="0" u="none" strike="noStrike" baseline="0" dirty="0" smtClean="0">
                <a:solidFill>
                  <a:srgbClr val="000000"/>
                </a:solidFill>
                <a:latin typeface="Montserrat Light" panose="00000400000000000000" pitchFamily="50" charset="0"/>
              </a:rPr>
              <a:t>—Tools and information to improve communication with students and parents</a:t>
            </a:r>
          </a:p>
          <a:p>
            <a:endParaRPr lang="en-US" sz="1200" b="0" i="0" u="none" strike="noStrike" baseline="0" dirty="0" smtClean="0">
              <a:solidFill>
                <a:srgbClr val="000000"/>
              </a:solidFill>
              <a:latin typeface="Montserrat Light" panose="00000400000000000000" pitchFamily="50" charset="0"/>
            </a:endParaRPr>
          </a:p>
          <a:p>
            <a:r>
              <a:rPr lang="en-US" sz="1600" b="0" i="0" u="none" strike="noStrike" baseline="0" dirty="0" smtClean="0">
                <a:solidFill>
                  <a:srgbClr val="0099DD"/>
                </a:solidFill>
                <a:latin typeface="Montserrat Light" panose="00000400000000000000" pitchFamily="50" charset="0"/>
              </a:rPr>
              <a:t>For Students and Parents:</a:t>
            </a:r>
          </a:p>
          <a:p>
            <a:pPr marL="171450" indent="-171450">
              <a:buFont typeface="Arial" panose="020B0604020202020204" pitchFamily="34" charset="0"/>
              <a:buChar char="•"/>
            </a:pPr>
            <a:r>
              <a:rPr lang="en-US" sz="1200" b="1" i="0" u="none" strike="noStrike" baseline="0" dirty="0" smtClean="0">
                <a:solidFill>
                  <a:srgbClr val="000000"/>
                </a:solidFill>
                <a:latin typeface="Montserrat SemiBold" panose="00000700000000000000" pitchFamily="50" charset="0"/>
              </a:rPr>
              <a:t>Class of 2019 Newsletter</a:t>
            </a:r>
            <a:r>
              <a:rPr lang="en-US" sz="1200" b="0" i="0" u="none" strike="noStrike" baseline="0" dirty="0" smtClean="0">
                <a:solidFill>
                  <a:srgbClr val="000000"/>
                </a:solidFill>
                <a:latin typeface="Montserrat Light" panose="00000400000000000000" pitchFamily="50" charset="0"/>
              </a:rPr>
              <a:t>—Information on making decisions about applying to and paying for college.</a:t>
            </a:r>
          </a:p>
          <a:p>
            <a:pPr marL="171450" indent="-171450">
              <a:buFont typeface="Arial" panose="020B0604020202020204" pitchFamily="34" charset="0"/>
              <a:buChar char="•"/>
            </a:pPr>
            <a:r>
              <a:rPr lang="en-US" sz="1200" b="1" i="0" u="none" strike="noStrike" baseline="0" dirty="0" smtClean="0">
                <a:solidFill>
                  <a:srgbClr val="000000"/>
                </a:solidFill>
                <a:latin typeface="Montserrat SemiBold" panose="00000700000000000000" pitchFamily="50" charset="0"/>
              </a:rPr>
              <a:t>Class of 2020 Newsletter</a:t>
            </a:r>
            <a:r>
              <a:rPr lang="en-US" sz="1200" b="0" i="0" u="none" strike="noStrike" baseline="0" dirty="0" smtClean="0">
                <a:solidFill>
                  <a:srgbClr val="000000"/>
                </a:solidFill>
                <a:latin typeface="Montserrat Light" panose="00000400000000000000" pitchFamily="50" charset="0"/>
              </a:rPr>
              <a:t>—Information for students about weighing their options for life after high school.</a:t>
            </a:r>
          </a:p>
          <a:p>
            <a:pPr marL="171450" indent="-171450">
              <a:buFont typeface="Arial" panose="020B0604020202020204" pitchFamily="34" charset="0"/>
              <a:buChar char="•"/>
            </a:pPr>
            <a:r>
              <a:rPr lang="en-US" sz="1200" b="1" i="0" u="none" strike="noStrike" baseline="0" dirty="0" smtClean="0">
                <a:solidFill>
                  <a:srgbClr val="000000"/>
                </a:solidFill>
                <a:latin typeface="Montserrat SemiBold" panose="00000700000000000000" pitchFamily="50" charset="0"/>
              </a:rPr>
              <a:t>Class of 2021 Newsletter</a:t>
            </a:r>
            <a:r>
              <a:rPr lang="en-US" sz="1200" b="0" i="0" u="none" strike="noStrike" baseline="0" dirty="0" smtClean="0">
                <a:solidFill>
                  <a:srgbClr val="000000"/>
                </a:solidFill>
                <a:latin typeface="Montserrat Light" panose="00000400000000000000" pitchFamily="50" charset="0"/>
              </a:rPr>
              <a:t>—Information to help students try new things and start establishing college and career goals. </a:t>
            </a:r>
          </a:p>
          <a:p>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113</a:t>
            </a:fld>
            <a:endParaRPr lang="en-US"/>
          </a:p>
        </p:txBody>
      </p:sp>
    </p:spTree>
    <p:extLst>
      <p:ext uri="{BB962C8B-B14F-4D97-AF65-F5344CB8AC3E}">
        <p14:creationId xmlns:p14="http://schemas.microsoft.com/office/powerpoint/2010/main" val="30375843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We’ve developed several eBooks and resources for students to help them along the way to college. These are great materials for you, your students, and their parents to read. eBooks include:</a:t>
            </a:r>
          </a:p>
          <a:p>
            <a:pPr marL="228600" indent="-228600">
              <a:buAutoNum type="arabicPeriod"/>
            </a:pPr>
            <a:endParaRPr lang="en-US" sz="1200" b="0" i="0" u="none" strike="noStrike" kern="1200" baseline="0" dirty="0" smtClean="0">
              <a:solidFill>
                <a:schemeClr val="tx1"/>
              </a:solidFill>
              <a:latin typeface="+mn-lt"/>
              <a:ea typeface="+mn-ea"/>
              <a:cs typeface="+mn-cs"/>
            </a:endParaRPr>
          </a:p>
          <a:p>
            <a:pPr marL="228600" indent="-228600">
              <a:buAutoNum type="arabicPeriod"/>
            </a:pPr>
            <a:r>
              <a:rPr lang="en-US" sz="1200" b="0" i="0" u="none" strike="noStrike" kern="1200" baseline="0" dirty="0" smtClean="0">
                <a:solidFill>
                  <a:schemeClr val="tx1"/>
                </a:solidFill>
                <a:latin typeface="+mn-lt"/>
                <a:ea typeface="+mn-ea"/>
                <a:cs typeface="+mn-cs"/>
              </a:rPr>
              <a:t>Planning for Your Future: 6 Easy Ways to Start Preparing for What’s Next </a:t>
            </a:r>
          </a:p>
          <a:p>
            <a:pPr marL="228600" indent="-228600">
              <a:buAutoNum type="arabicPeriod"/>
            </a:pPr>
            <a:r>
              <a:rPr lang="en-US" sz="1200" b="0" i="0" u="none" strike="noStrike" kern="1200" baseline="0" dirty="0" smtClean="0">
                <a:solidFill>
                  <a:schemeClr val="tx1"/>
                </a:solidFill>
                <a:latin typeface="+mn-lt"/>
                <a:ea typeface="+mn-ea"/>
                <a:cs typeface="+mn-cs"/>
              </a:rPr>
              <a:t>5 Questions Students Must Ask While College and Career Planning: Junior Year Edition</a:t>
            </a:r>
          </a:p>
          <a:p>
            <a:pPr marL="228600" indent="-228600">
              <a:buAutoNum type="arabicPeriod"/>
            </a:pPr>
            <a:r>
              <a:rPr lang="en-US" sz="1200" b="0" i="0" u="none" strike="noStrike" kern="1200" baseline="0" dirty="0" smtClean="0">
                <a:solidFill>
                  <a:schemeClr val="tx1"/>
                </a:solidFill>
                <a:latin typeface="+mn-lt"/>
                <a:ea typeface="+mn-ea"/>
                <a:cs typeface="+mn-cs"/>
              </a:rPr>
              <a:t>Avoiding the “Senior Slide”: How to Finish Strong During Your Last Year of High School</a:t>
            </a:r>
          </a:p>
          <a:p>
            <a:pPr marL="228600" indent="-228600">
              <a:buAutoNum type="arabicPeriod"/>
            </a:pPr>
            <a:r>
              <a:rPr lang="en-US" sz="1200" b="0" i="0" u="none" strike="noStrike" kern="1200" baseline="0" dirty="0" smtClean="0">
                <a:solidFill>
                  <a:schemeClr val="tx1"/>
                </a:solidFill>
                <a:latin typeface="+mn-lt"/>
                <a:ea typeface="+mn-ea"/>
                <a:cs typeface="+mn-cs"/>
              </a:rPr>
              <a:t>Financial Aid: Paying for College and University </a:t>
            </a:r>
          </a:p>
          <a:p>
            <a:pPr marL="228600" indent="-228600">
              <a:buAutoNum type="arabicPeriod"/>
            </a:pPr>
            <a:r>
              <a:rPr lang="en-US" sz="1200" b="0" i="0" u="none" strike="noStrike" kern="1200" baseline="0" dirty="0" smtClean="0">
                <a:solidFill>
                  <a:schemeClr val="tx1"/>
                </a:solidFill>
                <a:latin typeface="+mn-lt"/>
                <a:ea typeface="+mn-ea"/>
                <a:cs typeface="+mn-cs"/>
              </a:rPr>
              <a:t>The Ultimate Guide to Conquering Campus Visits </a:t>
            </a:r>
          </a:p>
          <a:p>
            <a:pPr marL="228600" indent="-228600">
              <a:buAutoNum type="arabicPeriod"/>
            </a:pPr>
            <a:r>
              <a:rPr lang="en-US" sz="1200" b="0" i="0" u="none" strike="noStrike" kern="1200" baseline="0" dirty="0" smtClean="0">
                <a:solidFill>
                  <a:schemeClr val="tx1"/>
                </a:solidFill>
                <a:latin typeface="+mn-lt"/>
                <a:ea typeface="+mn-ea"/>
                <a:cs typeface="+mn-cs"/>
              </a:rPr>
              <a:t>Keep Your Eyes on the Prize: How to Prepare for the Future During Your Sophomore Year</a:t>
            </a:r>
          </a:p>
          <a:p>
            <a:pPr marL="228600" indent="-228600">
              <a:buAutoNum type="arabicPeriod"/>
            </a:pPr>
            <a:r>
              <a:rPr lang="en-US" sz="1200" b="0" i="0" u="none" strike="noStrike" kern="1200" baseline="0" dirty="0" smtClean="0">
                <a:solidFill>
                  <a:schemeClr val="tx1"/>
                </a:solidFill>
                <a:latin typeface="+mn-lt"/>
                <a:ea typeface="+mn-ea"/>
                <a:cs typeface="+mn-cs"/>
              </a:rPr>
              <a:t>Before, During, &amp; After: 3 Stages of Taking a College Entrance Exam </a:t>
            </a:r>
          </a:p>
          <a:p>
            <a:pPr marL="228600" indent="-228600">
              <a:buAutoNum type="arabicPeriod"/>
            </a:pPr>
            <a:endParaRPr lang="en-US" sz="1200" b="0" i="0" u="none" strike="noStrike" kern="1200" baseline="0" dirty="0" smtClean="0">
              <a:solidFill>
                <a:schemeClr val="tx1"/>
              </a:solidFill>
              <a:latin typeface="+mn-lt"/>
              <a:ea typeface="+mn-ea"/>
              <a:cs typeface="+mn-cs"/>
            </a:endParaRPr>
          </a:p>
          <a:p>
            <a:pPr marL="0" indent="0">
              <a:buNone/>
            </a:pPr>
            <a:r>
              <a:rPr lang="en-US" sz="1200" b="1" i="0" kern="1200" baseline="0" dirty="0" smtClean="0">
                <a:solidFill>
                  <a:schemeClr val="tx1"/>
                </a:solidFill>
                <a:effectLst/>
                <a:latin typeface="+mn-lt"/>
                <a:ea typeface="+mn-ea"/>
                <a:cs typeface="+mn-cs"/>
              </a:rPr>
              <a:t>FREE RESOURCES: </a:t>
            </a:r>
            <a:r>
              <a:rPr lang="en-US" sz="1200" b="0" i="0" kern="1200" baseline="0" dirty="0" smtClean="0">
                <a:solidFill>
                  <a:schemeClr val="tx1"/>
                </a:solidFill>
                <a:effectLst/>
                <a:latin typeface="+mn-lt"/>
                <a:ea typeface="+mn-ea"/>
                <a:cs typeface="+mn-cs"/>
              </a:rPr>
              <a:t>These </a:t>
            </a:r>
            <a:r>
              <a:rPr lang="en-US" sz="1200" b="0" i="0" kern="1200" baseline="0" dirty="0" err="1" smtClean="0">
                <a:solidFill>
                  <a:schemeClr val="tx1"/>
                </a:solidFill>
                <a:effectLst/>
                <a:latin typeface="+mn-lt"/>
                <a:ea typeface="+mn-ea"/>
                <a:cs typeface="+mn-cs"/>
              </a:rPr>
              <a:t>ebooks</a:t>
            </a:r>
            <a:r>
              <a:rPr lang="en-US" sz="1200" b="0" i="0" kern="1200" baseline="0" dirty="0" smtClean="0">
                <a:solidFill>
                  <a:schemeClr val="tx1"/>
                </a:solidFill>
                <a:effectLst/>
                <a:latin typeface="+mn-lt"/>
                <a:ea typeface="+mn-ea"/>
                <a:cs typeface="+mn-cs"/>
              </a:rPr>
              <a:t> are all on act.org/</a:t>
            </a:r>
            <a:r>
              <a:rPr lang="en-US" sz="1200" b="0" i="0" kern="1200" baseline="0" dirty="0" err="1" smtClean="0">
                <a:solidFill>
                  <a:schemeClr val="tx1"/>
                </a:solidFill>
                <a:effectLst/>
                <a:latin typeface="+mn-lt"/>
                <a:ea typeface="+mn-ea"/>
                <a:cs typeface="+mn-cs"/>
              </a:rPr>
              <a:t>ccrw</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AA6433F-7AB6-4BC6-B444-B284FEE51B74}" type="slidenum">
              <a:rPr lang="en-US" smtClean="0"/>
              <a:t>114</a:t>
            </a:fld>
            <a:endParaRPr lang="en-US"/>
          </a:p>
        </p:txBody>
      </p:sp>
    </p:spTree>
    <p:extLst>
      <p:ext uri="{BB962C8B-B14F-4D97-AF65-F5344CB8AC3E}">
        <p14:creationId xmlns:p14="http://schemas.microsoft.com/office/powerpoint/2010/main" val="16904091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a:t>
            </a:r>
            <a:r>
              <a:rPr lang="en-US" baseline="0" dirty="0" smtClean="0"/>
              <a:t> your students to sign up for the ACT Educational Opportunity Service when registering for the ACT test or PreACT. Signing up will help them: </a:t>
            </a:r>
          </a:p>
          <a:p>
            <a:pPr marL="228600" indent="-228600">
              <a:buAutoNum type="arabicPeriod"/>
            </a:pPr>
            <a:r>
              <a:rPr lang="en-US" baseline="0" dirty="0" smtClean="0"/>
              <a:t>Get discovered by colleges: 84% of EOS participants in a recent graduating class had their names selected by at least one college. </a:t>
            </a:r>
          </a:p>
          <a:p>
            <a:pPr marL="228600" indent="-228600">
              <a:buAutoNum type="arabicPeriod"/>
            </a:pPr>
            <a:r>
              <a:rPr lang="en-US" baseline="0" dirty="0" smtClean="0"/>
              <a:t>Find financial aid programs: Groups that oversee scholarships and other forms of financial aid use it to connect with students</a:t>
            </a:r>
          </a:p>
          <a:p>
            <a:pPr marL="228600" indent="-228600">
              <a:buAutoNum type="arabicPeriod"/>
            </a:pPr>
            <a:r>
              <a:rPr lang="en-US" baseline="0" dirty="0" smtClean="0"/>
              <a:t>Broaden their college search: Students find college opportunities all over the country. EOS-enrolled students typically are selected by more than 16 colleges, on average</a:t>
            </a:r>
          </a:p>
          <a:p>
            <a:pPr marL="228600" indent="-228600">
              <a:buAutoNum type="arabicPeriod"/>
            </a:pPr>
            <a:endParaRPr lang="en-US" baseline="0" dirty="0" smtClean="0"/>
          </a:p>
          <a:p>
            <a:pPr marL="0" indent="0">
              <a:buNone/>
            </a:pPr>
            <a:r>
              <a:rPr lang="en-US" sz="1200" b="1" i="0" kern="1200" baseline="0" dirty="0" smtClean="0">
                <a:solidFill>
                  <a:schemeClr val="tx1"/>
                </a:solidFill>
                <a:effectLst/>
                <a:latin typeface="+mn-lt"/>
                <a:ea typeface="+mn-ea"/>
                <a:cs typeface="+mn-cs"/>
              </a:rPr>
              <a:t>FREE RESOURCES: </a:t>
            </a:r>
            <a:r>
              <a:rPr lang="en-US" sz="1200" b="0" i="0" kern="1200" baseline="0" dirty="0" smtClean="0">
                <a:solidFill>
                  <a:schemeClr val="tx1"/>
                </a:solidFill>
                <a:effectLst/>
                <a:latin typeface="+mn-lt"/>
                <a:ea typeface="+mn-ea"/>
                <a:cs typeface="+mn-cs"/>
              </a:rPr>
              <a:t>EOS is a free resource for students. </a:t>
            </a:r>
            <a:endParaRPr lang="en-US" baseline="0" dirty="0" smtClean="0"/>
          </a:p>
        </p:txBody>
      </p:sp>
      <p:sp>
        <p:nvSpPr>
          <p:cNvPr id="4" name="Slide Number Placeholder 3"/>
          <p:cNvSpPr>
            <a:spLocks noGrp="1"/>
          </p:cNvSpPr>
          <p:nvPr>
            <p:ph type="sldNum" sz="quarter" idx="10"/>
          </p:nvPr>
        </p:nvSpPr>
        <p:spPr/>
        <p:txBody>
          <a:bodyPr/>
          <a:lstStyle/>
          <a:p>
            <a:fld id="{3AA6433F-7AB6-4BC6-B444-B284FEE51B74}" type="slidenum">
              <a:rPr lang="en-US" smtClean="0"/>
              <a:t>115</a:t>
            </a:fld>
            <a:endParaRPr lang="en-US"/>
          </a:p>
        </p:txBody>
      </p:sp>
    </p:spTree>
    <p:extLst>
      <p:ext uri="{BB962C8B-B14F-4D97-AF65-F5344CB8AC3E}">
        <p14:creationId xmlns:p14="http://schemas.microsoft.com/office/powerpoint/2010/main" val="32826271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use information from score reports and student course patterns</a:t>
            </a:r>
            <a:r>
              <a:rPr lang="en-US" baseline="0" dirty="0" smtClean="0"/>
              <a:t> from the profile report to help students plot a path to the major, school, and career of their choice. </a:t>
            </a:r>
          </a:p>
          <a:p>
            <a:endParaRPr lang="en-US" baseline="0" dirty="0" smtClean="0"/>
          </a:p>
          <a:p>
            <a:r>
              <a:rPr lang="en-US" sz="1200" b="0" i="0" kern="1200" dirty="0" smtClean="0">
                <a:solidFill>
                  <a:schemeClr val="tx1"/>
                </a:solidFill>
                <a:effectLst/>
                <a:latin typeface="+mn-lt"/>
                <a:ea typeface="+mn-ea"/>
                <a:cs typeface="+mn-cs"/>
              </a:rPr>
              <a:t>Common Course Pattern data provides information on how students performed on the ACT subject test in comparison to the courses students have completed in that subject. Look for trends between student course patterns and ACT scores to identify paths you can recommend to other students.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PreACT</a:t>
            </a:r>
            <a:r>
              <a:rPr lang="en-US" sz="1200" b="0" i="0" kern="1200" baseline="0" dirty="0" smtClean="0">
                <a:solidFill>
                  <a:schemeClr val="tx1"/>
                </a:solidFill>
                <a:effectLst/>
                <a:latin typeface="+mn-lt"/>
                <a:ea typeface="+mn-ea"/>
                <a:cs typeface="+mn-cs"/>
              </a:rPr>
              <a:t> score reports show how students plans for courses compares to those needed for college preparedness. This can help you, help them, create a schedule that gets them into all of the classes they need before graduating. </a:t>
            </a:r>
          </a:p>
          <a:p>
            <a:endParaRPr lang="en-US" sz="1200" b="0" i="0" kern="1200" baseline="0" dirty="0" smtClean="0">
              <a:solidFill>
                <a:schemeClr val="tx1"/>
              </a:solidFill>
              <a:effectLst/>
              <a:latin typeface="+mn-lt"/>
              <a:ea typeface="+mn-ea"/>
              <a:cs typeface="+mn-cs"/>
            </a:endParaRPr>
          </a:p>
          <a:p>
            <a:r>
              <a:rPr lang="en-US" dirty="0" smtClean="0"/>
              <a:t>Identifying</a:t>
            </a:r>
            <a:r>
              <a:rPr lang="en-US" baseline="0" dirty="0" smtClean="0"/>
              <a:t> a students interests (for example Accounting) on the score reports and comparing that to their performance in specific subject areas (like math) can also help you recommend courses to students. Or a student’s proficiency in an unrelated subject may prompt you and the student to look into majors and careers more aligned to those skills. </a:t>
            </a:r>
          </a:p>
        </p:txBody>
      </p:sp>
      <p:sp>
        <p:nvSpPr>
          <p:cNvPr id="4" name="Slide Number Placeholder 3"/>
          <p:cNvSpPr>
            <a:spLocks noGrp="1"/>
          </p:cNvSpPr>
          <p:nvPr>
            <p:ph type="sldNum" sz="quarter" idx="10"/>
          </p:nvPr>
        </p:nvSpPr>
        <p:spPr/>
        <p:txBody>
          <a:bodyPr/>
          <a:lstStyle/>
          <a:p>
            <a:fld id="{3AA6433F-7AB6-4BC6-B444-B284FEE51B74}" type="slidenum">
              <a:rPr lang="en-US" smtClean="0"/>
              <a:t>116</a:t>
            </a:fld>
            <a:endParaRPr lang="en-US"/>
          </a:p>
        </p:txBody>
      </p:sp>
    </p:spTree>
    <p:extLst>
      <p:ext uri="{BB962C8B-B14F-4D97-AF65-F5344CB8AC3E}">
        <p14:creationId xmlns:p14="http://schemas.microsoft.com/office/powerpoint/2010/main" val="38103031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students who have </a:t>
            </a:r>
            <a:r>
              <a:rPr lang="en-US" baseline="0" dirty="0" smtClean="0"/>
              <a:t>shown a greater proficiency in a subject, you can guide them toward taking honors courses. </a:t>
            </a:r>
          </a:p>
          <a:p>
            <a:endParaRPr lang="en-US" baseline="0" dirty="0" smtClean="0"/>
          </a:p>
          <a:p>
            <a:r>
              <a:rPr lang="en-US" sz="1200" b="0" i="0" kern="1200" dirty="0" smtClean="0">
                <a:solidFill>
                  <a:schemeClr val="tx1"/>
                </a:solidFill>
                <a:effectLst/>
                <a:latin typeface="+mn-lt"/>
                <a:ea typeface="+mn-ea"/>
                <a:cs typeface="+mn-cs"/>
              </a:rPr>
              <a:t>Passing an honors class is an excellent way for high school students to demonstrate their academic competency and discipline to college admissions boards. And,</a:t>
            </a:r>
            <a:r>
              <a:rPr lang="en-US" sz="1200" b="0" i="0" kern="1200" baseline="0" dirty="0" smtClean="0">
                <a:solidFill>
                  <a:schemeClr val="tx1"/>
                </a:solidFill>
                <a:effectLst/>
                <a:latin typeface="+mn-lt"/>
                <a:ea typeface="+mn-ea"/>
                <a:cs typeface="+mn-cs"/>
              </a:rPr>
              <a:t> s</a:t>
            </a:r>
            <a:r>
              <a:rPr lang="en-US" sz="1200" b="0" i="0" kern="1200" dirty="0" smtClean="0">
                <a:solidFill>
                  <a:schemeClr val="tx1"/>
                </a:solidFill>
                <a:effectLst/>
                <a:latin typeface="+mn-lt"/>
                <a:ea typeface="+mn-ea"/>
                <a:cs typeface="+mn-cs"/>
              </a:rPr>
              <a:t>uccessfully graduating from a high school honors program shows colleges how serious the student is about academics and how prepared they are to challenge themselves. In certain situations, the honors student may be exempt from taking certain beginning college courses, which will save significant time and money, but only</a:t>
            </a:r>
            <a:r>
              <a:rPr lang="en-US" sz="1200" b="0" i="0" kern="1200" baseline="0" dirty="0" smtClean="0">
                <a:solidFill>
                  <a:schemeClr val="tx1"/>
                </a:solidFill>
                <a:effectLst/>
                <a:latin typeface="+mn-lt"/>
                <a:ea typeface="+mn-ea"/>
                <a:cs typeface="+mn-cs"/>
              </a:rPr>
              <a:t> dual-enrollment courses guarantee college credit with a passing grade.</a:t>
            </a:r>
            <a:endParaRPr lang="en-US" dirty="0"/>
          </a:p>
        </p:txBody>
      </p:sp>
      <p:sp>
        <p:nvSpPr>
          <p:cNvPr id="4" name="Slide Number Placeholder 3"/>
          <p:cNvSpPr>
            <a:spLocks noGrp="1"/>
          </p:cNvSpPr>
          <p:nvPr>
            <p:ph type="sldNum" sz="quarter" idx="10"/>
          </p:nvPr>
        </p:nvSpPr>
        <p:spPr/>
        <p:txBody>
          <a:bodyPr/>
          <a:lstStyle/>
          <a:p>
            <a:fld id="{3AA6433F-7AB6-4BC6-B444-B284FEE51B74}" type="slidenum">
              <a:rPr lang="en-US" smtClean="0"/>
              <a:t>117</a:t>
            </a:fld>
            <a:endParaRPr lang="en-US"/>
          </a:p>
        </p:txBody>
      </p:sp>
    </p:spTree>
    <p:extLst>
      <p:ext uri="{BB962C8B-B14F-4D97-AF65-F5344CB8AC3E}">
        <p14:creationId xmlns:p14="http://schemas.microsoft.com/office/powerpoint/2010/main" val="28167293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Dual enrollment is an increasingly popular model of collaboration between K–12 and postsecondary education institutions. With the assistance of national education organizations, ACT is working to increase the number of eligible high school students in dual enrollment programs across the 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who are eligible for these courses should be encouraged to enroll. </a:t>
            </a:r>
            <a:r>
              <a:rPr lang="en-US" sz="1200" i="1" u="sng" kern="1200" dirty="0" smtClean="0">
                <a:solidFill>
                  <a:schemeClr val="tx1"/>
                </a:solidFill>
                <a:effectLst/>
                <a:latin typeface="+mn-lt"/>
                <a:ea typeface="+mn-ea"/>
                <a:cs typeface="+mn-cs"/>
                <a:hlinkClick r:id="rId3"/>
              </a:rPr>
              <a:t>The</a:t>
            </a:r>
            <a:r>
              <a:rPr lang="en-US" sz="1200" u="sng" kern="1200" dirty="0" smtClean="0">
                <a:solidFill>
                  <a:schemeClr val="tx1"/>
                </a:solidFill>
                <a:effectLst/>
                <a:latin typeface="+mn-lt"/>
                <a:ea typeface="+mn-ea"/>
                <a:cs typeface="+mn-cs"/>
                <a:hlinkClick r:id="rId3"/>
              </a:rPr>
              <a:t> </a:t>
            </a:r>
            <a:r>
              <a:rPr lang="en-US" sz="1200" i="1" u="sng" kern="1200" dirty="0" smtClean="0">
                <a:solidFill>
                  <a:schemeClr val="tx1"/>
                </a:solidFill>
                <a:effectLst/>
                <a:latin typeface="+mn-lt"/>
                <a:ea typeface="+mn-ea"/>
                <a:cs typeface="+mn-cs"/>
                <a:hlinkClick r:id="rId3"/>
              </a:rPr>
              <a:t>Condition of College and Career Readiness 2017</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report suggest that more students may be prepared for dual enrollment programs than we think. According to the report, 41 percent of students who took the ACT were ready for college-level math and 37 percent were ready for college-level science. Overall, 27 percent were ready in all four subject areas (English, math, reading, and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Every credit a student earns in high</a:t>
            </a:r>
            <a:r>
              <a:rPr lang="en-US" sz="1200" kern="1200" baseline="0" dirty="0" smtClean="0">
                <a:solidFill>
                  <a:schemeClr val="tx1"/>
                </a:solidFill>
                <a:effectLst/>
                <a:latin typeface="+mn-lt"/>
                <a:ea typeface="+mn-ea"/>
                <a:cs typeface="+mn-cs"/>
              </a:rPr>
              <a:t> school is potentially a credit they don’t have to pay for in college. </a:t>
            </a:r>
            <a:r>
              <a:rPr lang="en-US" sz="1200" b="1" kern="1200" baseline="0" dirty="0" smtClean="0">
                <a:solidFill>
                  <a:schemeClr val="tx1"/>
                </a:solidFill>
                <a:effectLst/>
                <a:latin typeface="+mn-lt"/>
                <a:ea typeface="+mn-ea"/>
                <a:cs typeface="+mn-cs"/>
              </a:rPr>
              <a:t>A students ability to earn college credit is based on their performance in the class and coursework, not on a summative exam. </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 published in </a:t>
            </a:r>
            <a:r>
              <a:rPr lang="en-US" sz="1200" i="1" u="sng" kern="1200" dirty="0" smtClean="0">
                <a:solidFill>
                  <a:schemeClr val="tx1"/>
                </a:solidFill>
                <a:effectLst/>
                <a:latin typeface="+mn-lt"/>
                <a:ea typeface="+mn-ea"/>
                <a:cs typeface="+mn-cs"/>
                <a:hlinkClick r:id="rId4"/>
              </a:rPr>
              <a:t>Dual-Credit/Dual Enrollment Coursework</a:t>
            </a:r>
            <a:r>
              <a:rPr lang="en-US" sz="1200" kern="1200" dirty="0" smtClean="0">
                <a:solidFill>
                  <a:schemeClr val="tx1"/>
                </a:solidFill>
                <a:effectLst/>
                <a:latin typeface="+mn-lt"/>
                <a:ea typeface="+mn-ea"/>
                <a:cs typeface="+mn-cs"/>
              </a:rPr>
              <a:t>, shows that high school graduates who enter college with credits from dual enrollment are more likely to succeed in college, including completing a bachelor’s degree in less time, than students who enter college without such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 works with federal and state policymakers and education organizations to ensure that all eligible students have the opportunity, at as little cost to them as possible, to earn college credit from qualified instructors in high-quality dual enrollment programs. Participation in dual enrollment programs exposes students to more rigorous courses, college-level instruction, and the ability to explore programs with the potential to strengthen their familiarity with both college and workplace success.</a:t>
            </a:r>
          </a:p>
        </p:txBody>
      </p:sp>
      <p:sp>
        <p:nvSpPr>
          <p:cNvPr id="4" name="Slide Number Placeholder 3"/>
          <p:cNvSpPr>
            <a:spLocks noGrp="1"/>
          </p:cNvSpPr>
          <p:nvPr>
            <p:ph type="sldNum" sz="quarter" idx="10"/>
          </p:nvPr>
        </p:nvSpPr>
        <p:spPr/>
        <p:txBody>
          <a:bodyPr/>
          <a:lstStyle/>
          <a:p>
            <a:fld id="{3AA6433F-7AB6-4BC6-B444-B284FEE51B74}" type="slidenum">
              <a:rPr lang="en-US" smtClean="0"/>
              <a:t>118</a:t>
            </a:fld>
            <a:endParaRPr lang="en-US"/>
          </a:p>
        </p:txBody>
      </p:sp>
    </p:spTree>
    <p:extLst>
      <p:ext uri="{BB962C8B-B14F-4D97-AF65-F5344CB8AC3E}">
        <p14:creationId xmlns:p14="http://schemas.microsoft.com/office/powerpoint/2010/main" val="1652833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Tree>
    <p:extLst>
      <p:ext uri="{BB962C8B-B14F-4D97-AF65-F5344CB8AC3E}">
        <p14:creationId xmlns:p14="http://schemas.microsoft.com/office/powerpoint/2010/main" val="3884372556"/>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348210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marL="2057400" indent="-182880">
              <a:buClr>
                <a:schemeClr val="bg2">
                  <a:lumMod val="25000"/>
                </a:schemeClr>
              </a:buClr>
              <a:buFont typeface="Wingdings 2" panose="05020102010507070707" pitchFamily="18" charset="2"/>
              <a:buChar cha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1948256"/>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7547650"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67912" y="1930936"/>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3316013"/>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7782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3416076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042E60"/>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sp>
        <p:nvSpPr>
          <p:cNvPr id="8" name="Title 1"/>
          <p:cNvSpPr>
            <a:spLocks noGrp="1"/>
          </p:cNvSpPr>
          <p:nvPr>
            <p:ph type="title"/>
          </p:nvPr>
        </p:nvSpPr>
        <p:spPr>
          <a:xfrm>
            <a:off x="1011314" y="3063362"/>
            <a:ext cx="10162834" cy="1117493"/>
          </a:xfrm>
        </p:spPr>
        <p:txBody>
          <a:bodyPr anchor="b">
            <a:normAutofit/>
          </a:bodyPr>
          <a:lstStyle>
            <a:lvl1pPr algn="ctr">
              <a:defRPr sz="5900" b="0" spc="-100" baseline="0">
                <a:solidFill>
                  <a:srgbClr val="FFFFFF"/>
                </a:solidFill>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508" y="6235139"/>
            <a:ext cx="1414178" cy="365760"/>
          </a:xfrm>
          <a:prstGeom prst="rect">
            <a:avLst/>
          </a:prstGeom>
        </p:spPr>
      </p:pic>
    </p:spTree>
    <p:extLst>
      <p:ext uri="{BB962C8B-B14F-4D97-AF65-F5344CB8AC3E}">
        <p14:creationId xmlns:p14="http://schemas.microsoft.com/office/powerpoint/2010/main" val="1581640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843323"/>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3393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98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Tree>
    <p:extLst>
      <p:ext uri="{BB962C8B-B14F-4D97-AF65-F5344CB8AC3E}">
        <p14:creationId xmlns:p14="http://schemas.microsoft.com/office/powerpoint/2010/main" val="279976286"/>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8417312"/>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4406705"/>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1635264"/>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5353978"/>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3" name="Picture Placeholder 2"/>
          <p:cNvSpPr>
            <a:spLocks noGrp="1"/>
          </p:cNvSpPr>
          <p:nvPr>
            <p:ph type="pic" sz="quarter" idx="13"/>
          </p:nvPr>
        </p:nvSpPr>
        <p:spPr>
          <a:xfrm>
            <a:off x="632104" y="844739"/>
            <a:ext cx="7859606" cy="5159375"/>
          </a:xfrm>
        </p:spPr>
        <p:txBody>
          <a:bodyPr/>
          <a:lstStyle/>
          <a:p>
            <a:endParaRPr lang="en-US"/>
          </a:p>
        </p:txBody>
      </p:sp>
    </p:spTree>
    <p:extLst>
      <p:ext uri="{BB962C8B-B14F-4D97-AF65-F5344CB8AC3E}">
        <p14:creationId xmlns:p14="http://schemas.microsoft.com/office/powerpoint/2010/main" val="2438857483"/>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9048974"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14" name="Text Placeholder 3"/>
          <p:cNvSpPr>
            <a:spLocks noGrp="1"/>
          </p:cNvSpPr>
          <p:nvPr>
            <p:ph type="body" sz="half" idx="13"/>
          </p:nvPr>
        </p:nvSpPr>
        <p:spPr>
          <a:xfrm>
            <a:off x="9048974"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038449106"/>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4905407" cy="807720"/>
          </a:xfrm>
        </p:spPr>
        <p:txBody>
          <a:bodyPr anchor="b">
            <a:normAutofit/>
          </a:bodyPr>
          <a:lstStyle>
            <a:lvl1pPr marL="0" indent="0">
              <a:spcBef>
                <a:spcPts val="0"/>
              </a:spcBef>
              <a:buNone/>
              <a:defRPr sz="20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816703" y="1749140"/>
            <a:ext cx="4905407"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3"/>
          </p:nvPr>
        </p:nvSpPr>
        <p:spPr>
          <a:xfrm>
            <a:off x="6477802" y="838742"/>
            <a:ext cx="4905407" cy="807720"/>
          </a:xfrm>
        </p:spPr>
        <p:txBody>
          <a:bodyPr anchor="b">
            <a:normAutofit/>
          </a:bodyPr>
          <a:lstStyle>
            <a:lvl1pPr marL="0" indent="0">
              <a:spcBef>
                <a:spcPts val="0"/>
              </a:spcBef>
              <a:buNone/>
              <a:defRPr sz="20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3"/>
          <p:cNvSpPr>
            <a:spLocks noGrp="1"/>
          </p:cNvSpPr>
          <p:nvPr>
            <p:ph sz="half" idx="14"/>
          </p:nvPr>
        </p:nvSpPr>
        <p:spPr>
          <a:xfrm>
            <a:off x="6477802" y="1746092"/>
            <a:ext cx="4905408"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3933071"/>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097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bg2">
                    <a:lumMod val="2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rgbClr val="0099D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776247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052807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marL="2057400" indent="-182880">
              <a:buClr>
                <a:schemeClr val="bg2">
                  <a:lumMod val="25000"/>
                </a:schemeClr>
              </a:buClr>
              <a:buFont typeface="Wingdings 2" panose="05020102010507070707" pitchFamily="18" charset="2"/>
              <a:buChar cha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3208270"/>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708017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7547650" cy="807720"/>
          </a:xfrm>
        </p:spPr>
        <p:txBody>
          <a:bodyPr anchor="b">
            <a:normAutofit/>
          </a:bodyPr>
          <a:lstStyle>
            <a:lvl1pPr marL="0" indent="0">
              <a:spcBef>
                <a:spcPts val="0"/>
              </a:spcBef>
              <a:buNone/>
              <a:defRPr sz="20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67912" y="1930936"/>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0902494"/>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4530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89095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accent2"/>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sp>
        <p:nvSpPr>
          <p:cNvPr id="8" name="Title 1"/>
          <p:cNvSpPr>
            <a:spLocks noGrp="1"/>
          </p:cNvSpPr>
          <p:nvPr>
            <p:ph type="title"/>
          </p:nvPr>
        </p:nvSpPr>
        <p:spPr>
          <a:xfrm>
            <a:off x="1011314" y="3063362"/>
            <a:ext cx="10162834" cy="1117493"/>
          </a:xfrm>
        </p:spPr>
        <p:txBody>
          <a:bodyPr anchor="b">
            <a:normAutofit/>
          </a:bodyPr>
          <a:lstStyle>
            <a:lvl1pPr algn="ctr">
              <a:defRPr sz="5900" b="0" spc="-100" baseline="0">
                <a:solidFill>
                  <a:srgbClr val="FFFFFF"/>
                </a:solidFill>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508" y="6235139"/>
            <a:ext cx="1414178" cy="365760"/>
          </a:xfrm>
          <a:prstGeom prst="rect">
            <a:avLst/>
          </a:prstGeom>
        </p:spPr>
      </p:pic>
    </p:spTree>
    <p:extLst>
      <p:ext uri="{BB962C8B-B14F-4D97-AF65-F5344CB8AC3E}">
        <p14:creationId xmlns:p14="http://schemas.microsoft.com/office/powerpoint/2010/main" val="1465611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1396864"/>
      </p:ext>
    </p:extLst>
  </p:cSld>
  <p:clrMapOvr>
    <a:masterClrMapping/>
  </p:clrMapOvr>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3529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316998"/>
      </p:ext>
    </p:extLst>
  </p:cSld>
  <p:clrMapOvr>
    <a:masterClrMapping/>
  </p:clrMapOvr>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Tree>
    <p:extLst>
      <p:ext uri="{BB962C8B-B14F-4D97-AF65-F5344CB8AC3E}">
        <p14:creationId xmlns:p14="http://schemas.microsoft.com/office/powerpoint/2010/main" val="3197336498"/>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4938880"/>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3660823"/>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3076836"/>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8461215"/>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3" name="Picture Placeholder 2"/>
          <p:cNvSpPr>
            <a:spLocks noGrp="1"/>
          </p:cNvSpPr>
          <p:nvPr>
            <p:ph type="pic" sz="quarter" idx="13"/>
          </p:nvPr>
        </p:nvSpPr>
        <p:spPr>
          <a:xfrm>
            <a:off x="632104" y="844739"/>
            <a:ext cx="7859606" cy="5159375"/>
          </a:xfrm>
        </p:spPr>
        <p:txBody>
          <a:bodyPr/>
          <a:lstStyle/>
          <a:p>
            <a:endParaRPr lang="en-US"/>
          </a:p>
        </p:txBody>
      </p:sp>
    </p:spTree>
    <p:extLst>
      <p:ext uri="{BB962C8B-B14F-4D97-AF65-F5344CB8AC3E}">
        <p14:creationId xmlns:p14="http://schemas.microsoft.com/office/powerpoint/2010/main" val="236188063"/>
      </p:ext>
    </p:extLst>
  </p:cSld>
  <p:clrMapOvr>
    <a:masterClrMapping/>
  </p:clrMapOvr>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1">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9048974"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14" name="Text Placeholder 3"/>
          <p:cNvSpPr>
            <a:spLocks noGrp="1"/>
          </p:cNvSpPr>
          <p:nvPr>
            <p:ph type="body" sz="half" idx="13"/>
          </p:nvPr>
        </p:nvSpPr>
        <p:spPr>
          <a:xfrm>
            <a:off x="9048974"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69306201"/>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4905407" cy="807720"/>
          </a:xfrm>
        </p:spPr>
        <p:txBody>
          <a:bodyPr anchor="b">
            <a:normAutofit/>
          </a:bodyPr>
          <a:lstStyle>
            <a:lvl1pPr marL="0" indent="0">
              <a:spcBef>
                <a:spcPts val="0"/>
              </a:spcBef>
              <a:buNone/>
              <a:defRPr sz="20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816703" y="1749140"/>
            <a:ext cx="4905407"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3"/>
          </p:nvPr>
        </p:nvSpPr>
        <p:spPr>
          <a:xfrm>
            <a:off x="6477802" y="838742"/>
            <a:ext cx="4905407" cy="807720"/>
          </a:xfrm>
        </p:spPr>
        <p:txBody>
          <a:bodyPr anchor="b">
            <a:normAutofit/>
          </a:bodyPr>
          <a:lstStyle>
            <a:lvl1pPr marL="0" indent="0">
              <a:spcBef>
                <a:spcPts val="0"/>
              </a:spcBef>
              <a:buNone/>
              <a:defRPr sz="20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3"/>
          <p:cNvSpPr>
            <a:spLocks noGrp="1"/>
          </p:cNvSpPr>
          <p:nvPr>
            <p:ph sz="half" idx="14"/>
          </p:nvPr>
        </p:nvSpPr>
        <p:spPr>
          <a:xfrm>
            <a:off x="6477802" y="1746092"/>
            <a:ext cx="4905408"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4392518"/>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7616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bg2">
                    <a:lumMod val="2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889340"/>
      </p:ext>
    </p:extLst>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059114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marL="2057400" indent="-182880">
              <a:buClr>
                <a:schemeClr val="bg2">
                  <a:lumMod val="25000"/>
                </a:schemeClr>
              </a:buClr>
              <a:buFont typeface="Wingdings 2" panose="05020102010507070707" pitchFamily="18" charset="2"/>
              <a:buChar cha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650058"/>
      </p:ext>
    </p:extLst>
  </p:cSld>
  <p:clrMapOvr>
    <a:masterClrMapping/>
  </p:clrMapOvr>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7547650" cy="807720"/>
          </a:xfrm>
        </p:spPr>
        <p:txBody>
          <a:bodyPr anchor="b">
            <a:normAutofit/>
          </a:bodyPr>
          <a:lstStyle>
            <a:lvl1pPr marL="0" indent="0">
              <a:spcBef>
                <a:spcPts val="0"/>
              </a:spcBef>
              <a:buNone/>
              <a:defRPr sz="20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67912" y="1930936"/>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5745150"/>
      </p:ext>
    </p:extLst>
  </p:cSld>
  <p:clrMapOvr>
    <a:masterClrMapping/>
  </p:clrMapOvr>
  <p:extLst mod="1">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38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3" name="Picture Placeholder 2"/>
          <p:cNvSpPr>
            <a:spLocks noGrp="1"/>
          </p:cNvSpPr>
          <p:nvPr>
            <p:ph type="pic" sz="quarter" idx="13"/>
          </p:nvPr>
        </p:nvSpPr>
        <p:spPr>
          <a:xfrm>
            <a:off x="632104" y="844739"/>
            <a:ext cx="7859606" cy="5159375"/>
          </a:xfrm>
        </p:spPr>
        <p:txBody>
          <a:bodyPr/>
          <a:lstStyle/>
          <a:p>
            <a:endParaRPr lang="en-US"/>
          </a:p>
        </p:txBody>
      </p:sp>
    </p:spTree>
    <p:extLst>
      <p:ext uri="{BB962C8B-B14F-4D97-AF65-F5344CB8AC3E}">
        <p14:creationId xmlns:p14="http://schemas.microsoft.com/office/powerpoint/2010/main" val="3723093595"/>
      </p:ext>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39158963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accent3"/>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sp>
        <p:nvSpPr>
          <p:cNvPr id="8" name="Title 1"/>
          <p:cNvSpPr>
            <a:spLocks noGrp="1"/>
          </p:cNvSpPr>
          <p:nvPr>
            <p:ph type="title"/>
          </p:nvPr>
        </p:nvSpPr>
        <p:spPr>
          <a:xfrm>
            <a:off x="1011314" y="3063362"/>
            <a:ext cx="10162834" cy="1117493"/>
          </a:xfrm>
        </p:spPr>
        <p:txBody>
          <a:bodyPr anchor="b">
            <a:normAutofit/>
          </a:bodyPr>
          <a:lstStyle>
            <a:lvl1pPr algn="ctr">
              <a:defRPr sz="5900" b="0" spc="-100" baseline="0">
                <a:solidFill>
                  <a:srgbClr val="FFFFFF"/>
                </a:solidFill>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508" y="6235139"/>
            <a:ext cx="1414178" cy="365760"/>
          </a:xfrm>
          <a:prstGeom prst="rect">
            <a:avLst/>
          </a:prstGeom>
        </p:spPr>
      </p:pic>
    </p:spTree>
    <p:extLst>
      <p:ext uri="{BB962C8B-B14F-4D97-AF65-F5344CB8AC3E}">
        <p14:creationId xmlns:p14="http://schemas.microsoft.com/office/powerpoint/2010/main" val="38948679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4020032"/>
      </p:ext>
    </p:extLst>
  </p:cSld>
  <p:clrMapOvr>
    <a:masterClrMapping/>
  </p:clrMapOvr>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12250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0956016"/>
      </p:ext>
    </p:extLst>
  </p:cSld>
  <p:clrMapOvr>
    <a:masterClrMapping/>
  </p:clrMapOvr>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Tree>
    <p:extLst>
      <p:ext uri="{BB962C8B-B14F-4D97-AF65-F5344CB8AC3E}">
        <p14:creationId xmlns:p14="http://schemas.microsoft.com/office/powerpoint/2010/main" val="3554837631"/>
      </p:ext>
    </p:extLst>
  </p:cSld>
  <p:clrMapOvr>
    <a:masterClrMapping/>
  </p:clrMapOvr>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9043722"/>
      </p:ext>
    </p:extLst>
  </p:cSld>
  <p:clrMapOvr>
    <a:masterClrMapping/>
  </p:clrMapOvr>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7590743"/>
      </p:ext>
    </p:extLst>
  </p:cSld>
  <p:clrMapOvr>
    <a:masterClrMapping/>
  </p:clrMapOvr>
  <p:extLst mod="1">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2429029"/>
      </p:ext>
    </p:extLst>
  </p:cSld>
  <p:clrMapOvr>
    <a:masterClrMapping/>
  </p:clrMapOvr>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3" name="Picture Placeholder 2"/>
          <p:cNvSpPr>
            <a:spLocks noGrp="1"/>
          </p:cNvSpPr>
          <p:nvPr>
            <p:ph type="pic" sz="quarter" idx="13"/>
          </p:nvPr>
        </p:nvSpPr>
        <p:spPr>
          <a:xfrm>
            <a:off x="632104" y="844739"/>
            <a:ext cx="7859606" cy="5159375"/>
          </a:xfrm>
        </p:spPr>
        <p:txBody>
          <a:bodyPr/>
          <a:lstStyle/>
          <a:p>
            <a:endParaRPr lang="en-US"/>
          </a:p>
        </p:txBody>
      </p:sp>
    </p:spTree>
    <p:extLst>
      <p:ext uri="{BB962C8B-B14F-4D97-AF65-F5344CB8AC3E}">
        <p14:creationId xmlns:p14="http://schemas.microsoft.com/office/powerpoint/2010/main" val="385594094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9048974"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14" name="Text Placeholder 3"/>
          <p:cNvSpPr>
            <a:spLocks noGrp="1"/>
          </p:cNvSpPr>
          <p:nvPr>
            <p:ph type="body" sz="half" idx="13"/>
          </p:nvPr>
        </p:nvSpPr>
        <p:spPr>
          <a:xfrm>
            <a:off x="9048974"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624498956"/>
      </p:ext>
    </p:extLst>
  </p:cSld>
  <p:clrMapOvr>
    <a:masterClrMapping/>
  </p:clrMapOvr>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1">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9048974"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14" name="Text Placeholder 3"/>
          <p:cNvSpPr>
            <a:spLocks noGrp="1"/>
          </p:cNvSpPr>
          <p:nvPr>
            <p:ph type="body" sz="half" idx="13"/>
          </p:nvPr>
        </p:nvSpPr>
        <p:spPr>
          <a:xfrm>
            <a:off x="9048974"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28502200"/>
      </p:ext>
    </p:extLst>
  </p:cSld>
  <p:clrMapOvr>
    <a:masterClrMapping/>
  </p:clrMapOvr>
  <p:extLst mod="1">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4905407" cy="807720"/>
          </a:xfrm>
        </p:spPr>
        <p:txBody>
          <a:bodyPr anchor="b">
            <a:normAutofit/>
          </a:bodyPr>
          <a:lstStyle>
            <a:lvl1pPr marL="0" indent="0">
              <a:spcBef>
                <a:spcPts val="0"/>
              </a:spcBef>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816703" y="1749140"/>
            <a:ext cx="4905407"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3"/>
          </p:nvPr>
        </p:nvSpPr>
        <p:spPr>
          <a:xfrm>
            <a:off x="6477802" y="838742"/>
            <a:ext cx="4905407" cy="807720"/>
          </a:xfrm>
        </p:spPr>
        <p:txBody>
          <a:bodyPr anchor="b">
            <a:normAutofit/>
          </a:bodyPr>
          <a:lstStyle>
            <a:lvl1pPr marL="0" indent="0">
              <a:spcBef>
                <a:spcPts val="0"/>
              </a:spcBef>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3"/>
          <p:cNvSpPr>
            <a:spLocks noGrp="1"/>
          </p:cNvSpPr>
          <p:nvPr>
            <p:ph sz="half" idx="14"/>
          </p:nvPr>
        </p:nvSpPr>
        <p:spPr>
          <a:xfrm>
            <a:off x="6477802" y="1746092"/>
            <a:ext cx="4905408"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84350263"/>
      </p:ext>
    </p:extLst>
  </p:cSld>
  <p:clrMapOvr>
    <a:masterClrMapping/>
  </p:clrMapOvr>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6969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bg2">
                    <a:lumMod val="2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8055134"/>
      </p:ext>
    </p:extLst>
  </p:cSld>
  <p:clrMapOvr>
    <a:masterClrMapping/>
  </p:clrMapOvr>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1498703"/>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marL="2057400" indent="-182880">
              <a:buClr>
                <a:schemeClr val="bg2">
                  <a:lumMod val="25000"/>
                </a:schemeClr>
              </a:buClr>
              <a:buFont typeface="Wingdings 2" panose="05020102010507070707" pitchFamily="18" charset="2"/>
              <a:buChar cha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8427854"/>
      </p:ext>
    </p:extLst>
  </p:cSld>
  <p:clrMapOvr>
    <a:masterClrMapping/>
  </p:clrMapOvr>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7547650" cy="807720"/>
          </a:xfrm>
        </p:spPr>
        <p:txBody>
          <a:bodyPr anchor="b">
            <a:normAutofit/>
          </a:bodyPr>
          <a:lstStyle>
            <a:lvl1pPr marL="0" indent="0">
              <a:spcBef>
                <a:spcPts val="0"/>
              </a:spcBef>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67912" y="1930936"/>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7378077"/>
      </p:ext>
    </p:extLst>
  </p:cSld>
  <p:clrMapOvr>
    <a:masterClrMapping/>
  </p:clrMapOvr>
  <p:extLst mod="1">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3711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2335720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accent4"/>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sp>
        <p:nvSpPr>
          <p:cNvPr id="8" name="Title 1"/>
          <p:cNvSpPr>
            <a:spLocks noGrp="1"/>
          </p:cNvSpPr>
          <p:nvPr>
            <p:ph type="title"/>
          </p:nvPr>
        </p:nvSpPr>
        <p:spPr>
          <a:xfrm>
            <a:off x="1011314" y="3063362"/>
            <a:ext cx="10162834" cy="1117493"/>
          </a:xfrm>
        </p:spPr>
        <p:txBody>
          <a:bodyPr anchor="b">
            <a:normAutofit/>
          </a:bodyPr>
          <a:lstStyle>
            <a:lvl1pPr algn="ctr">
              <a:defRPr sz="5900" b="0" spc="-100" baseline="0">
                <a:solidFill>
                  <a:srgbClr val="FFFFFF"/>
                </a:solidFill>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508" y="6235139"/>
            <a:ext cx="1414178" cy="365760"/>
          </a:xfrm>
          <a:prstGeom prst="rect">
            <a:avLst/>
          </a:prstGeom>
        </p:spPr>
      </p:pic>
    </p:spTree>
    <p:extLst>
      <p:ext uri="{BB962C8B-B14F-4D97-AF65-F5344CB8AC3E}">
        <p14:creationId xmlns:p14="http://schemas.microsoft.com/office/powerpoint/2010/main" val="1367491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4905407"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2"/>
          </p:nvPr>
        </p:nvSpPr>
        <p:spPr>
          <a:xfrm>
            <a:off x="816703" y="1749140"/>
            <a:ext cx="4905407"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3"/>
          </p:nvPr>
        </p:nvSpPr>
        <p:spPr>
          <a:xfrm>
            <a:off x="6477802" y="838742"/>
            <a:ext cx="4905407"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3"/>
          <p:cNvSpPr>
            <a:spLocks noGrp="1"/>
          </p:cNvSpPr>
          <p:nvPr>
            <p:ph sz="half" idx="14"/>
          </p:nvPr>
        </p:nvSpPr>
        <p:spPr>
          <a:xfrm>
            <a:off x="6477802" y="1746092"/>
            <a:ext cx="4905408"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7051096"/>
      </p:ext>
    </p:extLst>
  </p:cSld>
  <p:clrMapOvr>
    <a:masterClrMapping/>
  </p:clrMapOvr>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3033031"/>
      </p:ext>
    </p:extLst>
  </p:cSld>
  <p:clrMapOvr>
    <a:masterClrMapping/>
  </p:clrMapOvr>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1501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smtClean="0"/>
              <a:t>Click to edit Master title style</a:t>
            </a:r>
            <a:endParaRPr lang="en-US" dirty="0"/>
          </a:p>
        </p:txBody>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3278872"/>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307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bg2">
                    <a:lumMod val="2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rgbClr val="0099D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082587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1.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1.jpe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0">
                <a:solidFill>
                  <a:srgbClr val="042E60"/>
                </a:solidFill>
              </a:defRPr>
            </a:lvl1pPr>
          </a:lstStyle>
          <a:p>
            <a:fld id="{D57F1E4F-1CFF-5643-939E-217C01CDF565}" type="slidenum">
              <a:rPr lang="en-US" smtClean="0"/>
              <a:pPr/>
              <a:t>‹#›</a:t>
            </a:fld>
            <a:endParaRPr lang="en-US" dirty="0"/>
          </a:p>
        </p:txBody>
      </p:sp>
      <p:pic>
        <p:nvPicPr>
          <p:cNvPr id="4" name="Picture 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836432911"/>
      </p:ext>
    </p:extLst>
  </p:cSld>
  <p:clrMap bg1="lt1" tx1="dk1" bg2="lt2" tx2="dk2" accent1="accent1" accent2="accent2" accent3="accent3" accent4="accent4" accent5="accent5" accent6="accent6" hlink="hlink" folHlink="folHlink"/>
  <p:sldLayoutIdLst>
    <p:sldLayoutId id="2147484187" r:id="rId1"/>
    <p:sldLayoutId id="2147484230" r:id="rId2"/>
    <p:sldLayoutId id="2147484232" r:id="rId3"/>
    <p:sldLayoutId id="2147484283" r:id="rId4"/>
    <p:sldLayoutId id="2147484284" r:id="rId5"/>
    <p:sldLayoutId id="2147484234" r:id="rId6"/>
    <p:sldLayoutId id="2147484231" r:id="rId7"/>
    <p:sldLayoutId id="2147484188" r:id="rId8"/>
    <p:sldLayoutId id="2147484189" r:id="rId9"/>
    <p:sldLayoutId id="2147484190" r:id="rId10"/>
    <p:sldLayoutId id="2147484191" r:id="rId11"/>
    <p:sldLayoutId id="2147484233" r:id="rId12"/>
    <p:sldLayoutId id="2147484192" r:id="rId13"/>
    <p:sldLayoutId id="2147484193" r:id="rId14"/>
    <p:sldLayoutId id="2147484196" r:id="rId15"/>
    <p:sldLayoutId id="2147484194" r:id="rId16"/>
    <p:sldLayoutId id="2147484195" r:id="rId17"/>
    <p:sldLayoutId id="2147484349" r:id="rId18"/>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0">
                <a:solidFill>
                  <a:srgbClr val="042E60"/>
                </a:solidFill>
              </a:defRPr>
            </a:lvl1pPr>
          </a:lstStyle>
          <a:p>
            <a:fld id="{D57F1E4F-1CFF-5643-939E-217C01CDF565}" type="slidenum">
              <a:rPr lang="en-US" smtClean="0"/>
              <a:pPr/>
              <a:t>‹#›</a:t>
            </a:fld>
            <a:endParaRPr lang="en-US" dirty="0"/>
          </a:p>
        </p:txBody>
      </p:sp>
      <p:pic>
        <p:nvPicPr>
          <p:cNvPr id="4" name="Picture 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3412824858"/>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0">
                <a:solidFill>
                  <a:srgbClr val="042E60"/>
                </a:solidFill>
              </a:defRPr>
            </a:lvl1pPr>
          </a:lstStyle>
          <a:p>
            <a:fld id="{D57F1E4F-1CFF-5643-939E-217C01CDF565}" type="slidenum">
              <a:rPr lang="en-US" smtClean="0"/>
              <a:pPr/>
              <a:t>‹#›</a:t>
            </a:fld>
            <a:endParaRPr lang="en-US" dirty="0"/>
          </a:p>
        </p:txBody>
      </p:sp>
      <p:pic>
        <p:nvPicPr>
          <p:cNvPr id="4" name="Picture 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1582395594"/>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0">
                <a:solidFill>
                  <a:srgbClr val="042E60"/>
                </a:solidFill>
              </a:defRPr>
            </a:lvl1pPr>
          </a:lstStyle>
          <a:p>
            <a:fld id="{D57F1E4F-1CFF-5643-939E-217C01CDF565}" type="slidenum">
              <a:rPr lang="en-US" smtClean="0"/>
              <a:pPr/>
              <a:t>‹#›</a:t>
            </a:fld>
            <a:endParaRPr lang="en-US" dirty="0"/>
          </a:p>
        </p:txBody>
      </p:sp>
      <p:pic>
        <p:nvPicPr>
          <p:cNvPr id="4" name="Picture 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848406356"/>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 id="2147484346" r:id="rId16"/>
    <p:sldLayoutId id="2147484347" r:id="rId17"/>
    <p:sldLayoutId id="2147484348" r:id="rId18"/>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https://vimeo.com/290784776" TargetMode="External"/><Relationship Id="rId3" Type="http://schemas.openxmlformats.org/officeDocument/2006/relationships/image" Target="../media/image81.png"/><Relationship Id="rId7" Type="http://schemas.openxmlformats.org/officeDocument/2006/relationships/hyperlink" Target="mailto:help@myOptions.org"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mailto:contact@nrccua.org" TargetMode="External"/><Relationship Id="rId5" Type="http://schemas.openxmlformats.org/officeDocument/2006/relationships/hyperlink" Target="https://myoptions.org/" TargetMode="External"/><Relationship Id="rId4" Type="http://schemas.openxmlformats.org/officeDocument/2006/relationships/hyperlink" Target="https://encoura.org/" TargetMode="External"/><Relationship Id="rId9" Type="http://schemas.openxmlformats.org/officeDocument/2006/relationships/hyperlink" Target="https://vimeo.com/254371817"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ideo" Target="https://www.youtube.com/embed/Le3sn5_ZXeg" TargetMode="External"/><Relationship Id="rId4" Type="http://schemas.openxmlformats.org/officeDocument/2006/relationships/image" Target="../media/image85.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hyperlink" Target="http://www.act.org/stateorgs/membership"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2.xml"/><Relationship Id="rId1" Type="http://schemas.openxmlformats.org/officeDocument/2006/relationships/video" Target="https://www.youtube.com/embed/ivd26PjdEDE" TargetMode="Externa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ideo" Target="https://www.youtube.com/embed/MaxtEk_Cmpw" TargetMode="External"/><Relationship Id="rId5" Type="http://schemas.openxmlformats.org/officeDocument/2006/relationships/image" Target="../media/image12.png"/><Relationship Id="rId4" Type="http://schemas.openxmlformats.org/officeDocument/2006/relationships/hyperlink" Target="https://www.youtube.com/watch?v=MaxtEk_Cmp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38.xml"/><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6.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32.xml"/><Relationship Id="rId1" Type="http://schemas.openxmlformats.org/officeDocument/2006/relationships/video" Target="https://www.youtube.com/embed/avRJ7ADgcm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2.xml"/><Relationship Id="rId1" Type="http://schemas.openxmlformats.org/officeDocument/2006/relationships/video" Target="https://www.youtube.com/embed/WCFglzNStII"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32.xml"/><Relationship Id="rId1" Type="http://schemas.openxmlformats.org/officeDocument/2006/relationships/video" Target="https://www.youtube.com/embed/xPN0-3ii1KI"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88" y="-1"/>
            <a:ext cx="12217788" cy="6906445"/>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9005"/>
          <a:stretch/>
        </p:blipFill>
        <p:spPr>
          <a:xfrm>
            <a:off x="2160108" y="-9331"/>
            <a:ext cx="3128586" cy="128255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522" t="32693" r="9076" b="31015"/>
          <a:stretch/>
        </p:blipFill>
        <p:spPr>
          <a:xfrm>
            <a:off x="4917843" y="3453221"/>
            <a:ext cx="6186196" cy="272453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4124"/>
          <a:stretch/>
        </p:blipFill>
        <p:spPr>
          <a:xfrm>
            <a:off x="-27993" y="754275"/>
            <a:ext cx="496680" cy="312858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2367" y="681711"/>
            <a:ext cx="3189928" cy="318992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6458" t="16221" b="9518"/>
          <a:stretch/>
        </p:blipFill>
        <p:spPr>
          <a:xfrm>
            <a:off x="-27994" y="-9331"/>
            <a:ext cx="2926531" cy="2323319"/>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8785" t="9056"/>
          <a:stretch/>
        </p:blipFill>
        <p:spPr>
          <a:xfrm>
            <a:off x="-18848" y="2309063"/>
            <a:ext cx="2988771" cy="2979921"/>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4124"/>
          <a:stretch/>
        </p:blipFill>
        <p:spPr>
          <a:xfrm>
            <a:off x="-18662" y="3545892"/>
            <a:ext cx="496680" cy="312858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395" y="46652"/>
            <a:ext cx="1999230" cy="199923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6351" y="352343"/>
            <a:ext cx="1544866" cy="399561"/>
          </a:xfrm>
          <a:prstGeom prst="rect">
            <a:avLst/>
          </a:prstGeom>
        </p:spPr>
      </p:pic>
    </p:spTree>
    <p:extLst>
      <p:ext uri="{BB962C8B-B14F-4D97-AF65-F5344CB8AC3E}">
        <p14:creationId xmlns:p14="http://schemas.microsoft.com/office/powerpoint/2010/main" val="35091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OpenSALT</a:t>
            </a:r>
            <a:endParaRPr lang="en-US" dirty="0"/>
          </a:p>
        </p:txBody>
      </p:sp>
      <p:pic>
        <p:nvPicPr>
          <p:cNvPr id="5" name="Content Placeholder 4"/>
          <p:cNvPicPr>
            <a:picLocks noGrp="1" noChangeAspect="1"/>
          </p:cNvPicPr>
          <p:nvPr>
            <p:ph idx="1"/>
          </p:nvPr>
        </p:nvPicPr>
        <p:blipFill rotWithShape="1">
          <a:blip r:embed="rId3"/>
          <a:srcRect l="5167" t="6786" r="5389"/>
          <a:stretch/>
        </p:blipFill>
        <p:spPr>
          <a:xfrm>
            <a:off x="3546658" y="839201"/>
            <a:ext cx="8281523" cy="4638907"/>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
        <p:nvSpPr>
          <p:cNvPr id="3" name="Rectangle 2"/>
          <p:cNvSpPr/>
          <p:nvPr/>
        </p:nvSpPr>
        <p:spPr>
          <a:xfrm>
            <a:off x="3644882" y="5630360"/>
            <a:ext cx="3243196" cy="523220"/>
          </a:xfrm>
          <a:prstGeom prst="rect">
            <a:avLst/>
          </a:prstGeom>
        </p:spPr>
        <p:txBody>
          <a:bodyPr wrap="none">
            <a:spAutoFit/>
          </a:bodyPr>
          <a:lstStyle/>
          <a:p>
            <a:r>
              <a:rPr lang="en-US" sz="2800" dirty="0" smtClean="0"/>
              <a:t>frameworks.act.org</a:t>
            </a:r>
            <a:endParaRPr lang="en-US" sz="2800" dirty="0"/>
          </a:p>
        </p:txBody>
      </p:sp>
    </p:spTree>
    <p:extLst>
      <p:ext uri="{BB962C8B-B14F-4D97-AF65-F5344CB8AC3E}">
        <p14:creationId xmlns:p14="http://schemas.microsoft.com/office/powerpoint/2010/main" val="201218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100</a:t>
            </a:fld>
            <a:endParaRPr lang="en-US" dirty="0"/>
          </a:p>
        </p:txBody>
      </p:sp>
      <p:sp>
        <p:nvSpPr>
          <p:cNvPr id="5" name="Title 4"/>
          <p:cNvSpPr>
            <a:spLocks noGrp="1"/>
          </p:cNvSpPr>
          <p:nvPr>
            <p:ph type="title"/>
          </p:nvPr>
        </p:nvSpPr>
        <p:spPr/>
        <p:txBody>
          <a:bodyPr anchor="ctr">
            <a:normAutofit fontScale="90000"/>
          </a:bodyPr>
          <a:lstStyle/>
          <a:p>
            <a:r>
              <a:rPr lang="en-US" dirty="0"/>
              <a:t>Making every student’s dream a reality is easier done when </a:t>
            </a:r>
            <a:r>
              <a:rPr lang="en-US" dirty="0">
                <a:solidFill>
                  <a:srgbClr val="042E60"/>
                </a:solidFill>
              </a:rPr>
              <a:t>driven by evidence-based data.</a:t>
            </a:r>
            <a:r>
              <a:rPr lang="en-US" dirty="0"/>
              <a:t> </a:t>
            </a:r>
          </a:p>
        </p:txBody>
      </p:sp>
    </p:spTree>
    <p:extLst>
      <p:ext uri="{BB962C8B-B14F-4D97-AF65-F5344CB8AC3E}">
        <p14:creationId xmlns:p14="http://schemas.microsoft.com/office/powerpoint/2010/main" val="25761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101</a:t>
            </a:fld>
            <a:endParaRPr lang="en-US" dirty="0"/>
          </a:p>
        </p:txBody>
      </p:sp>
      <p:sp>
        <p:nvSpPr>
          <p:cNvPr id="5" name="Title 4"/>
          <p:cNvSpPr>
            <a:spLocks noGrp="1"/>
          </p:cNvSpPr>
          <p:nvPr>
            <p:ph type="title"/>
          </p:nvPr>
        </p:nvSpPr>
        <p:spPr/>
        <p:txBody>
          <a:bodyPr>
            <a:normAutofit fontScale="90000"/>
          </a:bodyPr>
          <a:lstStyle/>
          <a:p>
            <a:r>
              <a:rPr lang="en-US" dirty="0" smtClean="0"/>
              <a:t>How will we respond if they already know it?</a:t>
            </a:r>
            <a:endParaRPr lang="en-US" dirty="0"/>
          </a:p>
        </p:txBody>
      </p:sp>
      <p:sp>
        <p:nvSpPr>
          <p:cNvPr id="6" name="TextBox 5"/>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58</a:t>
            </a:r>
            <a:endParaRPr lang="en-US" b="1" dirty="0">
              <a:solidFill>
                <a:srgbClr val="FFFFFF"/>
              </a:solidFill>
            </a:endParaRPr>
          </a:p>
        </p:txBody>
      </p:sp>
    </p:spTree>
    <p:extLst>
      <p:ext uri="{BB962C8B-B14F-4D97-AF65-F5344CB8AC3E}">
        <p14:creationId xmlns:p14="http://schemas.microsoft.com/office/powerpoint/2010/main" val="48932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College and Career Interests</a:t>
            </a:r>
            <a:endParaRPr lang="en-US"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37241" y="751693"/>
            <a:ext cx="7978853" cy="5325016"/>
          </a:xfrm>
        </p:spPr>
      </p:pic>
      <p:sp>
        <p:nvSpPr>
          <p:cNvPr id="4" name="Slide Number Placeholder 3"/>
          <p:cNvSpPr>
            <a:spLocks noGrp="1"/>
          </p:cNvSpPr>
          <p:nvPr>
            <p:ph type="sldNum" sz="quarter" idx="12"/>
          </p:nvPr>
        </p:nvSpPr>
        <p:spPr/>
        <p:txBody>
          <a:bodyPr/>
          <a:lstStyle/>
          <a:p>
            <a:fld id="{D57F1E4F-1CFF-5643-939E-217C01CDF565}" type="slidenum">
              <a:rPr lang="en-US" smtClean="0"/>
              <a:pPr/>
              <a:t>102</a:t>
            </a:fld>
            <a:endParaRPr lang="en-US" dirty="0"/>
          </a:p>
        </p:txBody>
      </p:sp>
      <p:sp>
        <p:nvSpPr>
          <p:cNvPr id="6" name="TextBox 5"/>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042E60"/>
                </a:solidFill>
              </a:rPr>
              <a:t>PAGE 58</a:t>
            </a:r>
            <a:endParaRPr lang="en-US" b="1" dirty="0">
              <a:solidFill>
                <a:srgbClr val="042E60"/>
              </a:solidFill>
            </a:endParaRPr>
          </a:p>
        </p:txBody>
      </p:sp>
    </p:spTree>
    <p:extLst>
      <p:ext uri="{BB962C8B-B14F-4D97-AF65-F5344CB8AC3E}">
        <p14:creationId xmlns:p14="http://schemas.microsoft.com/office/powerpoint/2010/main" val="73359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103</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77" t="1703" r="52132" b="2695"/>
          <a:stretch/>
        </p:blipFill>
        <p:spPr>
          <a:xfrm>
            <a:off x="3589049" y="50680"/>
            <a:ext cx="4948663" cy="6670795"/>
          </a:xfrm>
          <a:prstGeom prst="rect">
            <a:avLst/>
          </a:prstGeom>
          <a:noFill/>
          <a:ln>
            <a:solidFill>
              <a:schemeClr val="accent1"/>
            </a:solidFill>
          </a:ln>
        </p:spPr>
      </p:pic>
    </p:spTree>
    <p:extLst>
      <p:ext uri="{BB962C8B-B14F-4D97-AF65-F5344CB8AC3E}">
        <p14:creationId xmlns:p14="http://schemas.microsoft.com/office/powerpoint/2010/main" val="217789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104</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07" t="1534" r="2235" b="6253"/>
          <a:stretch/>
        </p:blipFill>
        <p:spPr>
          <a:xfrm>
            <a:off x="2093550" y="30144"/>
            <a:ext cx="9123089" cy="6817116"/>
          </a:xfrm>
          <a:prstGeom prst="rect">
            <a:avLst/>
          </a:prstGeom>
          <a:noFill/>
          <a:ln>
            <a:solidFill>
              <a:schemeClr val="accent1"/>
            </a:solidFill>
          </a:ln>
        </p:spPr>
      </p:pic>
      <p:sp>
        <p:nvSpPr>
          <p:cNvPr id="8" name="Rectangle 7"/>
          <p:cNvSpPr/>
          <p:nvPr/>
        </p:nvSpPr>
        <p:spPr>
          <a:xfrm>
            <a:off x="7762461" y="536931"/>
            <a:ext cx="3269974" cy="1739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762461" y="2276279"/>
            <a:ext cx="3269974" cy="18654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762461" y="4141694"/>
            <a:ext cx="3269974" cy="1445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14950" y="1718594"/>
            <a:ext cx="1119921" cy="46377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62461" y="5719481"/>
            <a:ext cx="3269974" cy="1108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38165" y="1776997"/>
            <a:ext cx="878541" cy="50508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92410" y="1718594"/>
            <a:ext cx="1988216" cy="46377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23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000"/>
                                        <p:tgtEl>
                                          <p:spTgt spid="6"/>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1000"/>
                                        <p:tgtEl>
                                          <p:spTgt spid="9"/>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1)">
                                      <p:cBhvr>
                                        <p:cTn id="40" dur="1000"/>
                                        <p:tgtEl>
                                          <p:spTgt spid="10"/>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1000"/>
                                        <p:tgtEl>
                                          <p:spTgt spid="11"/>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animBg="1"/>
      <p:bldP spid="5" grpId="1" animBg="1"/>
      <p:bldP spid="6" grpId="0" animBg="1"/>
      <p:bldP spid="6" grpId="1" animBg="1"/>
      <p:bldP spid="7" grpId="0" animBg="1"/>
      <p:bldP spid="7" grpId="1" animBg="1"/>
      <p:bldP spid="9" grpId="0" animBg="1"/>
      <p:bldP spid="9" grpId="1" animBg="1"/>
      <p:bldP spid="10" grpId="0" animBg="1"/>
      <p:bldP spid="10" grpId="1"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Online ACT Account</a:t>
            </a:r>
            <a:endParaRPr lang="en-US" dirty="0"/>
          </a:p>
        </p:txBody>
      </p:sp>
      <p:sp>
        <p:nvSpPr>
          <p:cNvPr id="5" name="Content Placeholder 4"/>
          <p:cNvSpPr>
            <a:spLocks noGrp="1"/>
          </p:cNvSpPr>
          <p:nvPr>
            <p:ph idx="1"/>
          </p:nvPr>
        </p:nvSpPr>
        <p:spPr/>
        <p:txBody>
          <a:bodyPr/>
          <a:lstStyle/>
          <a:p>
            <a:endParaRPr lang="en-US" dirty="0"/>
          </a:p>
          <a:p>
            <a:r>
              <a:rPr lang="en-US" sz="2400" dirty="0" smtClean="0"/>
              <a:t>ACT </a:t>
            </a:r>
            <a:r>
              <a:rPr lang="en-US" sz="2400" dirty="0"/>
              <a:t>accounts provide </a:t>
            </a:r>
            <a:r>
              <a:rPr lang="en-US" sz="2400" dirty="0" smtClean="0"/>
              <a:t>Students with </a:t>
            </a:r>
            <a:r>
              <a:rPr lang="en-US" sz="2400" dirty="0"/>
              <a:t>tools to explore their plans for the future. Students can: </a:t>
            </a:r>
            <a:endParaRPr lang="en-US" sz="2400" dirty="0" smtClean="0"/>
          </a:p>
          <a:p>
            <a:pPr marL="342900" indent="-342900">
              <a:buFont typeface="Arial" panose="020B0604020202020204" pitchFamily="34" charset="0"/>
              <a:buChar char="•"/>
            </a:pPr>
            <a:r>
              <a:rPr lang="en-US" sz="2400" dirty="0" smtClean="0"/>
              <a:t>Take </a:t>
            </a:r>
            <a:r>
              <a:rPr lang="en-US" sz="2400" dirty="0"/>
              <a:t>the ACT Interest Inventory, Abilities Inventory, and Values Inventory </a:t>
            </a:r>
          </a:p>
          <a:p>
            <a:pPr marL="342900" indent="-342900">
              <a:buFont typeface="Arial" panose="020B0604020202020204" pitchFamily="34" charset="0"/>
              <a:buChar char="•"/>
            </a:pPr>
            <a:r>
              <a:rPr lang="en-US" sz="2400" dirty="0"/>
              <a:t>Search for </a:t>
            </a:r>
            <a:r>
              <a:rPr lang="en-US" sz="2400" dirty="0" smtClean="0"/>
              <a:t>careers</a:t>
            </a:r>
            <a:endParaRPr lang="en-US" sz="2400" dirty="0"/>
          </a:p>
          <a:p>
            <a:pPr marL="342900" indent="-342900">
              <a:buFont typeface="Arial" panose="020B0604020202020204" pitchFamily="34" charset="0"/>
              <a:buChar char="•"/>
            </a:pPr>
            <a:r>
              <a:rPr lang="en-US" sz="2400" dirty="0"/>
              <a:t>Discover military </a:t>
            </a:r>
            <a:r>
              <a:rPr lang="en-US" sz="2400" dirty="0" smtClean="0"/>
              <a:t>careers</a:t>
            </a:r>
            <a:endParaRPr lang="en-US" sz="2400" dirty="0"/>
          </a:p>
          <a:p>
            <a:pPr marL="342900" indent="-342900">
              <a:buFont typeface="Arial" panose="020B0604020202020204" pitchFamily="34" charset="0"/>
              <a:buChar char="•"/>
            </a:pPr>
            <a:r>
              <a:rPr lang="en-US" sz="2400" dirty="0"/>
              <a:t>Find majors that match their </a:t>
            </a:r>
            <a:r>
              <a:rPr lang="en-US" sz="2400" dirty="0" smtClean="0"/>
              <a:t>interests</a:t>
            </a:r>
            <a:endParaRPr lang="en-US" sz="2400" dirty="0"/>
          </a:p>
          <a:p>
            <a:pPr marL="342900" indent="-342900">
              <a:buFont typeface="Arial" panose="020B0604020202020204" pitchFamily="34" charset="0"/>
              <a:buChar char="•"/>
            </a:pPr>
            <a:r>
              <a:rPr lang="en-US" sz="2400" dirty="0"/>
              <a:t>Explore </a:t>
            </a:r>
            <a:r>
              <a:rPr lang="en-US" sz="2400" dirty="0" smtClean="0"/>
              <a:t>schools</a:t>
            </a:r>
            <a:endParaRPr lang="en-US" sz="2400" dirty="0"/>
          </a:p>
          <a:p>
            <a:endParaRPr lang="en-US" dirty="0"/>
          </a:p>
          <a:p>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105</a:t>
            </a:fld>
            <a:endParaRPr lang="en-US" dirty="0"/>
          </a:p>
        </p:txBody>
      </p:sp>
      <p:sp>
        <p:nvSpPr>
          <p:cNvPr id="6" name="Rectangle 5"/>
          <p:cNvSpPr/>
          <p:nvPr/>
        </p:nvSpPr>
        <p:spPr>
          <a:xfrm>
            <a:off x="3869268" y="5508806"/>
            <a:ext cx="6294634" cy="523220"/>
          </a:xfrm>
          <a:prstGeom prst="rect">
            <a:avLst/>
          </a:prstGeom>
        </p:spPr>
        <p:txBody>
          <a:bodyPr wrap="square">
            <a:spAutoFit/>
          </a:bodyPr>
          <a:lstStyle/>
          <a:p>
            <a:r>
              <a:rPr lang="en-US" sz="2800" b="1" dirty="0" smtClean="0"/>
              <a:t>my.act.org</a:t>
            </a:r>
            <a:endParaRPr lang="en-US" sz="28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361798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106</a:t>
            </a:fld>
            <a:endParaRPr lang="en-US" dirty="0"/>
          </a:p>
        </p:txBody>
      </p:sp>
      <p:sp>
        <p:nvSpPr>
          <p:cNvPr id="3" name="Text Placeholder 2"/>
          <p:cNvSpPr>
            <a:spLocks noGrp="1"/>
          </p:cNvSpPr>
          <p:nvPr>
            <p:ph type="body" idx="1"/>
          </p:nvPr>
        </p:nvSpPr>
        <p:spPr/>
        <p:txBody>
          <a:bodyPr/>
          <a:lstStyle/>
          <a:p>
            <a:r>
              <a:rPr lang="en-US" dirty="0"/>
              <a:t>Smarter </a:t>
            </a:r>
            <a:r>
              <a:rPr lang="en-US" dirty="0" smtClean="0"/>
              <a:t>Together</a:t>
            </a:r>
            <a:endParaRPr lang="en-US" dirty="0"/>
          </a:p>
        </p:txBody>
      </p:sp>
      <p:sp>
        <p:nvSpPr>
          <p:cNvPr id="4" name="Content Placeholder 3"/>
          <p:cNvSpPr>
            <a:spLocks noGrp="1"/>
          </p:cNvSpPr>
          <p:nvPr>
            <p:ph sz="half" idx="2"/>
          </p:nvPr>
        </p:nvSpPr>
        <p:spPr>
          <a:xfrm>
            <a:off x="816704" y="1749140"/>
            <a:ext cx="7675005" cy="4023360"/>
          </a:xfrm>
        </p:spPr>
        <p:txBody>
          <a:bodyPr/>
          <a:lstStyle/>
          <a:p>
            <a:pPr marL="342900" indent="-342900">
              <a:buFont typeface="Arial" panose="020B0604020202020204" pitchFamily="34" charset="0"/>
              <a:buChar char="•"/>
            </a:pPr>
            <a:r>
              <a:rPr lang="en-US" dirty="0"/>
              <a:t>K-12 students, their parents and high school professionals will have increased access to free, comprehensive career and college planning tools and resources.</a:t>
            </a:r>
          </a:p>
          <a:p>
            <a:pPr marL="342900" indent="-342900">
              <a:buFont typeface="Arial" panose="020B0604020202020204" pitchFamily="34" charset="0"/>
              <a:buChar char="•"/>
            </a:pPr>
            <a:r>
              <a:rPr lang="en-US" dirty="0"/>
              <a:t>By accessing actionable data science and relevant research delivered through </a:t>
            </a:r>
            <a:r>
              <a:rPr lang="en-US" dirty="0" err="1"/>
              <a:t>EncouraData</a:t>
            </a:r>
            <a:r>
              <a:rPr lang="en-US" dirty="0"/>
              <a:t> Lab, post-secondary institutions will be able to enhance and evolve their marketing and recruiting efforts.</a:t>
            </a:r>
          </a:p>
          <a:p>
            <a:pPr marL="342900" indent="-342900">
              <a:buFont typeface="Arial" panose="020B0604020202020204" pitchFamily="34" charset="0"/>
              <a:buChar char="•"/>
            </a:pPr>
            <a:r>
              <a:rPr lang="en-US" dirty="0"/>
              <a:t>Through data science, analytics, technology, and digital services, higher education institutions can make more informed decisions that help improve student outcomes.</a:t>
            </a:r>
          </a:p>
        </p:txBody>
      </p:sp>
      <p:sp>
        <p:nvSpPr>
          <p:cNvPr id="5" name="Rectangle 4"/>
          <p:cNvSpPr/>
          <p:nvPr/>
        </p:nvSpPr>
        <p:spPr>
          <a:xfrm>
            <a:off x="8739766" y="1847654"/>
            <a:ext cx="3443591" cy="4242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p:cNvSpPr txBox="1">
            <a:spLocks/>
          </p:cNvSpPr>
          <p:nvPr/>
        </p:nvSpPr>
        <p:spPr>
          <a:xfrm>
            <a:off x="8987817" y="1847655"/>
            <a:ext cx="2947483" cy="3924846"/>
          </a:xfrm>
          <a:prstGeom prst="rect">
            <a:avLst/>
          </a:prstGeom>
        </p:spPr>
        <p:txBody>
          <a:bodyPr anchor="ctr"/>
          <a:lstStyle>
            <a:lvl1pPr algn="l" defTabSz="914377"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00000"/>
              </a:lnSpc>
            </a:pPr>
            <a:r>
              <a:rPr lang="en-US" sz="1600" dirty="0"/>
              <a:t>With over 100 combined years of experience in connecting students with higher education institutions, ACT and NRCCUA are mission aligned in helping both students and institutions make more informed decisions that optimize fit for the highest probability of success.</a:t>
            </a:r>
          </a:p>
        </p:txBody>
      </p:sp>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1927" y="711010"/>
            <a:ext cx="3262428" cy="769001"/>
          </a:xfrm>
          <a:prstGeom prst="rect">
            <a:avLst/>
          </a:prstGeom>
        </p:spPr>
      </p:pic>
    </p:spTree>
    <p:extLst>
      <p:ext uri="{BB962C8B-B14F-4D97-AF65-F5344CB8AC3E}">
        <p14:creationId xmlns:p14="http://schemas.microsoft.com/office/powerpoint/2010/main" val="40291551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107</a:t>
            </a:fld>
            <a:endParaRPr lang="en-US" dirty="0"/>
          </a:p>
        </p:txBody>
      </p:sp>
      <p:sp>
        <p:nvSpPr>
          <p:cNvPr id="3" name="Text Placeholder 2"/>
          <p:cNvSpPr>
            <a:spLocks noGrp="1"/>
          </p:cNvSpPr>
          <p:nvPr>
            <p:ph type="body" idx="1"/>
          </p:nvPr>
        </p:nvSpPr>
        <p:spPr>
          <a:xfrm>
            <a:off x="816704" y="841790"/>
            <a:ext cx="10531483" cy="587302"/>
          </a:xfrm>
        </p:spPr>
        <p:txBody>
          <a:bodyPr/>
          <a:lstStyle/>
          <a:p>
            <a:r>
              <a:rPr lang="en-US" dirty="0" smtClean="0"/>
              <a:t>Benefits to K-12 Students, Parents and Professionals</a:t>
            </a:r>
          </a:p>
        </p:txBody>
      </p:sp>
      <p:grpSp>
        <p:nvGrpSpPr>
          <p:cNvPr id="44" name="Group 43"/>
          <p:cNvGrpSpPr/>
          <p:nvPr/>
        </p:nvGrpSpPr>
        <p:grpSpPr>
          <a:xfrm>
            <a:off x="856004" y="2800791"/>
            <a:ext cx="10615392" cy="2652529"/>
            <a:chOff x="856004" y="2634045"/>
            <a:chExt cx="10615392" cy="2652529"/>
          </a:xfrm>
        </p:grpSpPr>
        <p:sp>
          <p:nvSpPr>
            <p:cNvPr id="10" name="Oval 9"/>
            <p:cNvSpPr/>
            <p:nvPr/>
          </p:nvSpPr>
          <p:spPr>
            <a:xfrm>
              <a:off x="856004" y="2634045"/>
              <a:ext cx="2652529" cy="2652529"/>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c 10"/>
            <p:cNvSpPr/>
            <p:nvPr/>
          </p:nvSpPr>
          <p:spPr>
            <a:xfrm>
              <a:off x="857646" y="2635173"/>
              <a:ext cx="2649759" cy="2649759"/>
            </a:xfrm>
            <a:prstGeom prst="arc">
              <a:avLst>
                <a:gd name="adj1" fmla="val 10766207"/>
                <a:gd name="adj2" fmla="val 0"/>
              </a:avLst>
            </a:prstGeom>
            <a:ln w="69850" cap="rnd">
              <a:solidFill>
                <a:schemeClr val="accent3">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3512766" y="2634045"/>
              <a:ext cx="2652529" cy="2652529"/>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rot="10800000">
              <a:off x="3514408" y="2635173"/>
              <a:ext cx="2649759" cy="2649759"/>
            </a:xfrm>
            <a:prstGeom prst="arc">
              <a:avLst>
                <a:gd name="adj1" fmla="val 10766207"/>
                <a:gd name="adj2" fmla="val 0"/>
              </a:avLst>
            </a:prstGeom>
            <a:ln w="69850" cap="rnd">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6163126" y="2634045"/>
              <a:ext cx="2652529" cy="2652529"/>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c 14"/>
            <p:cNvSpPr/>
            <p:nvPr/>
          </p:nvSpPr>
          <p:spPr>
            <a:xfrm>
              <a:off x="6164768" y="2635173"/>
              <a:ext cx="2649759" cy="2649759"/>
            </a:xfrm>
            <a:prstGeom prst="arc">
              <a:avLst>
                <a:gd name="adj1" fmla="val 10766207"/>
                <a:gd name="adj2" fmla="val 0"/>
              </a:avLst>
            </a:prstGeom>
            <a:ln w="6985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8818867" y="2634045"/>
              <a:ext cx="2652529" cy="2652529"/>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c 16"/>
            <p:cNvSpPr/>
            <p:nvPr/>
          </p:nvSpPr>
          <p:spPr>
            <a:xfrm rot="10800000">
              <a:off x="8820509" y="2635173"/>
              <a:ext cx="2649759" cy="2649759"/>
            </a:xfrm>
            <a:prstGeom prst="arc">
              <a:avLst>
                <a:gd name="adj1" fmla="val 10766207"/>
                <a:gd name="adj2" fmla="val 0"/>
              </a:avLst>
            </a:prstGeom>
            <a:ln w="69850" cap="rnd">
              <a:solidFill>
                <a:srgbClr val="990033">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p:cNvGrpSpPr/>
            <p:nvPr/>
          </p:nvGrpSpPr>
          <p:grpSpPr>
            <a:xfrm>
              <a:off x="4350563" y="2815886"/>
              <a:ext cx="976935" cy="976935"/>
              <a:chOff x="6207761" y="7121628"/>
              <a:chExt cx="837455" cy="837453"/>
            </a:xfrm>
            <a:solidFill>
              <a:srgbClr val="0070C0"/>
            </a:solidFill>
          </p:grpSpPr>
          <p:sp>
            <p:nvSpPr>
              <p:cNvPr id="19" name="Oval 19"/>
              <p:cNvSpPr>
                <a:spLocks noChangeArrowheads="1"/>
              </p:cNvSpPr>
              <p:nvPr/>
            </p:nvSpPr>
            <p:spPr bwMode="auto">
              <a:xfrm>
                <a:off x="6207761" y="7121628"/>
                <a:ext cx="837455" cy="837453"/>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5"/>
              <p:cNvSpPr>
                <a:spLocks noEditPoints="1"/>
              </p:cNvSpPr>
              <p:nvPr/>
            </p:nvSpPr>
            <p:spPr bwMode="auto">
              <a:xfrm>
                <a:off x="6365307" y="7326026"/>
                <a:ext cx="521359" cy="428672"/>
              </a:xfrm>
              <a:custGeom>
                <a:avLst/>
                <a:gdLst>
                  <a:gd name="T0" fmla="*/ 414 w 444"/>
                  <a:gd name="T1" fmla="*/ 172 h 365"/>
                  <a:gd name="T2" fmla="*/ 392 w 444"/>
                  <a:gd name="T3" fmla="*/ 0 h 365"/>
                  <a:gd name="T4" fmla="*/ 0 w 444"/>
                  <a:gd name="T5" fmla="*/ 22 h 365"/>
                  <a:gd name="T6" fmla="*/ 22 w 444"/>
                  <a:gd name="T7" fmla="*/ 283 h 365"/>
                  <a:gd name="T8" fmla="*/ 144 w 444"/>
                  <a:gd name="T9" fmla="*/ 355 h 365"/>
                  <a:gd name="T10" fmla="*/ 118 w 444"/>
                  <a:gd name="T11" fmla="*/ 360 h 365"/>
                  <a:gd name="T12" fmla="*/ 291 w 444"/>
                  <a:gd name="T13" fmla="*/ 365 h 365"/>
                  <a:gd name="T14" fmla="*/ 291 w 444"/>
                  <a:gd name="T15" fmla="*/ 355 h 365"/>
                  <a:gd name="T16" fmla="*/ 254 w 444"/>
                  <a:gd name="T17" fmla="*/ 283 h 365"/>
                  <a:gd name="T18" fmla="*/ 326 w 444"/>
                  <a:gd name="T19" fmla="*/ 348 h 365"/>
                  <a:gd name="T20" fmla="*/ 427 w 444"/>
                  <a:gd name="T21" fmla="*/ 365 h 365"/>
                  <a:gd name="T22" fmla="*/ 444 w 444"/>
                  <a:gd name="T23" fmla="*/ 189 h 365"/>
                  <a:gd name="T24" fmla="*/ 10 w 444"/>
                  <a:gd name="T25" fmla="*/ 22 h 365"/>
                  <a:gd name="T26" fmla="*/ 392 w 444"/>
                  <a:gd name="T27" fmla="*/ 9 h 365"/>
                  <a:gd name="T28" fmla="*/ 404 w 444"/>
                  <a:gd name="T29" fmla="*/ 36 h 365"/>
                  <a:gd name="T30" fmla="*/ 10 w 444"/>
                  <a:gd name="T31" fmla="*/ 22 h 365"/>
                  <a:gd name="T32" fmla="*/ 158 w 444"/>
                  <a:gd name="T33" fmla="*/ 355 h 365"/>
                  <a:gd name="T34" fmla="*/ 245 w 444"/>
                  <a:gd name="T35" fmla="*/ 283 h 365"/>
                  <a:gd name="T36" fmla="*/ 259 w 444"/>
                  <a:gd name="T37" fmla="*/ 355 h 365"/>
                  <a:gd name="T38" fmla="*/ 22 w 444"/>
                  <a:gd name="T39" fmla="*/ 273 h 365"/>
                  <a:gd name="T40" fmla="*/ 10 w 444"/>
                  <a:gd name="T41" fmla="*/ 247 h 365"/>
                  <a:gd name="T42" fmla="*/ 326 w 444"/>
                  <a:gd name="T43" fmla="*/ 273 h 365"/>
                  <a:gd name="T44" fmla="*/ 326 w 444"/>
                  <a:gd name="T45" fmla="*/ 237 h 365"/>
                  <a:gd name="T46" fmla="*/ 10 w 444"/>
                  <a:gd name="T47" fmla="*/ 45 h 365"/>
                  <a:gd name="T48" fmla="*/ 404 w 444"/>
                  <a:gd name="T49" fmla="*/ 172 h 365"/>
                  <a:gd name="T50" fmla="*/ 326 w 444"/>
                  <a:gd name="T51" fmla="*/ 189 h 365"/>
                  <a:gd name="T52" fmla="*/ 427 w 444"/>
                  <a:gd name="T53" fmla="*/ 355 h 365"/>
                  <a:gd name="T54" fmla="*/ 336 w 444"/>
                  <a:gd name="T55" fmla="*/ 348 h 365"/>
                  <a:gd name="T56" fmla="*/ 434 w 444"/>
                  <a:gd name="T57" fmla="*/ 339 h 365"/>
                  <a:gd name="T58" fmla="*/ 434 w 444"/>
                  <a:gd name="T59" fmla="*/ 329 h 365"/>
                  <a:gd name="T60" fmla="*/ 336 w 444"/>
                  <a:gd name="T61" fmla="*/ 205 h 365"/>
                  <a:gd name="T62" fmla="*/ 434 w 444"/>
                  <a:gd name="T63" fmla="*/ 329 h 365"/>
                  <a:gd name="T64" fmla="*/ 336 w 444"/>
                  <a:gd name="T65" fmla="*/ 196 h 365"/>
                  <a:gd name="T66" fmla="*/ 343 w 444"/>
                  <a:gd name="T67" fmla="*/ 181 h 365"/>
                  <a:gd name="T68" fmla="*/ 434 w 444"/>
                  <a:gd name="T69" fmla="*/ 18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365">
                    <a:moveTo>
                      <a:pt x="427" y="172"/>
                    </a:moveTo>
                    <a:cubicBezTo>
                      <a:pt x="414" y="172"/>
                      <a:pt x="414" y="172"/>
                      <a:pt x="414" y="172"/>
                    </a:cubicBezTo>
                    <a:cubicBezTo>
                      <a:pt x="414" y="22"/>
                      <a:pt x="414" y="22"/>
                      <a:pt x="414" y="22"/>
                    </a:cubicBezTo>
                    <a:cubicBezTo>
                      <a:pt x="414" y="10"/>
                      <a:pt x="404" y="0"/>
                      <a:pt x="392" y="0"/>
                    </a:cubicBezTo>
                    <a:cubicBezTo>
                      <a:pt x="22" y="0"/>
                      <a:pt x="22" y="0"/>
                      <a:pt x="22" y="0"/>
                    </a:cubicBezTo>
                    <a:cubicBezTo>
                      <a:pt x="10" y="0"/>
                      <a:pt x="0" y="10"/>
                      <a:pt x="0" y="22"/>
                    </a:cubicBezTo>
                    <a:cubicBezTo>
                      <a:pt x="0" y="261"/>
                      <a:pt x="0" y="261"/>
                      <a:pt x="0" y="261"/>
                    </a:cubicBezTo>
                    <a:cubicBezTo>
                      <a:pt x="0" y="273"/>
                      <a:pt x="10" y="283"/>
                      <a:pt x="22" y="283"/>
                    </a:cubicBezTo>
                    <a:cubicBezTo>
                      <a:pt x="163" y="283"/>
                      <a:pt x="163" y="283"/>
                      <a:pt x="163" y="283"/>
                    </a:cubicBezTo>
                    <a:cubicBezTo>
                      <a:pt x="161" y="319"/>
                      <a:pt x="154" y="355"/>
                      <a:pt x="144" y="355"/>
                    </a:cubicBezTo>
                    <a:cubicBezTo>
                      <a:pt x="123" y="355"/>
                      <a:pt x="123" y="355"/>
                      <a:pt x="123" y="355"/>
                    </a:cubicBezTo>
                    <a:cubicBezTo>
                      <a:pt x="120" y="355"/>
                      <a:pt x="118" y="358"/>
                      <a:pt x="118" y="360"/>
                    </a:cubicBezTo>
                    <a:cubicBezTo>
                      <a:pt x="118" y="363"/>
                      <a:pt x="120" y="365"/>
                      <a:pt x="123" y="365"/>
                    </a:cubicBezTo>
                    <a:cubicBezTo>
                      <a:pt x="291" y="365"/>
                      <a:pt x="291" y="365"/>
                      <a:pt x="291" y="365"/>
                    </a:cubicBezTo>
                    <a:cubicBezTo>
                      <a:pt x="294" y="365"/>
                      <a:pt x="296" y="363"/>
                      <a:pt x="296" y="360"/>
                    </a:cubicBezTo>
                    <a:cubicBezTo>
                      <a:pt x="296" y="358"/>
                      <a:pt x="294" y="355"/>
                      <a:pt x="291" y="355"/>
                    </a:cubicBezTo>
                    <a:cubicBezTo>
                      <a:pt x="273" y="355"/>
                      <a:pt x="273" y="355"/>
                      <a:pt x="273" y="355"/>
                    </a:cubicBezTo>
                    <a:cubicBezTo>
                      <a:pt x="264" y="355"/>
                      <a:pt x="256" y="319"/>
                      <a:pt x="254" y="283"/>
                    </a:cubicBezTo>
                    <a:cubicBezTo>
                      <a:pt x="326" y="283"/>
                      <a:pt x="326" y="283"/>
                      <a:pt x="326" y="283"/>
                    </a:cubicBezTo>
                    <a:cubicBezTo>
                      <a:pt x="326" y="348"/>
                      <a:pt x="326" y="348"/>
                      <a:pt x="326" y="348"/>
                    </a:cubicBezTo>
                    <a:cubicBezTo>
                      <a:pt x="326" y="357"/>
                      <a:pt x="334" y="365"/>
                      <a:pt x="343" y="365"/>
                    </a:cubicBezTo>
                    <a:cubicBezTo>
                      <a:pt x="427" y="365"/>
                      <a:pt x="427" y="365"/>
                      <a:pt x="427" y="365"/>
                    </a:cubicBezTo>
                    <a:cubicBezTo>
                      <a:pt x="436" y="365"/>
                      <a:pt x="444" y="357"/>
                      <a:pt x="444" y="348"/>
                    </a:cubicBezTo>
                    <a:cubicBezTo>
                      <a:pt x="444" y="189"/>
                      <a:pt x="444" y="189"/>
                      <a:pt x="444" y="189"/>
                    </a:cubicBezTo>
                    <a:cubicBezTo>
                      <a:pt x="444" y="179"/>
                      <a:pt x="436" y="172"/>
                      <a:pt x="427" y="172"/>
                    </a:cubicBezTo>
                    <a:close/>
                    <a:moveTo>
                      <a:pt x="10" y="22"/>
                    </a:moveTo>
                    <a:cubicBezTo>
                      <a:pt x="10" y="15"/>
                      <a:pt x="15" y="9"/>
                      <a:pt x="22" y="9"/>
                    </a:cubicBezTo>
                    <a:cubicBezTo>
                      <a:pt x="392" y="9"/>
                      <a:pt x="392" y="9"/>
                      <a:pt x="392" y="9"/>
                    </a:cubicBezTo>
                    <a:cubicBezTo>
                      <a:pt x="399" y="9"/>
                      <a:pt x="404" y="15"/>
                      <a:pt x="404" y="22"/>
                    </a:cubicBezTo>
                    <a:cubicBezTo>
                      <a:pt x="404" y="36"/>
                      <a:pt x="404" y="36"/>
                      <a:pt x="404" y="36"/>
                    </a:cubicBezTo>
                    <a:cubicBezTo>
                      <a:pt x="10" y="36"/>
                      <a:pt x="10" y="36"/>
                      <a:pt x="10" y="36"/>
                    </a:cubicBezTo>
                    <a:lnTo>
                      <a:pt x="10" y="22"/>
                    </a:lnTo>
                    <a:close/>
                    <a:moveTo>
                      <a:pt x="259" y="355"/>
                    </a:moveTo>
                    <a:cubicBezTo>
                      <a:pt x="158" y="355"/>
                      <a:pt x="158" y="355"/>
                      <a:pt x="158" y="355"/>
                    </a:cubicBezTo>
                    <a:cubicBezTo>
                      <a:pt x="169" y="338"/>
                      <a:pt x="172" y="301"/>
                      <a:pt x="172" y="283"/>
                    </a:cubicBezTo>
                    <a:cubicBezTo>
                      <a:pt x="245" y="283"/>
                      <a:pt x="245" y="283"/>
                      <a:pt x="245" y="283"/>
                    </a:cubicBezTo>
                    <a:cubicBezTo>
                      <a:pt x="245" y="290"/>
                      <a:pt x="246" y="305"/>
                      <a:pt x="249" y="320"/>
                    </a:cubicBezTo>
                    <a:cubicBezTo>
                      <a:pt x="251" y="336"/>
                      <a:pt x="255" y="348"/>
                      <a:pt x="259" y="355"/>
                    </a:cubicBezTo>
                    <a:close/>
                    <a:moveTo>
                      <a:pt x="326" y="273"/>
                    </a:moveTo>
                    <a:cubicBezTo>
                      <a:pt x="22" y="273"/>
                      <a:pt x="22" y="273"/>
                      <a:pt x="22" y="273"/>
                    </a:cubicBezTo>
                    <a:cubicBezTo>
                      <a:pt x="15" y="273"/>
                      <a:pt x="10" y="268"/>
                      <a:pt x="10" y="261"/>
                    </a:cubicBezTo>
                    <a:cubicBezTo>
                      <a:pt x="10" y="247"/>
                      <a:pt x="10" y="247"/>
                      <a:pt x="10" y="247"/>
                    </a:cubicBezTo>
                    <a:cubicBezTo>
                      <a:pt x="326" y="247"/>
                      <a:pt x="326" y="247"/>
                      <a:pt x="326" y="247"/>
                    </a:cubicBezTo>
                    <a:lnTo>
                      <a:pt x="326" y="273"/>
                    </a:lnTo>
                    <a:close/>
                    <a:moveTo>
                      <a:pt x="326" y="189"/>
                    </a:moveTo>
                    <a:cubicBezTo>
                      <a:pt x="326" y="237"/>
                      <a:pt x="326" y="237"/>
                      <a:pt x="326" y="237"/>
                    </a:cubicBezTo>
                    <a:cubicBezTo>
                      <a:pt x="10" y="237"/>
                      <a:pt x="10" y="237"/>
                      <a:pt x="10" y="237"/>
                    </a:cubicBezTo>
                    <a:cubicBezTo>
                      <a:pt x="10" y="45"/>
                      <a:pt x="10" y="45"/>
                      <a:pt x="10" y="45"/>
                    </a:cubicBezTo>
                    <a:cubicBezTo>
                      <a:pt x="404" y="45"/>
                      <a:pt x="404" y="45"/>
                      <a:pt x="404" y="45"/>
                    </a:cubicBezTo>
                    <a:cubicBezTo>
                      <a:pt x="404" y="172"/>
                      <a:pt x="404" y="172"/>
                      <a:pt x="404" y="172"/>
                    </a:cubicBezTo>
                    <a:cubicBezTo>
                      <a:pt x="343" y="172"/>
                      <a:pt x="343" y="172"/>
                      <a:pt x="343" y="172"/>
                    </a:cubicBezTo>
                    <a:cubicBezTo>
                      <a:pt x="334" y="172"/>
                      <a:pt x="326" y="179"/>
                      <a:pt x="326" y="189"/>
                    </a:cubicBezTo>
                    <a:close/>
                    <a:moveTo>
                      <a:pt x="434" y="348"/>
                    </a:moveTo>
                    <a:cubicBezTo>
                      <a:pt x="434" y="352"/>
                      <a:pt x="431" y="355"/>
                      <a:pt x="427" y="355"/>
                    </a:cubicBezTo>
                    <a:cubicBezTo>
                      <a:pt x="343" y="355"/>
                      <a:pt x="343" y="355"/>
                      <a:pt x="343" y="355"/>
                    </a:cubicBezTo>
                    <a:cubicBezTo>
                      <a:pt x="339" y="355"/>
                      <a:pt x="336" y="352"/>
                      <a:pt x="336" y="348"/>
                    </a:cubicBezTo>
                    <a:cubicBezTo>
                      <a:pt x="336" y="339"/>
                      <a:pt x="336" y="339"/>
                      <a:pt x="336" y="339"/>
                    </a:cubicBezTo>
                    <a:cubicBezTo>
                      <a:pt x="434" y="339"/>
                      <a:pt x="434" y="339"/>
                      <a:pt x="434" y="339"/>
                    </a:cubicBezTo>
                    <a:lnTo>
                      <a:pt x="434" y="348"/>
                    </a:lnTo>
                    <a:close/>
                    <a:moveTo>
                      <a:pt x="434" y="329"/>
                    </a:moveTo>
                    <a:cubicBezTo>
                      <a:pt x="336" y="329"/>
                      <a:pt x="336" y="329"/>
                      <a:pt x="336" y="329"/>
                    </a:cubicBezTo>
                    <a:cubicBezTo>
                      <a:pt x="336" y="205"/>
                      <a:pt x="336" y="205"/>
                      <a:pt x="336" y="205"/>
                    </a:cubicBezTo>
                    <a:cubicBezTo>
                      <a:pt x="434" y="205"/>
                      <a:pt x="434" y="205"/>
                      <a:pt x="434" y="205"/>
                    </a:cubicBezTo>
                    <a:lnTo>
                      <a:pt x="434" y="329"/>
                    </a:lnTo>
                    <a:close/>
                    <a:moveTo>
                      <a:pt x="434" y="196"/>
                    </a:moveTo>
                    <a:cubicBezTo>
                      <a:pt x="336" y="196"/>
                      <a:pt x="336" y="196"/>
                      <a:pt x="336" y="196"/>
                    </a:cubicBezTo>
                    <a:cubicBezTo>
                      <a:pt x="336" y="189"/>
                      <a:pt x="336" y="189"/>
                      <a:pt x="336" y="189"/>
                    </a:cubicBezTo>
                    <a:cubicBezTo>
                      <a:pt x="336" y="184"/>
                      <a:pt x="339" y="181"/>
                      <a:pt x="343" y="181"/>
                    </a:cubicBezTo>
                    <a:cubicBezTo>
                      <a:pt x="427" y="181"/>
                      <a:pt x="427" y="181"/>
                      <a:pt x="427" y="181"/>
                    </a:cubicBezTo>
                    <a:cubicBezTo>
                      <a:pt x="431" y="181"/>
                      <a:pt x="434" y="184"/>
                      <a:pt x="434" y="189"/>
                    </a:cubicBezTo>
                    <a:lnTo>
                      <a:pt x="434" y="19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7001180" y="2815886"/>
              <a:ext cx="976935" cy="976935"/>
              <a:chOff x="7202762" y="7121642"/>
              <a:chExt cx="837454" cy="837455"/>
            </a:xfrm>
            <a:solidFill>
              <a:schemeClr val="accent6">
                <a:lumMod val="60000"/>
                <a:lumOff val="40000"/>
              </a:schemeClr>
            </a:solidFill>
          </p:grpSpPr>
          <p:sp>
            <p:nvSpPr>
              <p:cNvPr id="22" name="Oval 20"/>
              <p:cNvSpPr>
                <a:spLocks noChangeArrowheads="1"/>
              </p:cNvSpPr>
              <p:nvPr/>
            </p:nvSpPr>
            <p:spPr bwMode="auto">
              <a:xfrm>
                <a:off x="7202762" y="7121642"/>
                <a:ext cx="837454" cy="83745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5"/>
              <p:cNvSpPr>
                <a:spLocks noEditPoints="1"/>
              </p:cNvSpPr>
              <p:nvPr/>
            </p:nvSpPr>
            <p:spPr bwMode="auto">
              <a:xfrm>
                <a:off x="7402870" y="7309146"/>
                <a:ext cx="436570" cy="463435"/>
              </a:xfrm>
              <a:custGeom>
                <a:avLst/>
                <a:gdLst>
                  <a:gd name="T0" fmla="*/ 417 w 554"/>
                  <a:gd name="T1" fmla="*/ 228 h 588"/>
                  <a:gd name="T2" fmla="*/ 368 w 554"/>
                  <a:gd name="T3" fmla="*/ 128 h 588"/>
                  <a:gd name="T4" fmla="*/ 390 w 554"/>
                  <a:gd name="T5" fmla="*/ 69 h 588"/>
                  <a:gd name="T6" fmla="*/ 397 w 554"/>
                  <a:gd name="T7" fmla="*/ 7 h 588"/>
                  <a:gd name="T8" fmla="*/ 158 w 554"/>
                  <a:gd name="T9" fmla="*/ 0 h 588"/>
                  <a:gd name="T10" fmla="*/ 151 w 554"/>
                  <a:gd name="T11" fmla="*/ 62 h 588"/>
                  <a:gd name="T12" fmla="*/ 186 w 554"/>
                  <a:gd name="T13" fmla="*/ 69 h 588"/>
                  <a:gd name="T14" fmla="*/ 140 w 554"/>
                  <a:gd name="T15" fmla="*/ 223 h 588"/>
                  <a:gd name="T16" fmla="*/ 24 w 554"/>
                  <a:gd name="T17" fmla="*/ 459 h 588"/>
                  <a:gd name="T18" fmla="*/ 70 w 554"/>
                  <a:gd name="T19" fmla="*/ 588 h 588"/>
                  <a:gd name="T20" fmla="*/ 540 w 554"/>
                  <a:gd name="T21" fmla="*/ 564 h 588"/>
                  <a:gd name="T22" fmla="*/ 165 w 554"/>
                  <a:gd name="T23" fmla="*/ 14 h 588"/>
                  <a:gd name="T24" fmla="*/ 383 w 554"/>
                  <a:gd name="T25" fmla="*/ 55 h 588"/>
                  <a:gd name="T26" fmla="*/ 193 w 554"/>
                  <a:gd name="T27" fmla="*/ 55 h 588"/>
                  <a:gd name="T28" fmla="*/ 165 w 554"/>
                  <a:gd name="T29" fmla="*/ 14 h 588"/>
                  <a:gd name="T30" fmla="*/ 200 w 554"/>
                  <a:gd name="T31" fmla="*/ 129 h 588"/>
                  <a:gd name="T32" fmla="*/ 354 w 554"/>
                  <a:gd name="T33" fmla="*/ 69 h 588"/>
                  <a:gd name="T34" fmla="*/ 355 w 554"/>
                  <a:gd name="T35" fmla="*/ 133 h 588"/>
                  <a:gd name="T36" fmla="*/ 366 w 554"/>
                  <a:gd name="T37" fmla="*/ 243 h 588"/>
                  <a:gd name="T38" fmla="*/ 321 w 554"/>
                  <a:gd name="T39" fmla="*/ 221 h 588"/>
                  <a:gd name="T40" fmla="*/ 316 w 554"/>
                  <a:gd name="T41" fmla="*/ 224 h 588"/>
                  <a:gd name="T42" fmla="*/ 238 w 554"/>
                  <a:gd name="T43" fmla="*/ 224 h 588"/>
                  <a:gd name="T44" fmla="*/ 188 w 554"/>
                  <a:gd name="T45" fmla="*/ 243 h 588"/>
                  <a:gd name="T46" fmla="*/ 200 w 554"/>
                  <a:gd name="T47" fmla="*/ 133 h 588"/>
                  <a:gd name="T48" fmla="*/ 484 w 554"/>
                  <a:gd name="T49" fmla="*/ 574 h 588"/>
                  <a:gd name="T50" fmla="*/ 26 w 554"/>
                  <a:gd name="T51" fmla="*/ 557 h 588"/>
                  <a:gd name="T52" fmla="*/ 147 w 554"/>
                  <a:gd name="T53" fmla="*/ 241 h 588"/>
                  <a:gd name="T54" fmla="*/ 233 w 554"/>
                  <a:gd name="T55" fmla="*/ 239 h 588"/>
                  <a:gd name="T56" fmla="*/ 321 w 554"/>
                  <a:gd name="T57" fmla="*/ 239 h 588"/>
                  <a:gd name="T58" fmla="*/ 366 w 554"/>
                  <a:gd name="T59" fmla="*/ 257 h 588"/>
                  <a:gd name="T60" fmla="*/ 517 w 554"/>
                  <a:gd name="T61" fmla="*/ 464 h 588"/>
                  <a:gd name="T62" fmla="*/ 222 w 554"/>
                  <a:gd name="T63" fmla="*/ 384 h 588"/>
                  <a:gd name="T64" fmla="*/ 222 w 554"/>
                  <a:gd name="T65" fmla="*/ 470 h 588"/>
                  <a:gd name="T66" fmla="*/ 222 w 554"/>
                  <a:gd name="T67" fmla="*/ 384 h 588"/>
                  <a:gd name="T68" fmla="*/ 193 w 554"/>
                  <a:gd name="T69" fmla="*/ 427 h 588"/>
                  <a:gd name="T70" fmla="*/ 250 w 554"/>
                  <a:gd name="T71" fmla="*/ 427 h 588"/>
                  <a:gd name="T72" fmla="*/ 352 w 554"/>
                  <a:gd name="T73" fmla="*/ 314 h 588"/>
                  <a:gd name="T74" fmla="*/ 352 w 554"/>
                  <a:gd name="T75" fmla="*/ 434 h 588"/>
                  <a:gd name="T76" fmla="*/ 352 w 554"/>
                  <a:gd name="T77" fmla="*/ 314 h 588"/>
                  <a:gd name="T78" fmla="*/ 306 w 554"/>
                  <a:gd name="T79" fmla="*/ 374 h 588"/>
                  <a:gd name="T80" fmla="*/ 398 w 554"/>
                  <a:gd name="T81" fmla="*/ 37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4" h="588">
                    <a:moveTo>
                      <a:pt x="530" y="458"/>
                    </a:moveTo>
                    <a:cubicBezTo>
                      <a:pt x="417" y="228"/>
                      <a:pt x="417" y="228"/>
                      <a:pt x="417" y="228"/>
                    </a:cubicBezTo>
                    <a:cubicBezTo>
                      <a:pt x="417" y="226"/>
                      <a:pt x="416" y="224"/>
                      <a:pt x="414" y="223"/>
                    </a:cubicBezTo>
                    <a:cubicBezTo>
                      <a:pt x="368" y="128"/>
                      <a:pt x="368" y="128"/>
                      <a:pt x="368" y="128"/>
                    </a:cubicBezTo>
                    <a:cubicBezTo>
                      <a:pt x="368" y="69"/>
                      <a:pt x="368" y="69"/>
                      <a:pt x="368" y="69"/>
                    </a:cubicBezTo>
                    <a:cubicBezTo>
                      <a:pt x="390" y="69"/>
                      <a:pt x="390" y="69"/>
                      <a:pt x="390" y="69"/>
                    </a:cubicBezTo>
                    <a:cubicBezTo>
                      <a:pt x="394" y="69"/>
                      <a:pt x="397" y="66"/>
                      <a:pt x="397" y="62"/>
                    </a:cubicBezTo>
                    <a:cubicBezTo>
                      <a:pt x="397" y="7"/>
                      <a:pt x="397" y="7"/>
                      <a:pt x="397" y="7"/>
                    </a:cubicBezTo>
                    <a:cubicBezTo>
                      <a:pt x="397" y="3"/>
                      <a:pt x="394" y="0"/>
                      <a:pt x="390" y="0"/>
                    </a:cubicBezTo>
                    <a:cubicBezTo>
                      <a:pt x="158" y="0"/>
                      <a:pt x="158" y="0"/>
                      <a:pt x="158" y="0"/>
                    </a:cubicBezTo>
                    <a:cubicBezTo>
                      <a:pt x="154" y="0"/>
                      <a:pt x="151" y="3"/>
                      <a:pt x="151" y="7"/>
                    </a:cubicBezTo>
                    <a:cubicBezTo>
                      <a:pt x="151" y="62"/>
                      <a:pt x="151" y="62"/>
                      <a:pt x="151" y="62"/>
                    </a:cubicBezTo>
                    <a:cubicBezTo>
                      <a:pt x="151" y="66"/>
                      <a:pt x="154" y="69"/>
                      <a:pt x="158" y="69"/>
                    </a:cubicBezTo>
                    <a:cubicBezTo>
                      <a:pt x="186" y="69"/>
                      <a:pt x="186" y="69"/>
                      <a:pt x="186" y="69"/>
                    </a:cubicBezTo>
                    <a:cubicBezTo>
                      <a:pt x="186" y="128"/>
                      <a:pt x="186" y="128"/>
                      <a:pt x="186" y="128"/>
                    </a:cubicBezTo>
                    <a:cubicBezTo>
                      <a:pt x="140" y="223"/>
                      <a:pt x="140" y="223"/>
                      <a:pt x="140" y="223"/>
                    </a:cubicBezTo>
                    <a:cubicBezTo>
                      <a:pt x="138" y="224"/>
                      <a:pt x="137" y="226"/>
                      <a:pt x="137" y="228"/>
                    </a:cubicBezTo>
                    <a:cubicBezTo>
                      <a:pt x="24" y="459"/>
                      <a:pt x="24" y="459"/>
                      <a:pt x="24" y="459"/>
                    </a:cubicBezTo>
                    <a:cubicBezTo>
                      <a:pt x="3" y="507"/>
                      <a:pt x="0" y="543"/>
                      <a:pt x="14" y="564"/>
                    </a:cubicBezTo>
                    <a:cubicBezTo>
                      <a:pt x="25" y="580"/>
                      <a:pt x="43" y="588"/>
                      <a:pt x="70" y="588"/>
                    </a:cubicBezTo>
                    <a:cubicBezTo>
                      <a:pt x="484" y="588"/>
                      <a:pt x="484" y="588"/>
                      <a:pt x="484" y="588"/>
                    </a:cubicBezTo>
                    <a:cubicBezTo>
                      <a:pt x="511" y="588"/>
                      <a:pt x="530" y="580"/>
                      <a:pt x="540" y="564"/>
                    </a:cubicBezTo>
                    <a:cubicBezTo>
                      <a:pt x="554" y="543"/>
                      <a:pt x="551" y="507"/>
                      <a:pt x="530" y="458"/>
                    </a:cubicBezTo>
                    <a:close/>
                    <a:moveTo>
                      <a:pt x="165" y="14"/>
                    </a:moveTo>
                    <a:cubicBezTo>
                      <a:pt x="383" y="14"/>
                      <a:pt x="383" y="14"/>
                      <a:pt x="383" y="14"/>
                    </a:cubicBezTo>
                    <a:cubicBezTo>
                      <a:pt x="383" y="55"/>
                      <a:pt x="383" y="55"/>
                      <a:pt x="383" y="55"/>
                    </a:cubicBezTo>
                    <a:cubicBezTo>
                      <a:pt x="361" y="55"/>
                      <a:pt x="361" y="55"/>
                      <a:pt x="361" y="55"/>
                    </a:cubicBezTo>
                    <a:cubicBezTo>
                      <a:pt x="193" y="55"/>
                      <a:pt x="193" y="55"/>
                      <a:pt x="193" y="55"/>
                    </a:cubicBezTo>
                    <a:cubicBezTo>
                      <a:pt x="165" y="55"/>
                      <a:pt x="165" y="55"/>
                      <a:pt x="165" y="55"/>
                    </a:cubicBezTo>
                    <a:lnTo>
                      <a:pt x="165" y="14"/>
                    </a:lnTo>
                    <a:close/>
                    <a:moveTo>
                      <a:pt x="200" y="133"/>
                    </a:moveTo>
                    <a:cubicBezTo>
                      <a:pt x="200" y="132"/>
                      <a:pt x="200" y="131"/>
                      <a:pt x="200" y="129"/>
                    </a:cubicBezTo>
                    <a:cubicBezTo>
                      <a:pt x="200" y="69"/>
                      <a:pt x="200" y="69"/>
                      <a:pt x="200" y="69"/>
                    </a:cubicBezTo>
                    <a:cubicBezTo>
                      <a:pt x="354" y="69"/>
                      <a:pt x="354" y="69"/>
                      <a:pt x="354" y="69"/>
                    </a:cubicBezTo>
                    <a:cubicBezTo>
                      <a:pt x="354" y="129"/>
                      <a:pt x="354" y="129"/>
                      <a:pt x="354" y="129"/>
                    </a:cubicBezTo>
                    <a:cubicBezTo>
                      <a:pt x="354" y="131"/>
                      <a:pt x="354" y="132"/>
                      <a:pt x="355" y="133"/>
                    </a:cubicBezTo>
                    <a:cubicBezTo>
                      <a:pt x="401" y="228"/>
                      <a:pt x="401" y="228"/>
                      <a:pt x="401" y="228"/>
                    </a:cubicBezTo>
                    <a:cubicBezTo>
                      <a:pt x="392" y="238"/>
                      <a:pt x="379" y="243"/>
                      <a:pt x="366" y="243"/>
                    </a:cubicBezTo>
                    <a:cubicBezTo>
                      <a:pt x="350" y="243"/>
                      <a:pt x="336" y="237"/>
                      <a:pt x="327" y="224"/>
                    </a:cubicBezTo>
                    <a:cubicBezTo>
                      <a:pt x="326" y="222"/>
                      <a:pt x="324" y="221"/>
                      <a:pt x="321" y="221"/>
                    </a:cubicBezTo>
                    <a:cubicBezTo>
                      <a:pt x="321" y="221"/>
                      <a:pt x="321" y="221"/>
                      <a:pt x="321" y="221"/>
                    </a:cubicBezTo>
                    <a:cubicBezTo>
                      <a:pt x="319" y="221"/>
                      <a:pt x="317" y="222"/>
                      <a:pt x="316" y="224"/>
                    </a:cubicBezTo>
                    <a:cubicBezTo>
                      <a:pt x="307" y="236"/>
                      <a:pt x="292" y="243"/>
                      <a:pt x="277" y="243"/>
                    </a:cubicBezTo>
                    <a:cubicBezTo>
                      <a:pt x="262" y="243"/>
                      <a:pt x="247" y="236"/>
                      <a:pt x="238" y="224"/>
                    </a:cubicBezTo>
                    <a:cubicBezTo>
                      <a:pt x="236" y="220"/>
                      <a:pt x="230" y="220"/>
                      <a:pt x="227" y="224"/>
                    </a:cubicBezTo>
                    <a:cubicBezTo>
                      <a:pt x="218" y="236"/>
                      <a:pt x="204" y="243"/>
                      <a:pt x="188" y="243"/>
                    </a:cubicBezTo>
                    <a:cubicBezTo>
                      <a:pt x="175" y="243"/>
                      <a:pt x="162" y="238"/>
                      <a:pt x="153" y="228"/>
                    </a:cubicBezTo>
                    <a:lnTo>
                      <a:pt x="200" y="133"/>
                    </a:lnTo>
                    <a:close/>
                    <a:moveTo>
                      <a:pt x="528" y="557"/>
                    </a:moveTo>
                    <a:cubicBezTo>
                      <a:pt x="521" y="568"/>
                      <a:pt x="506" y="574"/>
                      <a:pt x="484" y="574"/>
                    </a:cubicBezTo>
                    <a:cubicBezTo>
                      <a:pt x="70" y="574"/>
                      <a:pt x="70" y="574"/>
                      <a:pt x="70" y="574"/>
                    </a:cubicBezTo>
                    <a:cubicBezTo>
                      <a:pt x="48" y="574"/>
                      <a:pt x="34" y="568"/>
                      <a:pt x="26" y="557"/>
                    </a:cubicBezTo>
                    <a:cubicBezTo>
                      <a:pt x="15" y="539"/>
                      <a:pt x="18" y="507"/>
                      <a:pt x="37" y="465"/>
                    </a:cubicBezTo>
                    <a:cubicBezTo>
                      <a:pt x="147" y="241"/>
                      <a:pt x="147" y="241"/>
                      <a:pt x="147" y="241"/>
                    </a:cubicBezTo>
                    <a:cubicBezTo>
                      <a:pt x="158" y="251"/>
                      <a:pt x="173" y="257"/>
                      <a:pt x="188" y="257"/>
                    </a:cubicBezTo>
                    <a:cubicBezTo>
                      <a:pt x="205" y="257"/>
                      <a:pt x="221" y="251"/>
                      <a:pt x="233" y="239"/>
                    </a:cubicBezTo>
                    <a:cubicBezTo>
                      <a:pt x="244" y="251"/>
                      <a:pt x="260" y="257"/>
                      <a:pt x="277" y="257"/>
                    </a:cubicBezTo>
                    <a:cubicBezTo>
                      <a:pt x="294" y="257"/>
                      <a:pt x="310" y="251"/>
                      <a:pt x="321" y="239"/>
                    </a:cubicBezTo>
                    <a:cubicBezTo>
                      <a:pt x="333" y="251"/>
                      <a:pt x="348" y="257"/>
                      <a:pt x="365" y="257"/>
                    </a:cubicBezTo>
                    <a:cubicBezTo>
                      <a:pt x="365" y="257"/>
                      <a:pt x="366" y="257"/>
                      <a:pt x="366" y="257"/>
                    </a:cubicBezTo>
                    <a:cubicBezTo>
                      <a:pt x="382" y="257"/>
                      <a:pt x="396" y="251"/>
                      <a:pt x="408" y="241"/>
                    </a:cubicBezTo>
                    <a:cubicBezTo>
                      <a:pt x="517" y="464"/>
                      <a:pt x="517" y="464"/>
                      <a:pt x="517" y="464"/>
                    </a:cubicBezTo>
                    <a:cubicBezTo>
                      <a:pt x="536" y="507"/>
                      <a:pt x="540" y="539"/>
                      <a:pt x="528" y="557"/>
                    </a:cubicBezTo>
                    <a:close/>
                    <a:moveTo>
                      <a:pt x="222" y="384"/>
                    </a:moveTo>
                    <a:cubicBezTo>
                      <a:pt x="198" y="384"/>
                      <a:pt x="179" y="403"/>
                      <a:pt x="179" y="427"/>
                    </a:cubicBezTo>
                    <a:cubicBezTo>
                      <a:pt x="179" y="450"/>
                      <a:pt x="198" y="470"/>
                      <a:pt x="222" y="470"/>
                    </a:cubicBezTo>
                    <a:cubicBezTo>
                      <a:pt x="245" y="470"/>
                      <a:pt x="264" y="450"/>
                      <a:pt x="264" y="427"/>
                    </a:cubicBezTo>
                    <a:cubicBezTo>
                      <a:pt x="264" y="403"/>
                      <a:pt x="245" y="384"/>
                      <a:pt x="222" y="384"/>
                    </a:cubicBezTo>
                    <a:close/>
                    <a:moveTo>
                      <a:pt x="222" y="456"/>
                    </a:moveTo>
                    <a:cubicBezTo>
                      <a:pt x="206" y="456"/>
                      <a:pt x="193" y="443"/>
                      <a:pt x="193" y="427"/>
                    </a:cubicBezTo>
                    <a:cubicBezTo>
                      <a:pt x="193" y="411"/>
                      <a:pt x="206" y="398"/>
                      <a:pt x="222" y="398"/>
                    </a:cubicBezTo>
                    <a:cubicBezTo>
                      <a:pt x="238" y="398"/>
                      <a:pt x="250" y="411"/>
                      <a:pt x="250" y="427"/>
                    </a:cubicBezTo>
                    <a:cubicBezTo>
                      <a:pt x="250" y="443"/>
                      <a:pt x="238" y="456"/>
                      <a:pt x="222" y="456"/>
                    </a:cubicBezTo>
                    <a:close/>
                    <a:moveTo>
                      <a:pt x="352" y="314"/>
                    </a:moveTo>
                    <a:cubicBezTo>
                      <a:pt x="319" y="314"/>
                      <a:pt x="292" y="341"/>
                      <a:pt x="292" y="374"/>
                    </a:cubicBezTo>
                    <a:cubicBezTo>
                      <a:pt x="292" y="407"/>
                      <a:pt x="319" y="434"/>
                      <a:pt x="352" y="434"/>
                    </a:cubicBezTo>
                    <a:cubicBezTo>
                      <a:pt x="385" y="434"/>
                      <a:pt x="412" y="407"/>
                      <a:pt x="412" y="374"/>
                    </a:cubicBezTo>
                    <a:cubicBezTo>
                      <a:pt x="412" y="341"/>
                      <a:pt x="385" y="314"/>
                      <a:pt x="352" y="314"/>
                    </a:cubicBezTo>
                    <a:close/>
                    <a:moveTo>
                      <a:pt x="352" y="420"/>
                    </a:moveTo>
                    <a:cubicBezTo>
                      <a:pt x="327" y="420"/>
                      <a:pt x="306" y="400"/>
                      <a:pt x="306" y="374"/>
                    </a:cubicBezTo>
                    <a:cubicBezTo>
                      <a:pt x="306" y="349"/>
                      <a:pt x="327" y="328"/>
                      <a:pt x="352" y="328"/>
                    </a:cubicBezTo>
                    <a:cubicBezTo>
                      <a:pt x="378" y="328"/>
                      <a:pt x="398" y="349"/>
                      <a:pt x="398" y="374"/>
                    </a:cubicBezTo>
                    <a:cubicBezTo>
                      <a:pt x="398" y="400"/>
                      <a:pt x="378" y="420"/>
                      <a:pt x="352" y="4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5" name="Oval 18"/>
            <p:cNvSpPr>
              <a:spLocks noChangeArrowheads="1"/>
            </p:cNvSpPr>
            <p:nvPr/>
          </p:nvSpPr>
          <p:spPr bwMode="auto">
            <a:xfrm>
              <a:off x="9650314" y="2826446"/>
              <a:ext cx="976935" cy="976935"/>
            </a:xfrm>
            <a:prstGeom prst="ellipse">
              <a:avLst/>
            </a:prstGeom>
            <a:solidFill>
              <a:srgbClr val="990033">
                <a:alpha val="78824"/>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Oval 15"/>
            <p:cNvSpPr>
              <a:spLocks noChangeArrowheads="1"/>
            </p:cNvSpPr>
            <p:nvPr/>
          </p:nvSpPr>
          <p:spPr bwMode="auto">
            <a:xfrm>
              <a:off x="1694058" y="2815886"/>
              <a:ext cx="976935" cy="976935"/>
            </a:xfrm>
            <a:prstGeom prst="ellipse">
              <a:avLst/>
            </a:prstGeom>
            <a:solidFill>
              <a:schemeClr val="accent3">
                <a:lumMod val="75000"/>
                <a:lumOff val="25000"/>
              </a:schemeClr>
            </a:solidFill>
            <a:ln>
              <a:solidFill>
                <a:schemeClr val="accent3">
                  <a:lumMod val="75000"/>
                  <a:lumOff val="25000"/>
                </a:schemeClr>
              </a:solidFill>
            </a:ln>
          </p:spPr>
          <p:txBody>
            <a:bodyPr vert="horz" wrap="square" lIns="91440" tIns="45720" rIns="91440" bIns="45720" numCol="1" anchor="t" anchorCtr="0" compatLnSpc="1">
              <a:prstTxWarp prst="textNoShape">
                <a:avLst/>
              </a:prstTxWarp>
            </a:bodyPr>
            <a:lstStyle/>
            <a:p>
              <a:endParaRPr lang="en-US"/>
            </a:p>
          </p:txBody>
        </p:sp>
        <p:sp>
          <p:nvSpPr>
            <p:cNvPr id="30" name="Rectangle 29"/>
            <p:cNvSpPr/>
            <p:nvPr/>
          </p:nvSpPr>
          <p:spPr>
            <a:xfrm>
              <a:off x="1113198" y="3931552"/>
              <a:ext cx="2157984" cy="1169551"/>
            </a:xfrm>
            <a:prstGeom prst="rect">
              <a:avLst/>
            </a:prstGeom>
          </p:spPr>
          <p:txBody>
            <a:bodyPr wrap="square">
              <a:spAutoFit/>
            </a:bodyPr>
            <a:lstStyle/>
            <a:p>
              <a:pPr algn="ctr"/>
              <a:r>
                <a:rPr lang="en-US" sz="1400" dirty="0"/>
                <a:t>Provides assistance and </a:t>
              </a:r>
              <a:r>
                <a:rPr lang="en-US" sz="1400" dirty="0" smtClean="0"/>
                <a:t>resources </a:t>
              </a:r>
              <a:r>
                <a:rPr lang="en-US" sz="1400" dirty="0"/>
                <a:t>to students, parents, </a:t>
              </a:r>
              <a:r>
                <a:rPr lang="en-US" sz="1400" dirty="0" smtClean="0"/>
                <a:t>high </a:t>
              </a:r>
              <a:r>
                <a:rPr lang="en-US" sz="1400" dirty="0"/>
                <a:t>school </a:t>
              </a:r>
              <a:r>
                <a:rPr lang="en-US" sz="1400" dirty="0" smtClean="0"/>
                <a:t>professionals - all </a:t>
              </a:r>
              <a:r>
                <a:rPr lang="en-US" sz="1400" dirty="0"/>
                <a:t>at no cost to them</a:t>
              </a:r>
            </a:p>
          </p:txBody>
        </p:sp>
        <p:sp>
          <p:nvSpPr>
            <p:cNvPr id="31" name="Rectangle 30"/>
            <p:cNvSpPr/>
            <p:nvPr/>
          </p:nvSpPr>
          <p:spPr>
            <a:xfrm>
              <a:off x="3786008" y="3931552"/>
              <a:ext cx="2157984" cy="523220"/>
            </a:xfrm>
            <a:prstGeom prst="rect">
              <a:avLst/>
            </a:prstGeom>
          </p:spPr>
          <p:txBody>
            <a:bodyPr wrap="square">
              <a:spAutoFit/>
            </a:bodyPr>
            <a:lstStyle/>
            <a:p>
              <a:pPr algn="ctr"/>
              <a:r>
                <a:rPr lang="en-US" sz="1400" dirty="0"/>
                <a:t>Provides a mobile app for students</a:t>
              </a:r>
            </a:p>
          </p:txBody>
        </p:sp>
        <p:sp>
          <p:nvSpPr>
            <p:cNvPr id="32" name="Rectangle 31"/>
            <p:cNvSpPr/>
            <p:nvPr/>
          </p:nvSpPr>
          <p:spPr>
            <a:xfrm>
              <a:off x="6453343" y="3931552"/>
              <a:ext cx="2157984" cy="738664"/>
            </a:xfrm>
            <a:prstGeom prst="rect">
              <a:avLst/>
            </a:prstGeom>
          </p:spPr>
          <p:txBody>
            <a:bodyPr wrap="square">
              <a:spAutoFit/>
            </a:bodyPr>
            <a:lstStyle/>
            <a:p>
              <a:pPr algn="ctr"/>
              <a:r>
                <a:rPr lang="en-US" sz="1400" dirty="0"/>
                <a:t>Delivers personalized college, career and scholarship information</a:t>
              </a:r>
            </a:p>
          </p:txBody>
        </p:sp>
        <p:sp>
          <p:nvSpPr>
            <p:cNvPr id="33" name="Rectangle 32"/>
            <p:cNvSpPr/>
            <p:nvPr/>
          </p:nvSpPr>
          <p:spPr>
            <a:xfrm>
              <a:off x="9144048" y="3912318"/>
              <a:ext cx="2157984" cy="738664"/>
            </a:xfrm>
            <a:prstGeom prst="rect">
              <a:avLst/>
            </a:prstGeom>
          </p:spPr>
          <p:txBody>
            <a:bodyPr wrap="square">
              <a:spAutoFit/>
            </a:bodyPr>
            <a:lstStyle/>
            <a:p>
              <a:pPr algn="ctr"/>
              <a:r>
                <a:rPr lang="en-US" sz="1400" dirty="0"/>
                <a:t>Produces reporting and progress monitoring tools for </a:t>
              </a:r>
              <a:r>
                <a:rPr lang="en-US" sz="1400" dirty="0" smtClean="0"/>
                <a:t>educators</a:t>
              </a:r>
              <a:endParaRPr lang="en-US" sz="1400" dirty="0"/>
            </a:p>
          </p:txBody>
        </p:sp>
        <p:sp>
          <p:nvSpPr>
            <p:cNvPr id="34" name="Freeform 24"/>
            <p:cNvSpPr>
              <a:spLocks noEditPoints="1"/>
            </p:cNvSpPr>
            <p:nvPr/>
          </p:nvSpPr>
          <p:spPr bwMode="auto">
            <a:xfrm>
              <a:off x="4653779" y="2954651"/>
              <a:ext cx="381707" cy="658034"/>
            </a:xfrm>
            <a:custGeom>
              <a:avLst/>
              <a:gdLst>
                <a:gd name="T0" fmla="*/ 138 w 276"/>
                <a:gd name="T1" fmla="*/ 454 h 475"/>
                <a:gd name="T2" fmla="*/ 159 w 276"/>
                <a:gd name="T3" fmla="*/ 433 h 475"/>
                <a:gd name="T4" fmla="*/ 138 w 276"/>
                <a:gd name="T5" fmla="*/ 413 h 475"/>
                <a:gd name="T6" fmla="*/ 117 w 276"/>
                <a:gd name="T7" fmla="*/ 433 h 475"/>
                <a:gd name="T8" fmla="*/ 138 w 276"/>
                <a:gd name="T9" fmla="*/ 454 h 475"/>
                <a:gd name="T10" fmla="*/ 138 w 276"/>
                <a:gd name="T11" fmla="*/ 422 h 475"/>
                <a:gd name="T12" fmla="*/ 149 w 276"/>
                <a:gd name="T13" fmla="*/ 433 h 475"/>
                <a:gd name="T14" fmla="*/ 138 w 276"/>
                <a:gd name="T15" fmla="*/ 445 h 475"/>
                <a:gd name="T16" fmla="*/ 127 w 276"/>
                <a:gd name="T17" fmla="*/ 433 h 475"/>
                <a:gd name="T18" fmla="*/ 138 w 276"/>
                <a:gd name="T19" fmla="*/ 422 h 475"/>
                <a:gd name="T20" fmla="*/ 174 w 276"/>
                <a:gd name="T21" fmla="*/ 31 h 475"/>
                <a:gd name="T22" fmla="*/ 102 w 276"/>
                <a:gd name="T23" fmla="*/ 31 h 475"/>
                <a:gd name="T24" fmla="*/ 97 w 276"/>
                <a:gd name="T25" fmla="*/ 35 h 475"/>
                <a:gd name="T26" fmla="*/ 102 w 276"/>
                <a:gd name="T27" fmla="*/ 40 h 475"/>
                <a:gd name="T28" fmla="*/ 174 w 276"/>
                <a:gd name="T29" fmla="*/ 40 h 475"/>
                <a:gd name="T30" fmla="*/ 179 w 276"/>
                <a:gd name="T31" fmla="*/ 35 h 475"/>
                <a:gd name="T32" fmla="*/ 174 w 276"/>
                <a:gd name="T33" fmla="*/ 31 h 475"/>
                <a:gd name="T34" fmla="*/ 241 w 276"/>
                <a:gd name="T35" fmla="*/ 0 h 475"/>
                <a:gd name="T36" fmla="*/ 35 w 276"/>
                <a:gd name="T37" fmla="*/ 0 h 475"/>
                <a:gd name="T38" fmla="*/ 0 w 276"/>
                <a:gd name="T39" fmla="*/ 36 h 475"/>
                <a:gd name="T40" fmla="*/ 0 w 276"/>
                <a:gd name="T41" fmla="*/ 439 h 475"/>
                <a:gd name="T42" fmla="*/ 35 w 276"/>
                <a:gd name="T43" fmla="*/ 475 h 475"/>
                <a:gd name="T44" fmla="*/ 241 w 276"/>
                <a:gd name="T45" fmla="*/ 475 h 475"/>
                <a:gd name="T46" fmla="*/ 276 w 276"/>
                <a:gd name="T47" fmla="*/ 439 h 475"/>
                <a:gd name="T48" fmla="*/ 276 w 276"/>
                <a:gd name="T49" fmla="*/ 36 h 475"/>
                <a:gd name="T50" fmla="*/ 241 w 276"/>
                <a:gd name="T51" fmla="*/ 0 h 475"/>
                <a:gd name="T52" fmla="*/ 267 w 276"/>
                <a:gd name="T53" fmla="*/ 439 h 475"/>
                <a:gd name="T54" fmla="*/ 241 w 276"/>
                <a:gd name="T55" fmla="*/ 465 h 475"/>
                <a:gd name="T56" fmla="*/ 35 w 276"/>
                <a:gd name="T57" fmla="*/ 465 h 475"/>
                <a:gd name="T58" fmla="*/ 9 w 276"/>
                <a:gd name="T59" fmla="*/ 439 h 475"/>
                <a:gd name="T60" fmla="*/ 9 w 276"/>
                <a:gd name="T61" fmla="*/ 399 h 475"/>
                <a:gd name="T62" fmla="*/ 267 w 276"/>
                <a:gd name="T63" fmla="*/ 399 h 475"/>
                <a:gd name="T64" fmla="*/ 267 w 276"/>
                <a:gd name="T65" fmla="*/ 439 h 475"/>
                <a:gd name="T66" fmla="*/ 267 w 276"/>
                <a:gd name="T67" fmla="*/ 390 h 475"/>
                <a:gd name="T68" fmla="*/ 9 w 276"/>
                <a:gd name="T69" fmla="*/ 390 h 475"/>
                <a:gd name="T70" fmla="*/ 9 w 276"/>
                <a:gd name="T71" fmla="*/ 70 h 475"/>
                <a:gd name="T72" fmla="*/ 267 w 276"/>
                <a:gd name="T73" fmla="*/ 70 h 475"/>
                <a:gd name="T74" fmla="*/ 267 w 276"/>
                <a:gd name="T75" fmla="*/ 390 h 475"/>
                <a:gd name="T76" fmla="*/ 267 w 276"/>
                <a:gd name="T77" fmla="*/ 60 h 475"/>
                <a:gd name="T78" fmla="*/ 9 w 276"/>
                <a:gd name="T79" fmla="*/ 60 h 475"/>
                <a:gd name="T80" fmla="*/ 9 w 276"/>
                <a:gd name="T81" fmla="*/ 36 h 475"/>
                <a:gd name="T82" fmla="*/ 35 w 276"/>
                <a:gd name="T83" fmla="*/ 9 h 475"/>
                <a:gd name="T84" fmla="*/ 241 w 276"/>
                <a:gd name="T85" fmla="*/ 9 h 475"/>
                <a:gd name="T86" fmla="*/ 267 w 276"/>
                <a:gd name="T87" fmla="*/ 36 h 475"/>
                <a:gd name="T88" fmla="*/ 267 w 276"/>
                <a:gd name="T89" fmla="*/ 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475">
                  <a:moveTo>
                    <a:pt x="138" y="454"/>
                  </a:moveTo>
                  <a:cubicBezTo>
                    <a:pt x="149" y="454"/>
                    <a:pt x="159" y="445"/>
                    <a:pt x="159" y="433"/>
                  </a:cubicBezTo>
                  <a:cubicBezTo>
                    <a:pt x="159" y="422"/>
                    <a:pt x="149" y="413"/>
                    <a:pt x="138" y="413"/>
                  </a:cubicBezTo>
                  <a:cubicBezTo>
                    <a:pt x="127" y="413"/>
                    <a:pt x="117" y="422"/>
                    <a:pt x="117" y="433"/>
                  </a:cubicBezTo>
                  <a:cubicBezTo>
                    <a:pt x="117" y="445"/>
                    <a:pt x="127" y="454"/>
                    <a:pt x="138" y="454"/>
                  </a:cubicBezTo>
                  <a:close/>
                  <a:moveTo>
                    <a:pt x="138" y="422"/>
                  </a:moveTo>
                  <a:cubicBezTo>
                    <a:pt x="144" y="422"/>
                    <a:pt x="149" y="427"/>
                    <a:pt x="149" y="433"/>
                  </a:cubicBezTo>
                  <a:cubicBezTo>
                    <a:pt x="149" y="440"/>
                    <a:pt x="144" y="445"/>
                    <a:pt x="138" y="445"/>
                  </a:cubicBezTo>
                  <a:cubicBezTo>
                    <a:pt x="132" y="445"/>
                    <a:pt x="127" y="440"/>
                    <a:pt x="127" y="433"/>
                  </a:cubicBezTo>
                  <a:cubicBezTo>
                    <a:pt x="127" y="427"/>
                    <a:pt x="132" y="422"/>
                    <a:pt x="138" y="422"/>
                  </a:cubicBezTo>
                  <a:close/>
                  <a:moveTo>
                    <a:pt x="174" y="31"/>
                  </a:moveTo>
                  <a:cubicBezTo>
                    <a:pt x="102" y="31"/>
                    <a:pt x="102" y="31"/>
                    <a:pt x="102" y="31"/>
                  </a:cubicBezTo>
                  <a:cubicBezTo>
                    <a:pt x="99" y="31"/>
                    <a:pt x="97" y="33"/>
                    <a:pt x="97" y="35"/>
                  </a:cubicBezTo>
                  <a:cubicBezTo>
                    <a:pt x="97" y="38"/>
                    <a:pt x="99" y="40"/>
                    <a:pt x="102" y="40"/>
                  </a:cubicBezTo>
                  <a:cubicBezTo>
                    <a:pt x="174" y="40"/>
                    <a:pt x="174" y="40"/>
                    <a:pt x="174" y="40"/>
                  </a:cubicBezTo>
                  <a:cubicBezTo>
                    <a:pt x="177" y="40"/>
                    <a:pt x="179" y="38"/>
                    <a:pt x="179" y="35"/>
                  </a:cubicBezTo>
                  <a:cubicBezTo>
                    <a:pt x="179" y="33"/>
                    <a:pt x="177" y="31"/>
                    <a:pt x="174" y="31"/>
                  </a:cubicBezTo>
                  <a:close/>
                  <a:moveTo>
                    <a:pt x="241" y="0"/>
                  </a:moveTo>
                  <a:cubicBezTo>
                    <a:pt x="35" y="0"/>
                    <a:pt x="35" y="0"/>
                    <a:pt x="35" y="0"/>
                  </a:cubicBezTo>
                  <a:cubicBezTo>
                    <a:pt x="16" y="0"/>
                    <a:pt x="0" y="16"/>
                    <a:pt x="0" y="36"/>
                  </a:cubicBezTo>
                  <a:cubicBezTo>
                    <a:pt x="0" y="439"/>
                    <a:pt x="0" y="439"/>
                    <a:pt x="0" y="439"/>
                  </a:cubicBezTo>
                  <a:cubicBezTo>
                    <a:pt x="0" y="459"/>
                    <a:pt x="16" y="475"/>
                    <a:pt x="35" y="475"/>
                  </a:cubicBezTo>
                  <a:cubicBezTo>
                    <a:pt x="241" y="475"/>
                    <a:pt x="241" y="475"/>
                    <a:pt x="241" y="475"/>
                  </a:cubicBezTo>
                  <a:cubicBezTo>
                    <a:pt x="260" y="475"/>
                    <a:pt x="276" y="459"/>
                    <a:pt x="276" y="439"/>
                  </a:cubicBezTo>
                  <a:cubicBezTo>
                    <a:pt x="276" y="36"/>
                    <a:pt x="276" y="36"/>
                    <a:pt x="276" y="36"/>
                  </a:cubicBezTo>
                  <a:cubicBezTo>
                    <a:pt x="276" y="16"/>
                    <a:pt x="260" y="0"/>
                    <a:pt x="241" y="0"/>
                  </a:cubicBezTo>
                  <a:close/>
                  <a:moveTo>
                    <a:pt x="267" y="439"/>
                  </a:moveTo>
                  <a:cubicBezTo>
                    <a:pt x="267" y="454"/>
                    <a:pt x="255" y="465"/>
                    <a:pt x="241" y="465"/>
                  </a:cubicBezTo>
                  <a:cubicBezTo>
                    <a:pt x="35" y="465"/>
                    <a:pt x="35" y="465"/>
                    <a:pt x="35" y="465"/>
                  </a:cubicBezTo>
                  <a:cubicBezTo>
                    <a:pt x="21" y="465"/>
                    <a:pt x="9" y="454"/>
                    <a:pt x="9" y="439"/>
                  </a:cubicBezTo>
                  <a:cubicBezTo>
                    <a:pt x="9" y="399"/>
                    <a:pt x="9" y="399"/>
                    <a:pt x="9" y="399"/>
                  </a:cubicBezTo>
                  <a:cubicBezTo>
                    <a:pt x="267" y="399"/>
                    <a:pt x="267" y="399"/>
                    <a:pt x="267" y="399"/>
                  </a:cubicBezTo>
                  <a:lnTo>
                    <a:pt x="267" y="439"/>
                  </a:lnTo>
                  <a:close/>
                  <a:moveTo>
                    <a:pt x="267" y="390"/>
                  </a:moveTo>
                  <a:cubicBezTo>
                    <a:pt x="9" y="390"/>
                    <a:pt x="9" y="390"/>
                    <a:pt x="9" y="390"/>
                  </a:cubicBezTo>
                  <a:cubicBezTo>
                    <a:pt x="9" y="70"/>
                    <a:pt x="9" y="70"/>
                    <a:pt x="9" y="70"/>
                  </a:cubicBezTo>
                  <a:cubicBezTo>
                    <a:pt x="267" y="70"/>
                    <a:pt x="267" y="70"/>
                    <a:pt x="267" y="70"/>
                  </a:cubicBezTo>
                  <a:lnTo>
                    <a:pt x="267" y="390"/>
                  </a:lnTo>
                  <a:close/>
                  <a:moveTo>
                    <a:pt x="267" y="60"/>
                  </a:moveTo>
                  <a:cubicBezTo>
                    <a:pt x="9" y="60"/>
                    <a:pt x="9" y="60"/>
                    <a:pt x="9" y="60"/>
                  </a:cubicBezTo>
                  <a:cubicBezTo>
                    <a:pt x="9" y="36"/>
                    <a:pt x="9" y="36"/>
                    <a:pt x="9" y="36"/>
                  </a:cubicBezTo>
                  <a:cubicBezTo>
                    <a:pt x="9" y="21"/>
                    <a:pt x="21" y="9"/>
                    <a:pt x="35" y="9"/>
                  </a:cubicBezTo>
                  <a:cubicBezTo>
                    <a:pt x="241" y="9"/>
                    <a:pt x="241" y="9"/>
                    <a:pt x="241" y="9"/>
                  </a:cubicBezTo>
                  <a:cubicBezTo>
                    <a:pt x="255" y="9"/>
                    <a:pt x="267" y="21"/>
                    <a:pt x="267" y="36"/>
                  </a:cubicBezTo>
                  <a:lnTo>
                    <a:pt x="267" y="6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28"/>
            <p:cNvSpPr>
              <a:spLocks noEditPoints="1"/>
            </p:cNvSpPr>
            <p:nvPr/>
          </p:nvSpPr>
          <p:spPr bwMode="auto">
            <a:xfrm>
              <a:off x="9918746" y="3011279"/>
              <a:ext cx="453288" cy="563961"/>
            </a:xfrm>
            <a:custGeom>
              <a:avLst/>
              <a:gdLst>
                <a:gd name="T0" fmla="*/ 438 w 445"/>
                <a:gd name="T1" fmla="*/ 57 h 553"/>
                <a:gd name="T2" fmla="*/ 388 w 445"/>
                <a:gd name="T3" fmla="*/ 57 h 553"/>
                <a:gd name="T4" fmla="*/ 388 w 445"/>
                <a:gd name="T5" fmla="*/ 7 h 553"/>
                <a:gd name="T6" fmla="*/ 381 w 445"/>
                <a:gd name="T7" fmla="*/ 0 h 553"/>
                <a:gd name="T8" fmla="*/ 7 w 445"/>
                <a:gd name="T9" fmla="*/ 0 h 553"/>
                <a:gd name="T10" fmla="*/ 0 w 445"/>
                <a:gd name="T11" fmla="*/ 7 h 553"/>
                <a:gd name="T12" fmla="*/ 0 w 445"/>
                <a:gd name="T13" fmla="*/ 489 h 553"/>
                <a:gd name="T14" fmla="*/ 7 w 445"/>
                <a:gd name="T15" fmla="*/ 496 h 553"/>
                <a:gd name="T16" fmla="*/ 57 w 445"/>
                <a:gd name="T17" fmla="*/ 496 h 553"/>
                <a:gd name="T18" fmla="*/ 57 w 445"/>
                <a:gd name="T19" fmla="*/ 546 h 553"/>
                <a:gd name="T20" fmla="*/ 64 w 445"/>
                <a:gd name="T21" fmla="*/ 553 h 553"/>
                <a:gd name="T22" fmla="*/ 438 w 445"/>
                <a:gd name="T23" fmla="*/ 553 h 553"/>
                <a:gd name="T24" fmla="*/ 445 w 445"/>
                <a:gd name="T25" fmla="*/ 546 h 553"/>
                <a:gd name="T26" fmla="*/ 445 w 445"/>
                <a:gd name="T27" fmla="*/ 64 h 553"/>
                <a:gd name="T28" fmla="*/ 438 w 445"/>
                <a:gd name="T29" fmla="*/ 57 h 553"/>
                <a:gd name="T30" fmla="*/ 14 w 445"/>
                <a:gd name="T31" fmla="*/ 14 h 553"/>
                <a:gd name="T32" fmla="*/ 374 w 445"/>
                <a:gd name="T33" fmla="*/ 14 h 553"/>
                <a:gd name="T34" fmla="*/ 374 w 445"/>
                <a:gd name="T35" fmla="*/ 482 h 553"/>
                <a:gd name="T36" fmla="*/ 14 w 445"/>
                <a:gd name="T37" fmla="*/ 482 h 553"/>
                <a:gd name="T38" fmla="*/ 14 w 445"/>
                <a:gd name="T39" fmla="*/ 14 h 553"/>
                <a:gd name="T40" fmla="*/ 431 w 445"/>
                <a:gd name="T41" fmla="*/ 539 h 553"/>
                <a:gd name="T42" fmla="*/ 71 w 445"/>
                <a:gd name="T43" fmla="*/ 539 h 553"/>
                <a:gd name="T44" fmla="*/ 71 w 445"/>
                <a:gd name="T45" fmla="*/ 496 h 553"/>
                <a:gd name="T46" fmla="*/ 381 w 445"/>
                <a:gd name="T47" fmla="*/ 496 h 553"/>
                <a:gd name="T48" fmla="*/ 388 w 445"/>
                <a:gd name="T49" fmla="*/ 489 h 553"/>
                <a:gd name="T50" fmla="*/ 388 w 445"/>
                <a:gd name="T51" fmla="*/ 71 h 553"/>
                <a:gd name="T52" fmla="*/ 431 w 445"/>
                <a:gd name="T53" fmla="*/ 71 h 553"/>
                <a:gd name="T54" fmla="*/ 431 w 445"/>
                <a:gd name="T55" fmla="*/ 539 h 553"/>
                <a:gd name="T56" fmla="*/ 75 w 445"/>
                <a:gd name="T57" fmla="*/ 335 h 553"/>
                <a:gd name="T58" fmla="*/ 75 w 445"/>
                <a:gd name="T59" fmla="*/ 325 h 553"/>
                <a:gd name="T60" fmla="*/ 145 w 445"/>
                <a:gd name="T61" fmla="*/ 256 h 553"/>
                <a:gd name="T62" fmla="*/ 155 w 445"/>
                <a:gd name="T63" fmla="*/ 256 h 553"/>
                <a:gd name="T64" fmla="*/ 194 w 445"/>
                <a:gd name="T65" fmla="*/ 295 h 553"/>
                <a:gd name="T66" fmla="*/ 288 w 445"/>
                <a:gd name="T67" fmla="*/ 201 h 553"/>
                <a:gd name="T68" fmla="*/ 210 w 445"/>
                <a:gd name="T69" fmla="*/ 201 h 553"/>
                <a:gd name="T70" fmla="*/ 203 w 445"/>
                <a:gd name="T71" fmla="*/ 194 h 553"/>
                <a:gd name="T72" fmla="*/ 210 w 445"/>
                <a:gd name="T73" fmla="*/ 187 h 553"/>
                <a:gd name="T74" fmla="*/ 304 w 445"/>
                <a:gd name="T75" fmla="*/ 187 h 553"/>
                <a:gd name="T76" fmla="*/ 310 w 445"/>
                <a:gd name="T77" fmla="*/ 189 h 553"/>
                <a:gd name="T78" fmla="*/ 310 w 445"/>
                <a:gd name="T79" fmla="*/ 189 h 553"/>
                <a:gd name="T80" fmla="*/ 311 w 445"/>
                <a:gd name="T81" fmla="*/ 196 h 553"/>
                <a:gd name="T82" fmla="*/ 311 w 445"/>
                <a:gd name="T83" fmla="*/ 288 h 553"/>
                <a:gd name="T84" fmla="*/ 304 w 445"/>
                <a:gd name="T85" fmla="*/ 295 h 553"/>
                <a:gd name="T86" fmla="*/ 297 w 445"/>
                <a:gd name="T87" fmla="*/ 288 h 553"/>
                <a:gd name="T88" fmla="*/ 297 w 445"/>
                <a:gd name="T89" fmla="*/ 211 h 553"/>
                <a:gd name="T90" fmla="*/ 199 w 445"/>
                <a:gd name="T91" fmla="*/ 310 h 553"/>
                <a:gd name="T92" fmla="*/ 189 w 445"/>
                <a:gd name="T93" fmla="*/ 310 h 553"/>
                <a:gd name="T94" fmla="*/ 150 w 445"/>
                <a:gd name="T95" fmla="*/ 271 h 553"/>
                <a:gd name="T96" fmla="*/ 85 w 445"/>
                <a:gd name="T97" fmla="*/ 335 h 553"/>
                <a:gd name="T98" fmla="*/ 80 w 445"/>
                <a:gd name="T99" fmla="*/ 337 h 553"/>
                <a:gd name="T100" fmla="*/ 75 w 445"/>
                <a:gd name="T101" fmla="*/ 33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553">
                  <a:moveTo>
                    <a:pt x="438" y="57"/>
                  </a:moveTo>
                  <a:cubicBezTo>
                    <a:pt x="388" y="57"/>
                    <a:pt x="388" y="57"/>
                    <a:pt x="388" y="57"/>
                  </a:cubicBezTo>
                  <a:cubicBezTo>
                    <a:pt x="388" y="7"/>
                    <a:pt x="388" y="7"/>
                    <a:pt x="388" y="7"/>
                  </a:cubicBezTo>
                  <a:cubicBezTo>
                    <a:pt x="388" y="3"/>
                    <a:pt x="385" y="0"/>
                    <a:pt x="381" y="0"/>
                  </a:cubicBezTo>
                  <a:cubicBezTo>
                    <a:pt x="7" y="0"/>
                    <a:pt x="7" y="0"/>
                    <a:pt x="7" y="0"/>
                  </a:cubicBezTo>
                  <a:cubicBezTo>
                    <a:pt x="3" y="0"/>
                    <a:pt x="0" y="3"/>
                    <a:pt x="0" y="7"/>
                  </a:cubicBezTo>
                  <a:cubicBezTo>
                    <a:pt x="0" y="489"/>
                    <a:pt x="0" y="489"/>
                    <a:pt x="0" y="489"/>
                  </a:cubicBezTo>
                  <a:cubicBezTo>
                    <a:pt x="0" y="493"/>
                    <a:pt x="3" y="496"/>
                    <a:pt x="7" y="496"/>
                  </a:cubicBezTo>
                  <a:cubicBezTo>
                    <a:pt x="57" y="496"/>
                    <a:pt x="57" y="496"/>
                    <a:pt x="57" y="496"/>
                  </a:cubicBezTo>
                  <a:cubicBezTo>
                    <a:pt x="57" y="546"/>
                    <a:pt x="57" y="546"/>
                    <a:pt x="57" y="546"/>
                  </a:cubicBezTo>
                  <a:cubicBezTo>
                    <a:pt x="57" y="550"/>
                    <a:pt x="60" y="553"/>
                    <a:pt x="64" y="553"/>
                  </a:cubicBezTo>
                  <a:cubicBezTo>
                    <a:pt x="438" y="553"/>
                    <a:pt x="438" y="553"/>
                    <a:pt x="438" y="553"/>
                  </a:cubicBezTo>
                  <a:cubicBezTo>
                    <a:pt x="442" y="553"/>
                    <a:pt x="445" y="550"/>
                    <a:pt x="445" y="546"/>
                  </a:cubicBezTo>
                  <a:cubicBezTo>
                    <a:pt x="445" y="64"/>
                    <a:pt x="445" y="64"/>
                    <a:pt x="445" y="64"/>
                  </a:cubicBezTo>
                  <a:cubicBezTo>
                    <a:pt x="445" y="60"/>
                    <a:pt x="442" y="57"/>
                    <a:pt x="438" y="57"/>
                  </a:cubicBezTo>
                  <a:close/>
                  <a:moveTo>
                    <a:pt x="14" y="14"/>
                  </a:moveTo>
                  <a:cubicBezTo>
                    <a:pt x="374" y="14"/>
                    <a:pt x="374" y="14"/>
                    <a:pt x="374" y="14"/>
                  </a:cubicBezTo>
                  <a:cubicBezTo>
                    <a:pt x="374" y="482"/>
                    <a:pt x="374" y="482"/>
                    <a:pt x="374" y="482"/>
                  </a:cubicBezTo>
                  <a:cubicBezTo>
                    <a:pt x="14" y="482"/>
                    <a:pt x="14" y="482"/>
                    <a:pt x="14" y="482"/>
                  </a:cubicBezTo>
                  <a:lnTo>
                    <a:pt x="14" y="14"/>
                  </a:lnTo>
                  <a:close/>
                  <a:moveTo>
                    <a:pt x="431" y="539"/>
                  </a:moveTo>
                  <a:cubicBezTo>
                    <a:pt x="71" y="539"/>
                    <a:pt x="71" y="539"/>
                    <a:pt x="71" y="539"/>
                  </a:cubicBezTo>
                  <a:cubicBezTo>
                    <a:pt x="71" y="496"/>
                    <a:pt x="71" y="496"/>
                    <a:pt x="71" y="496"/>
                  </a:cubicBezTo>
                  <a:cubicBezTo>
                    <a:pt x="381" y="496"/>
                    <a:pt x="381" y="496"/>
                    <a:pt x="381" y="496"/>
                  </a:cubicBezTo>
                  <a:cubicBezTo>
                    <a:pt x="385" y="496"/>
                    <a:pt x="388" y="493"/>
                    <a:pt x="388" y="489"/>
                  </a:cubicBezTo>
                  <a:cubicBezTo>
                    <a:pt x="388" y="71"/>
                    <a:pt x="388" y="71"/>
                    <a:pt x="388" y="71"/>
                  </a:cubicBezTo>
                  <a:cubicBezTo>
                    <a:pt x="431" y="71"/>
                    <a:pt x="431" y="71"/>
                    <a:pt x="431" y="71"/>
                  </a:cubicBezTo>
                  <a:lnTo>
                    <a:pt x="431" y="539"/>
                  </a:lnTo>
                  <a:close/>
                  <a:moveTo>
                    <a:pt x="75" y="335"/>
                  </a:moveTo>
                  <a:cubicBezTo>
                    <a:pt x="72" y="333"/>
                    <a:pt x="72" y="328"/>
                    <a:pt x="75" y="325"/>
                  </a:cubicBezTo>
                  <a:cubicBezTo>
                    <a:pt x="145" y="256"/>
                    <a:pt x="145" y="256"/>
                    <a:pt x="145" y="256"/>
                  </a:cubicBezTo>
                  <a:cubicBezTo>
                    <a:pt x="147" y="253"/>
                    <a:pt x="152" y="253"/>
                    <a:pt x="155" y="256"/>
                  </a:cubicBezTo>
                  <a:cubicBezTo>
                    <a:pt x="194" y="295"/>
                    <a:pt x="194" y="295"/>
                    <a:pt x="194" y="295"/>
                  </a:cubicBezTo>
                  <a:cubicBezTo>
                    <a:pt x="288" y="201"/>
                    <a:pt x="288" y="201"/>
                    <a:pt x="288" y="201"/>
                  </a:cubicBezTo>
                  <a:cubicBezTo>
                    <a:pt x="210" y="201"/>
                    <a:pt x="210" y="201"/>
                    <a:pt x="210" y="201"/>
                  </a:cubicBezTo>
                  <a:cubicBezTo>
                    <a:pt x="207" y="201"/>
                    <a:pt x="203" y="198"/>
                    <a:pt x="203" y="194"/>
                  </a:cubicBezTo>
                  <a:cubicBezTo>
                    <a:pt x="203" y="190"/>
                    <a:pt x="207" y="187"/>
                    <a:pt x="210" y="187"/>
                  </a:cubicBezTo>
                  <a:cubicBezTo>
                    <a:pt x="304" y="187"/>
                    <a:pt x="304" y="187"/>
                    <a:pt x="304" y="187"/>
                  </a:cubicBezTo>
                  <a:cubicBezTo>
                    <a:pt x="306" y="187"/>
                    <a:pt x="308" y="188"/>
                    <a:pt x="310" y="189"/>
                  </a:cubicBezTo>
                  <a:cubicBezTo>
                    <a:pt x="310" y="189"/>
                    <a:pt x="310" y="189"/>
                    <a:pt x="310" y="189"/>
                  </a:cubicBezTo>
                  <a:cubicBezTo>
                    <a:pt x="312" y="191"/>
                    <a:pt x="312" y="194"/>
                    <a:pt x="311" y="196"/>
                  </a:cubicBezTo>
                  <a:cubicBezTo>
                    <a:pt x="311" y="288"/>
                    <a:pt x="311" y="288"/>
                    <a:pt x="311" y="288"/>
                  </a:cubicBezTo>
                  <a:cubicBezTo>
                    <a:pt x="311" y="292"/>
                    <a:pt x="308" y="295"/>
                    <a:pt x="304" y="295"/>
                  </a:cubicBezTo>
                  <a:cubicBezTo>
                    <a:pt x="301" y="295"/>
                    <a:pt x="297" y="292"/>
                    <a:pt x="297" y="288"/>
                  </a:cubicBezTo>
                  <a:cubicBezTo>
                    <a:pt x="297" y="211"/>
                    <a:pt x="297" y="211"/>
                    <a:pt x="297" y="211"/>
                  </a:cubicBezTo>
                  <a:cubicBezTo>
                    <a:pt x="199" y="310"/>
                    <a:pt x="199" y="310"/>
                    <a:pt x="199" y="310"/>
                  </a:cubicBezTo>
                  <a:cubicBezTo>
                    <a:pt x="196" y="313"/>
                    <a:pt x="192" y="313"/>
                    <a:pt x="189" y="310"/>
                  </a:cubicBezTo>
                  <a:cubicBezTo>
                    <a:pt x="150" y="271"/>
                    <a:pt x="150" y="271"/>
                    <a:pt x="150" y="271"/>
                  </a:cubicBezTo>
                  <a:cubicBezTo>
                    <a:pt x="85" y="335"/>
                    <a:pt x="85" y="335"/>
                    <a:pt x="85" y="335"/>
                  </a:cubicBezTo>
                  <a:cubicBezTo>
                    <a:pt x="84" y="337"/>
                    <a:pt x="82" y="337"/>
                    <a:pt x="80" y="337"/>
                  </a:cubicBezTo>
                  <a:cubicBezTo>
                    <a:pt x="78" y="337"/>
                    <a:pt x="76" y="337"/>
                    <a:pt x="75" y="33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Oval 45"/>
            <p:cNvSpPr>
              <a:spLocks noChangeArrowheads="1"/>
            </p:cNvSpPr>
            <p:nvPr/>
          </p:nvSpPr>
          <p:spPr bwMode="auto">
            <a:xfrm>
              <a:off x="1808683" y="2926429"/>
              <a:ext cx="744599" cy="744599"/>
            </a:xfrm>
            <a:prstGeom prst="ellipse">
              <a:avLst/>
            </a:prstGeom>
            <a:noFill/>
            <a:ln w="38100">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37" name="Freeform 103"/>
            <p:cNvSpPr>
              <a:spLocks noEditPoints="1"/>
            </p:cNvSpPr>
            <p:nvPr/>
          </p:nvSpPr>
          <p:spPr bwMode="auto">
            <a:xfrm>
              <a:off x="1936899" y="3105185"/>
              <a:ext cx="473173" cy="390530"/>
            </a:xfrm>
            <a:custGeom>
              <a:avLst/>
              <a:gdLst>
                <a:gd name="T0" fmla="*/ 466 w 675"/>
                <a:gd name="T1" fmla="*/ 403 h 557"/>
                <a:gd name="T2" fmla="*/ 270 w 675"/>
                <a:gd name="T3" fmla="*/ 403 h 557"/>
                <a:gd name="T4" fmla="*/ 368 w 675"/>
                <a:gd name="T5" fmla="*/ 304 h 557"/>
                <a:gd name="T6" fmla="*/ 368 w 675"/>
                <a:gd name="T7" fmla="*/ 502 h 557"/>
                <a:gd name="T8" fmla="*/ 368 w 675"/>
                <a:gd name="T9" fmla="*/ 304 h 557"/>
                <a:gd name="T10" fmla="*/ 598 w 675"/>
                <a:gd name="T11" fmla="*/ 406 h 557"/>
                <a:gd name="T12" fmla="*/ 514 w 675"/>
                <a:gd name="T13" fmla="*/ 406 h 557"/>
                <a:gd name="T14" fmla="*/ 556 w 675"/>
                <a:gd name="T15" fmla="*/ 378 h 557"/>
                <a:gd name="T16" fmla="*/ 556 w 675"/>
                <a:gd name="T17" fmla="*/ 435 h 557"/>
                <a:gd name="T18" fmla="*/ 556 w 675"/>
                <a:gd name="T19" fmla="*/ 378 h 557"/>
                <a:gd name="T20" fmla="*/ 226 w 675"/>
                <a:gd name="T21" fmla="*/ 406 h 557"/>
                <a:gd name="T22" fmla="*/ 142 w 675"/>
                <a:gd name="T23" fmla="*/ 406 h 557"/>
                <a:gd name="T24" fmla="*/ 184 w 675"/>
                <a:gd name="T25" fmla="*/ 378 h 557"/>
                <a:gd name="T26" fmla="*/ 184 w 675"/>
                <a:gd name="T27" fmla="*/ 435 h 557"/>
                <a:gd name="T28" fmla="*/ 184 w 675"/>
                <a:gd name="T29" fmla="*/ 378 h 557"/>
                <a:gd name="T30" fmla="*/ 659 w 675"/>
                <a:gd name="T31" fmla="*/ 249 h 557"/>
                <a:gd name="T32" fmla="*/ 613 w 675"/>
                <a:gd name="T33" fmla="*/ 93 h 557"/>
                <a:gd name="T34" fmla="*/ 587 w 675"/>
                <a:gd name="T35" fmla="*/ 6 h 557"/>
                <a:gd name="T36" fmla="*/ 579 w 675"/>
                <a:gd name="T37" fmla="*/ 1 h 557"/>
                <a:gd name="T38" fmla="*/ 492 w 675"/>
                <a:gd name="T39" fmla="*/ 26 h 557"/>
                <a:gd name="T40" fmla="*/ 93 w 675"/>
                <a:gd name="T41" fmla="*/ 143 h 557"/>
                <a:gd name="T42" fmla="*/ 93 w 675"/>
                <a:gd name="T43" fmla="*/ 143 h 557"/>
                <a:gd name="T44" fmla="*/ 1 w 675"/>
                <a:gd name="T45" fmla="*/ 177 h 557"/>
                <a:gd name="T46" fmla="*/ 64 w 675"/>
                <a:gd name="T47" fmla="*/ 550 h 557"/>
                <a:gd name="T48" fmla="*/ 668 w 675"/>
                <a:gd name="T49" fmla="*/ 557 h 557"/>
                <a:gd name="T50" fmla="*/ 675 w 675"/>
                <a:gd name="T51" fmla="*/ 256 h 557"/>
                <a:gd name="T52" fmla="*/ 64 w 675"/>
                <a:gd name="T53" fmla="*/ 344 h 557"/>
                <a:gd name="T54" fmla="*/ 64 w 675"/>
                <a:gd name="T55" fmla="*/ 255 h 557"/>
                <a:gd name="T56" fmla="*/ 64 w 675"/>
                <a:gd name="T57" fmla="*/ 344 h 557"/>
                <a:gd name="T58" fmla="*/ 169 w 675"/>
                <a:gd name="T59" fmla="*/ 263 h 557"/>
                <a:gd name="T60" fmla="*/ 661 w 675"/>
                <a:gd name="T61" fmla="*/ 354 h 557"/>
                <a:gd name="T62" fmla="*/ 593 w 675"/>
                <a:gd name="T63" fmla="*/ 543 h 557"/>
                <a:gd name="T64" fmla="*/ 78 w 675"/>
                <a:gd name="T65" fmla="*/ 475 h 557"/>
                <a:gd name="T66" fmla="*/ 78 w 675"/>
                <a:gd name="T67" fmla="*/ 340 h 557"/>
                <a:gd name="T68" fmla="*/ 155 w 675"/>
                <a:gd name="T69" fmla="*/ 263 h 557"/>
                <a:gd name="T70" fmla="*/ 306 w 675"/>
                <a:gd name="T71" fmla="*/ 138 h 557"/>
                <a:gd name="T72" fmla="*/ 419 w 675"/>
                <a:gd name="T73" fmla="*/ 249 h 557"/>
                <a:gd name="T74" fmla="*/ 306 w 675"/>
                <a:gd name="T75" fmla="*/ 138 h 557"/>
                <a:gd name="T76" fmla="*/ 585 w 675"/>
                <a:gd name="T77" fmla="*/ 263 h 557"/>
                <a:gd name="T78" fmla="*/ 654 w 675"/>
                <a:gd name="T79" fmla="*/ 263 h 557"/>
                <a:gd name="T80" fmla="*/ 661 w 675"/>
                <a:gd name="T81" fmla="*/ 340 h 557"/>
                <a:gd name="T82" fmla="*/ 428 w 675"/>
                <a:gd name="T83" fmla="*/ 206 h 557"/>
                <a:gd name="T84" fmla="*/ 237 w 675"/>
                <a:gd name="T85" fmla="*/ 249 h 557"/>
                <a:gd name="T86" fmla="*/ 103 w 675"/>
                <a:gd name="T87" fmla="*/ 155 h 557"/>
                <a:gd name="T88" fmla="*/ 534 w 675"/>
                <a:gd name="T89" fmla="*/ 93 h 557"/>
                <a:gd name="T90" fmla="*/ 601 w 675"/>
                <a:gd name="T91" fmla="*/ 103 h 557"/>
                <a:gd name="T92" fmla="*/ 433 w 675"/>
                <a:gd name="T93" fmla="*/ 249 h 557"/>
                <a:gd name="T94" fmla="*/ 541 w 675"/>
                <a:gd name="T95" fmla="*/ 81 h 557"/>
                <a:gd name="T96" fmla="*/ 576 w 675"/>
                <a:gd name="T97" fmla="*/ 16 h 557"/>
                <a:gd name="T98" fmla="*/ 90 w 675"/>
                <a:gd name="T99" fmla="*/ 159 h 557"/>
                <a:gd name="T100" fmla="*/ 16 w 675"/>
                <a:gd name="T101" fmla="*/ 180 h 557"/>
                <a:gd name="T102" fmla="*/ 78 w 675"/>
                <a:gd name="T103" fmla="*/ 489 h 557"/>
                <a:gd name="T104" fmla="*/ 78 w 675"/>
                <a:gd name="T105" fmla="*/ 543 h 557"/>
                <a:gd name="T106" fmla="*/ 607 w 675"/>
                <a:gd name="T107" fmla="*/ 543 h 557"/>
                <a:gd name="T108" fmla="*/ 661 w 675"/>
                <a:gd name="T109" fmla="*/ 543 h 557"/>
                <a:gd name="T110" fmla="*/ 515 w 675"/>
                <a:gd name="T111" fmla="*/ 141 h 557"/>
                <a:gd name="T112" fmla="*/ 478 w 675"/>
                <a:gd name="T113" fmla="*/ 163 h 557"/>
                <a:gd name="T114" fmla="*/ 515 w 675"/>
                <a:gd name="T115" fmla="*/ 226 h 557"/>
                <a:gd name="T116" fmla="*/ 555 w 675"/>
                <a:gd name="T117" fmla="*/ 172 h 557"/>
                <a:gd name="T118" fmla="*/ 523 w 675"/>
                <a:gd name="T119" fmla="*/ 210 h 557"/>
                <a:gd name="T120" fmla="*/ 488 w 675"/>
                <a:gd name="T121" fmla="*/ 191 h 557"/>
                <a:gd name="T122" fmla="*/ 507 w 675"/>
                <a:gd name="T123" fmla="*/ 157 h 557"/>
                <a:gd name="T124" fmla="*/ 542 w 675"/>
                <a:gd name="T125" fmla="*/ 17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5" h="557">
                  <a:moveTo>
                    <a:pt x="368" y="516"/>
                  </a:moveTo>
                  <a:cubicBezTo>
                    <a:pt x="422" y="516"/>
                    <a:pt x="466" y="465"/>
                    <a:pt x="466" y="403"/>
                  </a:cubicBezTo>
                  <a:cubicBezTo>
                    <a:pt x="466" y="341"/>
                    <a:pt x="422" y="290"/>
                    <a:pt x="368" y="290"/>
                  </a:cubicBezTo>
                  <a:cubicBezTo>
                    <a:pt x="314" y="290"/>
                    <a:pt x="270" y="341"/>
                    <a:pt x="270" y="403"/>
                  </a:cubicBezTo>
                  <a:cubicBezTo>
                    <a:pt x="270" y="465"/>
                    <a:pt x="314" y="516"/>
                    <a:pt x="368" y="516"/>
                  </a:cubicBezTo>
                  <a:close/>
                  <a:moveTo>
                    <a:pt x="368" y="304"/>
                  </a:moveTo>
                  <a:cubicBezTo>
                    <a:pt x="414" y="304"/>
                    <a:pt x="452" y="349"/>
                    <a:pt x="452" y="403"/>
                  </a:cubicBezTo>
                  <a:cubicBezTo>
                    <a:pt x="452" y="458"/>
                    <a:pt x="414" y="502"/>
                    <a:pt x="368" y="502"/>
                  </a:cubicBezTo>
                  <a:cubicBezTo>
                    <a:pt x="322" y="502"/>
                    <a:pt x="284" y="458"/>
                    <a:pt x="284" y="403"/>
                  </a:cubicBezTo>
                  <a:cubicBezTo>
                    <a:pt x="284" y="349"/>
                    <a:pt x="322" y="304"/>
                    <a:pt x="368" y="304"/>
                  </a:cubicBezTo>
                  <a:close/>
                  <a:moveTo>
                    <a:pt x="556" y="449"/>
                  </a:moveTo>
                  <a:cubicBezTo>
                    <a:pt x="579" y="449"/>
                    <a:pt x="598" y="430"/>
                    <a:pt x="598" y="406"/>
                  </a:cubicBezTo>
                  <a:cubicBezTo>
                    <a:pt x="598" y="383"/>
                    <a:pt x="579" y="364"/>
                    <a:pt x="556" y="364"/>
                  </a:cubicBezTo>
                  <a:cubicBezTo>
                    <a:pt x="533" y="364"/>
                    <a:pt x="514" y="383"/>
                    <a:pt x="514" y="406"/>
                  </a:cubicBezTo>
                  <a:cubicBezTo>
                    <a:pt x="514" y="430"/>
                    <a:pt x="533" y="449"/>
                    <a:pt x="556" y="449"/>
                  </a:cubicBezTo>
                  <a:close/>
                  <a:moveTo>
                    <a:pt x="556" y="378"/>
                  </a:moveTo>
                  <a:cubicBezTo>
                    <a:pt x="571" y="378"/>
                    <a:pt x="584" y="391"/>
                    <a:pt x="584" y="406"/>
                  </a:cubicBezTo>
                  <a:cubicBezTo>
                    <a:pt x="584" y="422"/>
                    <a:pt x="571" y="435"/>
                    <a:pt x="556" y="435"/>
                  </a:cubicBezTo>
                  <a:cubicBezTo>
                    <a:pt x="540" y="435"/>
                    <a:pt x="528" y="422"/>
                    <a:pt x="528" y="406"/>
                  </a:cubicBezTo>
                  <a:cubicBezTo>
                    <a:pt x="528" y="391"/>
                    <a:pt x="540" y="378"/>
                    <a:pt x="556" y="378"/>
                  </a:cubicBezTo>
                  <a:close/>
                  <a:moveTo>
                    <a:pt x="184" y="449"/>
                  </a:moveTo>
                  <a:cubicBezTo>
                    <a:pt x="207" y="449"/>
                    <a:pt x="226" y="430"/>
                    <a:pt x="226" y="406"/>
                  </a:cubicBezTo>
                  <a:cubicBezTo>
                    <a:pt x="226" y="383"/>
                    <a:pt x="207" y="364"/>
                    <a:pt x="184" y="364"/>
                  </a:cubicBezTo>
                  <a:cubicBezTo>
                    <a:pt x="161" y="364"/>
                    <a:pt x="142" y="383"/>
                    <a:pt x="142" y="406"/>
                  </a:cubicBezTo>
                  <a:cubicBezTo>
                    <a:pt x="142" y="430"/>
                    <a:pt x="161" y="449"/>
                    <a:pt x="184" y="449"/>
                  </a:cubicBezTo>
                  <a:close/>
                  <a:moveTo>
                    <a:pt x="184" y="378"/>
                  </a:moveTo>
                  <a:cubicBezTo>
                    <a:pt x="199" y="378"/>
                    <a:pt x="212" y="391"/>
                    <a:pt x="212" y="406"/>
                  </a:cubicBezTo>
                  <a:cubicBezTo>
                    <a:pt x="212" y="422"/>
                    <a:pt x="199" y="435"/>
                    <a:pt x="184" y="435"/>
                  </a:cubicBezTo>
                  <a:cubicBezTo>
                    <a:pt x="168" y="435"/>
                    <a:pt x="156" y="422"/>
                    <a:pt x="156" y="406"/>
                  </a:cubicBezTo>
                  <a:cubicBezTo>
                    <a:pt x="156" y="391"/>
                    <a:pt x="168" y="378"/>
                    <a:pt x="184" y="378"/>
                  </a:cubicBezTo>
                  <a:close/>
                  <a:moveTo>
                    <a:pt x="668" y="249"/>
                  </a:moveTo>
                  <a:cubicBezTo>
                    <a:pt x="659" y="249"/>
                    <a:pt x="659" y="249"/>
                    <a:pt x="659" y="249"/>
                  </a:cubicBezTo>
                  <a:cubicBezTo>
                    <a:pt x="613" y="93"/>
                    <a:pt x="613" y="93"/>
                    <a:pt x="613" y="93"/>
                  </a:cubicBezTo>
                  <a:cubicBezTo>
                    <a:pt x="613" y="93"/>
                    <a:pt x="613" y="93"/>
                    <a:pt x="613" y="93"/>
                  </a:cubicBezTo>
                  <a:cubicBezTo>
                    <a:pt x="613" y="93"/>
                    <a:pt x="613" y="93"/>
                    <a:pt x="613" y="93"/>
                  </a:cubicBezTo>
                  <a:cubicBezTo>
                    <a:pt x="587" y="6"/>
                    <a:pt x="587" y="6"/>
                    <a:pt x="587" y="6"/>
                  </a:cubicBezTo>
                  <a:cubicBezTo>
                    <a:pt x="587" y="4"/>
                    <a:pt x="586" y="2"/>
                    <a:pt x="584" y="1"/>
                  </a:cubicBezTo>
                  <a:cubicBezTo>
                    <a:pt x="582" y="1"/>
                    <a:pt x="581" y="0"/>
                    <a:pt x="579" y="1"/>
                  </a:cubicBezTo>
                  <a:cubicBezTo>
                    <a:pt x="492" y="26"/>
                    <a:pt x="492" y="26"/>
                    <a:pt x="492" y="26"/>
                  </a:cubicBezTo>
                  <a:cubicBezTo>
                    <a:pt x="492" y="26"/>
                    <a:pt x="492" y="26"/>
                    <a:pt x="492" y="26"/>
                  </a:cubicBezTo>
                  <a:cubicBezTo>
                    <a:pt x="492" y="26"/>
                    <a:pt x="492" y="26"/>
                    <a:pt x="492" y="26"/>
                  </a:cubicBezTo>
                  <a:cubicBezTo>
                    <a:pt x="93" y="143"/>
                    <a:pt x="93" y="143"/>
                    <a:pt x="93" y="143"/>
                  </a:cubicBezTo>
                  <a:cubicBezTo>
                    <a:pt x="93" y="143"/>
                    <a:pt x="93" y="143"/>
                    <a:pt x="93" y="143"/>
                  </a:cubicBezTo>
                  <a:cubicBezTo>
                    <a:pt x="93" y="143"/>
                    <a:pt x="93" y="143"/>
                    <a:pt x="93" y="143"/>
                  </a:cubicBezTo>
                  <a:cubicBezTo>
                    <a:pt x="6" y="169"/>
                    <a:pt x="6" y="169"/>
                    <a:pt x="6" y="169"/>
                  </a:cubicBezTo>
                  <a:cubicBezTo>
                    <a:pt x="2" y="170"/>
                    <a:pt x="0" y="173"/>
                    <a:pt x="1" y="177"/>
                  </a:cubicBezTo>
                  <a:cubicBezTo>
                    <a:pt x="64" y="394"/>
                    <a:pt x="64" y="394"/>
                    <a:pt x="64" y="394"/>
                  </a:cubicBezTo>
                  <a:cubicBezTo>
                    <a:pt x="64" y="550"/>
                    <a:pt x="64" y="550"/>
                    <a:pt x="64" y="550"/>
                  </a:cubicBezTo>
                  <a:cubicBezTo>
                    <a:pt x="64" y="554"/>
                    <a:pt x="67" y="557"/>
                    <a:pt x="71" y="557"/>
                  </a:cubicBezTo>
                  <a:cubicBezTo>
                    <a:pt x="668" y="557"/>
                    <a:pt x="668" y="557"/>
                    <a:pt x="668" y="557"/>
                  </a:cubicBezTo>
                  <a:cubicBezTo>
                    <a:pt x="672" y="557"/>
                    <a:pt x="675" y="554"/>
                    <a:pt x="675" y="550"/>
                  </a:cubicBezTo>
                  <a:cubicBezTo>
                    <a:pt x="675" y="256"/>
                    <a:pt x="675" y="256"/>
                    <a:pt x="675" y="256"/>
                  </a:cubicBezTo>
                  <a:cubicBezTo>
                    <a:pt x="675" y="252"/>
                    <a:pt x="672" y="249"/>
                    <a:pt x="668" y="249"/>
                  </a:cubicBezTo>
                  <a:close/>
                  <a:moveTo>
                    <a:pt x="64" y="344"/>
                  </a:moveTo>
                  <a:cubicBezTo>
                    <a:pt x="42" y="267"/>
                    <a:pt x="42" y="267"/>
                    <a:pt x="42" y="267"/>
                  </a:cubicBezTo>
                  <a:cubicBezTo>
                    <a:pt x="50" y="264"/>
                    <a:pt x="58" y="260"/>
                    <a:pt x="64" y="255"/>
                  </a:cubicBezTo>
                  <a:cubicBezTo>
                    <a:pt x="64" y="255"/>
                    <a:pt x="64" y="256"/>
                    <a:pt x="64" y="256"/>
                  </a:cubicBezTo>
                  <a:lnTo>
                    <a:pt x="64" y="344"/>
                  </a:lnTo>
                  <a:close/>
                  <a:moveTo>
                    <a:pt x="78" y="354"/>
                  </a:moveTo>
                  <a:cubicBezTo>
                    <a:pt x="127" y="350"/>
                    <a:pt x="165" y="311"/>
                    <a:pt x="169" y="263"/>
                  </a:cubicBezTo>
                  <a:cubicBezTo>
                    <a:pt x="571" y="263"/>
                    <a:pt x="571" y="263"/>
                    <a:pt x="571" y="263"/>
                  </a:cubicBezTo>
                  <a:cubicBezTo>
                    <a:pt x="574" y="311"/>
                    <a:pt x="613" y="350"/>
                    <a:pt x="661" y="354"/>
                  </a:cubicBezTo>
                  <a:cubicBezTo>
                    <a:pt x="661" y="475"/>
                    <a:pt x="661" y="475"/>
                    <a:pt x="661" y="475"/>
                  </a:cubicBezTo>
                  <a:cubicBezTo>
                    <a:pt x="625" y="478"/>
                    <a:pt x="596" y="507"/>
                    <a:pt x="593" y="543"/>
                  </a:cubicBezTo>
                  <a:cubicBezTo>
                    <a:pt x="147" y="543"/>
                    <a:pt x="147" y="543"/>
                    <a:pt x="147" y="543"/>
                  </a:cubicBezTo>
                  <a:cubicBezTo>
                    <a:pt x="143" y="507"/>
                    <a:pt x="114" y="478"/>
                    <a:pt x="78" y="475"/>
                  </a:cubicBezTo>
                  <a:lnTo>
                    <a:pt x="78" y="354"/>
                  </a:lnTo>
                  <a:close/>
                  <a:moveTo>
                    <a:pt x="78" y="340"/>
                  </a:moveTo>
                  <a:cubicBezTo>
                    <a:pt x="78" y="263"/>
                    <a:pt x="78" y="263"/>
                    <a:pt x="78" y="263"/>
                  </a:cubicBezTo>
                  <a:cubicBezTo>
                    <a:pt x="155" y="263"/>
                    <a:pt x="155" y="263"/>
                    <a:pt x="155" y="263"/>
                  </a:cubicBezTo>
                  <a:cubicBezTo>
                    <a:pt x="151" y="304"/>
                    <a:pt x="119" y="336"/>
                    <a:pt x="78" y="340"/>
                  </a:cubicBezTo>
                  <a:close/>
                  <a:moveTo>
                    <a:pt x="306" y="138"/>
                  </a:moveTo>
                  <a:cubicBezTo>
                    <a:pt x="351" y="125"/>
                    <a:pt x="399" y="157"/>
                    <a:pt x="414" y="210"/>
                  </a:cubicBezTo>
                  <a:cubicBezTo>
                    <a:pt x="418" y="223"/>
                    <a:pt x="420" y="236"/>
                    <a:pt x="419" y="249"/>
                  </a:cubicBezTo>
                  <a:cubicBezTo>
                    <a:pt x="252" y="249"/>
                    <a:pt x="252" y="249"/>
                    <a:pt x="252" y="249"/>
                  </a:cubicBezTo>
                  <a:cubicBezTo>
                    <a:pt x="241" y="200"/>
                    <a:pt x="264" y="150"/>
                    <a:pt x="306" y="138"/>
                  </a:cubicBezTo>
                  <a:close/>
                  <a:moveTo>
                    <a:pt x="661" y="340"/>
                  </a:moveTo>
                  <a:cubicBezTo>
                    <a:pt x="621" y="336"/>
                    <a:pt x="588" y="304"/>
                    <a:pt x="585" y="263"/>
                  </a:cubicBezTo>
                  <a:cubicBezTo>
                    <a:pt x="654" y="263"/>
                    <a:pt x="654" y="263"/>
                    <a:pt x="654" y="263"/>
                  </a:cubicBezTo>
                  <a:cubicBezTo>
                    <a:pt x="654" y="263"/>
                    <a:pt x="654" y="263"/>
                    <a:pt x="654" y="263"/>
                  </a:cubicBezTo>
                  <a:cubicBezTo>
                    <a:pt x="661" y="263"/>
                    <a:pt x="661" y="263"/>
                    <a:pt x="661" y="263"/>
                  </a:cubicBezTo>
                  <a:lnTo>
                    <a:pt x="661" y="340"/>
                  </a:lnTo>
                  <a:close/>
                  <a:moveTo>
                    <a:pt x="433" y="249"/>
                  </a:moveTo>
                  <a:cubicBezTo>
                    <a:pt x="434" y="235"/>
                    <a:pt x="432" y="220"/>
                    <a:pt x="428" y="206"/>
                  </a:cubicBezTo>
                  <a:cubicBezTo>
                    <a:pt x="410" y="146"/>
                    <a:pt x="354" y="110"/>
                    <a:pt x="302" y="125"/>
                  </a:cubicBezTo>
                  <a:cubicBezTo>
                    <a:pt x="253" y="139"/>
                    <a:pt x="226" y="193"/>
                    <a:pt x="237" y="249"/>
                  </a:cubicBezTo>
                  <a:cubicBezTo>
                    <a:pt x="72" y="249"/>
                    <a:pt x="72" y="249"/>
                    <a:pt x="72" y="249"/>
                  </a:cubicBezTo>
                  <a:cubicBezTo>
                    <a:pt x="98" y="226"/>
                    <a:pt x="111" y="190"/>
                    <a:pt x="103" y="155"/>
                  </a:cubicBezTo>
                  <a:cubicBezTo>
                    <a:pt x="489" y="42"/>
                    <a:pt x="489" y="42"/>
                    <a:pt x="489" y="42"/>
                  </a:cubicBezTo>
                  <a:cubicBezTo>
                    <a:pt x="497" y="64"/>
                    <a:pt x="513" y="82"/>
                    <a:pt x="534" y="93"/>
                  </a:cubicBezTo>
                  <a:cubicBezTo>
                    <a:pt x="548" y="101"/>
                    <a:pt x="564" y="105"/>
                    <a:pt x="581" y="105"/>
                  </a:cubicBezTo>
                  <a:cubicBezTo>
                    <a:pt x="588" y="105"/>
                    <a:pt x="595" y="105"/>
                    <a:pt x="601" y="103"/>
                  </a:cubicBezTo>
                  <a:cubicBezTo>
                    <a:pt x="644" y="249"/>
                    <a:pt x="644" y="249"/>
                    <a:pt x="644" y="249"/>
                  </a:cubicBezTo>
                  <a:lnTo>
                    <a:pt x="433" y="249"/>
                  </a:lnTo>
                  <a:close/>
                  <a:moveTo>
                    <a:pt x="597" y="90"/>
                  </a:moveTo>
                  <a:cubicBezTo>
                    <a:pt x="578" y="94"/>
                    <a:pt x="558" y="91"/>
                    <a:pt x="541" y="81"/>
                  </a:cubicBezTo>
                  <a:cubicBezTo>
                    <a:pt x="523" y="71"/>
                    <a:pt x="510" y="56"/>
                    <a:pt x="503" y="38"/>
                  </a:cubicBezTo>
                  <a:cubicBezTo>
                    <a:pt x="576" y="16"/>
                    <a:pt x="576" y="16"/>
                    <a:pt x="576" y="16"/>
                  </a:cubicBezTo>
                  <a:lnTo>
                    <a:pt x="597" y="90"/>
                  </a:lnTo>
                  <a:close/>
                  <a:moveTo>
                    <a:pt x="90" y="159"/>
                  </a:moveTo>
                  <a:cubicBezTo>
                    <a:pt x="98" y="198"/>
                    <a:pt x="76" y="239"/>
                    <a:pt x="38" y="253"/>
                  </a:cubicBezTo>
                  <a:cubicBezTo>
                    <a:pt x="16" y="180"/>
                    <a:pt x="16" y="180"/>
                    <a:pt x="16" y="180"/>
                  </a:cubicBezTo>
                  <a:lnTo>
                    <a:pt x="90" y="159"/>
                  </a:lnTo>
                  <a:close/>
                  <a:moveTo>
                    <a:pt x="78" y="489"/>
                  </a:moveTo>
                  <a:cubicBezTo>
                    <a:pt x="107" y="492"/>
                    <a:pt x="129" y="515"/>
                    <a:pt x="133" y="543"/>
                  </a:cubicBezTo>
                  <a:cubicBezTo>
                    <a:pt x="78" y="543"/>
                    <a:pt x="78" y="543"/>
                    <a:pt x="78" y="543"/>
                  </a:cubicBezTo>
                  <a:lnTo>
                    <a:pt x="78" y="489"/>
                  </a:lnTo>
                  <a:close/>
                  <a:moveTo>
                    <a:pt x="607" y="543"/>
                  </a:moveTo>
                  <a:cubicBezTo>
                    <a:pt x="610" y="515"/>
                    <a:pt x="633" y="492"/>
                    <a:pt x="661" y="489"/>
                  </a:cubicBezTo>
                  <a:cubicBezTo>
                    <a:pt x="661" y="543"/>
                    <a:pt x="661" y="543"/>
                    <a:pt x="661" y="543"/>
                  </a:cubicBezTo>
                  <a:lnTo>
                    <a:pt x="607" y="543"/>
                  </a:lnTo>
                  <a:close/>
                  <a:moveTo>
                    <a:pt x="515" y="141"/>
                  </a:moveTo>
                  <a:cubicBezTo>
                    <a:pt x="511" y="141"/>
                    <a:pt x="507" y="142"/>
                    <a:pt x="503" y="143"/>
                  </a:cubicBezTo>
                  <a:cubicBezTo>
                    <a:pt x="492" y="146"/>
                    <a:pt x="484" y="153"/>
                    <a:pt x="478" y="163"/>
                  </a:cubicBezTo>
                  <a:cubicBezTo>
                    <a:pt x="473" y="173"/>
                    <a:pt x="471" y="185"/>
                    <a:pt x="475" y="195"/>
                  </a:cubicBezTo>
                  <a:cubicBezTo>
                    <a:pt x="480" y="213"/>
                    <a:pt x="496" y="226"/>
                    <a:pt x="515" y="226"/>
                  </a:cubicBezTo>
                  <a:cubicBezTo>
                    <a:pt x="519" y="226"/>
                    <a:pt x="523" y="225"/>
                    <a:pt x="527" y="224"/>
                  </a:cubicBezTo>
                  <a:cubicBezTo>
                    <a:pt x="549" y="217"/>
                    <a:pt x="562" y="194"/>
                    <a:pt x="555" y="172"/>
                  </a:cubicBezTo>
                  <a:cubicBezTo>
                    <a:pt x="550" y="154"/>
                    <a:pt x="534" y="141"/>
                    <a:pt x="515" y="141"/>
                  </a:cubicBezTo>
                  <a:close/>
                  <a:moveTo>
                    <a:pt x="523" y="210"/>
                  </a:moveTo>
                  <a:cubicBezTo>
                    <a:pt x="520" y="211"/>
                    <a:pt x="518" y="212"/>
                    <a:pt x="515" y="212"/>
                  </a:cubicBezTo>
                  <a:cubicBezTo>
                    <a:pt x="503" y="212"/>
                    <a:pt x="492" y="203"/>
                    <a:pt x="488" y="191"/>
                  </a:cubicBezTo>
                  <a:cubicBezTo>
                    <a:pt x="486" y="184"/>
                    <a:pt x="487" y="177"/>
                    <a:pt x="490" y="170"/>
                  </a:cubicBezTo>
                  <a:cubicBezTo>
                    <a:pt x="494" y="163"/>
                    <a:pt x="500" y="159"/>
                    <a:pt x="507" y="157"/>
                  </a:cubicBezTo>
                  <a:cubicBezTo>
                    <a:pt x="510" y="156"/>
                    <a:pt x="512" y="155"/>
                    <a:pt x="515" y="155"/>
                  </a:cubicBezTo>
                  <a:cubicBezTo>
                    <a:pt x="527" y="155"/>
                    <a:pt x="538" y="164"/>
                    <a:pt x="542" y="176"/>
                  </a:cubicBezTo>
                  <a:cubicBezTo>
                    <a:pt x="546" y="190"/>
                    <a:pt x="538" y="206"/>
                    <a:pt x="523" y="21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38" name="Straight Connector 37"/>
            <p:cNvCxnSpPr>
              <a:stCxn id="36" idx="3"/>
              <a:endCxn id="36" idx="7"/>
            </p:cNvCxnSpPr>
            <p:nvPr/>
          </p:nvCxnSpPr>
          <p:spPr>
            <a:xfrm flipV="1">
              <a:off x="1917727" y="3035473"/>
              <a:ext cx="526511" cy="52651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39" name="Freeform 132"/>
            <p:cNvSpPr>
              <a:spLocks noEditPoints="1"/>
            </p:cNvSpPr>
            <p:nvPr/>
          </p:nvSpPr>
          <p:spPr bwMode="auto">
            <a:xfrm>
              <a:off x="7138799" y="3136204"/>
              <a:ext cx="708860" cy="314258"/>
            </a:xfrm>
            <a:custGeom>
              <a:avLst/>
              <a:gdLst>
                <a:gd name="T0" fmla="*/ 596 w 765"/>
                <a:gd name="T1" fmla="*/ 0 h 339"/>
                <a:gd name="T2" fmla="*/ 443 w 765"/>
                <a:gd name="T3" fmla="*/ 97 h 339"/>
                <a:gd name="T4" fmla="*/ 415 w 765"/>
                <a:gd name="T5" fmla="*/ 88 h 339"/>
                <a:gd name="T6" fmla="*/ 382 w 765"/>
                <a:gd name="T7" fmla="*/ 58 h 339"/>
                <a:gd name="T8" fmla="*/ 349 w 765"/>
                <a:gd name="T9" fmla="*/ 88 h 339"/>
                <a:gd name="T10" fmla="*/ 321 w 765"/>
                <a:gd name="T11" fmla="*/ 97 h 339"/>
                <a:gd name="T12" fmla="*/ 169 w 765"/>
                <a:gd name="T13" fmla="*/ 0 h 339"/>
                <a:gd name="T14" fmla="*/ 0 w 765"/>
                <a:gd name="T15" fmla="*/ 170 h 339"/>
                <a:gd name="T16" fmla="*/ 169 w 765"/>
                <a:gd name="T17" fmla="*/ 339 h 339"/>
                <a:gd name="T18" fmla="*/ 338 w 765"/>
                <a:gd name="T19" fmla="*/ 170 h 339"/>
                <a:gd name="T20" fmla="*/ 327 w 765"/>
                <a:gd name="T21" fmla="*/ 109 h 339"/>
                <a:gd name="T22" fmla="*/ 351 w 765"/>
                <a:gd name="T23" fmla="*/ 102 h 339"/>
                <a:gd name="T24" fmla="*/ 382 w 765"/>
                <a:gd name="T25" fmla="*/ 124 h 339"/>
                <a:gd name="T26" fmla="*/ 414 w 765"/>
                <a:gd name="T27" fmla="*/ 102 h 339"/>
                <a:gd name="T28" fmla="*/ 438 w 765"/>
                <a:gd name="T29" fmla="*/ 109 h 339"/>
                <a:gd name="T30" fmla="*/ 427 w 765"/>
                <a:gd name="T31" fmla="*/ 170 h 339"/>
                <a:gd name="T32" fmla="*/ 596 w 765"/>
                <a:gd name="T33" fmla="*/ 339 h 339"/>
                <a:gd name="T34" fmla="*/ 765 w 765"/>
                <a:gd name="T35" fmla="*/ 170 h 339"/>
                <a:gd name="T36" fmla="*/ 596 w 765"/>
                <a:gd name="T37" fmla="*/ 0 h 339"/>
                <a:gd name="T38" fmla="*/ 169 w 765"/>
                <a:gd name="T39" fmla="*/ 325 h 339"/>
                <a:gd name="T40" fmla="*/ 14 w 765"/>
                <a:gd name="T41" fmla="*/ 170 h 339"/>
                <a:gd name="T42" fmla="*/ 169 w 765"/>
                <a:gd name="T43" fmla="*/ 14 h 339"/>
                <a:gd name="T44" fmla="*/ 324 w 765"/>
                <a:gd name="T45" fmla="*/ 170 h 339"/>
                <a:gd name="T46" fmla="*/ 169 w 765"/>
                <a:gd name="T47" fmla="*/ 325 h 339"/>
                <a:gd name="T48" fmla="*/ 382 w 765"/>
                <a:gd name="T49" fmla="*/ 110 h 339"/>
                <a:gd name="T50" fmla="*/ 363 w 765"/>
                <a:gd name="T51" fmla="*/ 91 h 339"/>
                <a:gd name="T52" fmla="*/ 382 w 765"/>
                <a:gd name="T53" fmla="*/ 72 h 339"/>
                <a:gd name="T54" fmla="*/ 401 w 765"/>
                <a:gd name="T55" fmla="*/ 91 h 339"/>
                <a:gd name="T56" fmla="*/ 382 w 765"/>
                <a:gd name="T57" fmla="*/ 110 h 339"/>
                <a:gd name="T58" fmla="*/ 596 w 765"/>
                <a:gd name="T59" fmla="*/ 325 h 339"/>
                <a:gd name="T60" fmla="*/ 441 w 765"/>
                <a:gd name="T61" fmla="*/ 170 h 339"/>
                <a:gd name="T62" fmla="*/ 596 w 765"/>
                <a:gd name="T63" fmla="*/ 14 h 339"/>
                <a:gd name="T64" fmla="*/ 751 w 765"/>
                <a:gd name="T65" fmla="*/ 170 h 339"/>
                <a:gd name="T66" fmla="*/ 596 w 765"/>
                <a:gd name="T67" fmla="*/ 325 h 339"/>
                <a:gd name="T68" fmla="*/ 233 w 765"/>
                <a:gd name="T69" fmla="*/ 55 h 339"/>
                <a:gd name="T70" fmla="*/ 223 w 765"/>
                <a:gd name="T71" fmla="*/ 58 h 339"/>
                <a:gd name="T72" fmla="*/ 57 w 765"/>
                <a:gd name="T73" fmla="*/ 115 h 339"/>
                <a:gd name="T74" fmla="*/ 51 w 765"/>
                <a:gd name="T75" fmla="*/ 119 h 339"/>
                <a:gd name="T76" fmla="*/ 48 w 765"/>
                <a:gd name="T77" fmla="*/ 118 h 339"/>
                <a:gd name="T78" fmla="*/ 45 w 765"/>
                <a:gd name="T79" fmla="*/ 109 h 339"/>
                <a:gd name="T80" fmla="*/ 229 w 765"/>
                <a:gd name="T81" fmla="*/ 45 h 339"/>
                <a:gd name="T82" fmla="*/ 233 w 765"/>
                <a:gd name="T83" fmla="*/ 55 h 339"/>
                <a:gd name="T84" fmla="*/ 660 w 765"/>
                <a:gd name="T85" fmla="*/ 55 h 339"/>
                <a:gd name="T86" fmla="*/ 650 w 765"/>
                <a:gd name="T87" fmla="*/ 58 h 339"/>
                <a:gd name="T88" fmla="*/ 484 w 765"/>
                <a:gd name="T89" fmla="*/ 115 h 339"/>
                <a:gd name="T90" fmla="*/ 478 w 765"/>
                <a:gd name="T91" fmla="*/ 119 h 339"/>
                <a:gd name="T92" fmla="*/ 475 w 765"/>
                <a:gd name="T93" fmla="*/ 118 h 339"/>
                <a:gd name="T94" fmla="*/ 471 w 765"/>
                <a:gd name="T95" fmla="*/ 109 h 339"/>
                <a:gd name="T96" fmla="*/ 656 w 765"/>
                <a:gd name="T97" fmla="*/ 45 h 339"/>
                <a:gd name="T98" fmla="*/ 660 w 765"/>
                <a:gd name="T99" fmla="*/ 5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5" h="339">
                  <a:moveTo>
                    <a:pt x="596" y="0"/>
                  </a:moveTo>
                  <a:cubicBezTo>
                    <a:pt x="529" y="0"/>
                    <a:pt x="471" y="40"/>
                    <a:pt x="443" y="97"/>
                  </a:cubicBezTo>
                  <a:cubicBezTo>
                    <a:pt x="434" y="93"/>
                    <a:pt x="425" y="90"/>
                    <a:pt x="415" y="88"/>
                  </a:cubicBezTo>
                  <a:cubicBezTo>
                    <a:pt x="414" y="71"/>
                    <a:pt x="399" y="58"/>
                    <a:pt x="382" y="58"/>
                  </a:cubicBezTo>
                  <a:cubicBezTo>
                    <a:pt x="365" y="58"/>
                    <a:pt x="351" y="71"/>
                    <a:pt x="349" y="88"/>
                  </a:cubicBezTo>
                  <a:cubicBezTo>
                    <a:pt x="340" y="90"/>
                    <a:pt x="330" y="93"/>
                    <a:pt x="321" y="97"/>
                  </a:cubicBezTo>
                  <a:cubicBezTo>
                    <a:pt x="294" y="40"/>
                    <a:pt x="236" y="0"/>
                    <a:pt x="169" y="0"/>
                  </a:cubicBezTo>
                  <a:cubicBezTo>
                    <a:pt x="76" y="0"/>
                    <a:pt x="0" y="76"/>
                    <a:pt x="0" y="170"/>
                  </a:cubicBezTo>
                  <a:cubicBezTo>
                    <a:pt x="0" y="263"/>
                    <a:pt x="76" y="339"/>
                    <a:pt x="169" y="339"/>
                  </a:cubicBezTo>
                  <a:cubicBezTo>
                    <a:pt x="262" y="339"/>
                    <a:pt x="338" y="263"/>
                    <a:pt x="338" y="170"/>
                  </a:cubicBezTo>
                  <a:cubicBezTo>
                    <a:pt x="338" y="148"/>
                    <a:pt x="334" y="128"/>
                    <a:pt x="327" y="109"/>
                  </a:cubicBezTo>
                  <a:cubicBezTo>
                    <a:pt x="335" y="106"/>
                    <a:pt x="343" y="103"/>
                    <a:pt x="351" y="102"/>
                  </a:cubicBezTo>
                  <a:cubicBezTo>
                    <a:pt x="355" y="115"/>
                    <a:pt x="368" y="124"/>
                    <a:pt x="382" y="124"/>
                  </a:cubicBezTo>
                  <a:cubicBezTo>
                    <a:pt x="397" y="124"/>
                    <a:pt x="409" y="115"/>
                    <a:pt x="414" y="102"/>
                  </a:cubicBezTo>
                  <a:cubicBezTo>
                    <a:pt x="422" y="103"/>
                    <a:pt x="430" y="106"/>
                    <a:pt x="438" y="109"/>
                  </a:cubicBezTo>
                  <a:cubicBezTo>
                    <a:pt x="431" y="128"/>
                    <a:pt x="427" y="148"/>
                    <a:pt x="427" y="170"/>
                  </a:cubicBezTo>
                  <a:cubicBezTo>
                    <a:pt x="427" y="263"/>
                    <a:pt x="502" y="339"/>
                    <a:pt x="596" y="339"/>
                  </a:cubicBezTo>
                  <a:cubicBezTo>
                    <a:pt x="689" y="339"/>
                    <a:pt x="765" y="263"/>
                    <a:pt x="765" y="170"/>
                  </a:cubicBezTo>
                  <a:cubicBezTo>
                    <a:pt x="765" y="76"/>
                    <a:pt x="689" y="0"/>
                    <a:pt x="596" y="0"/>
                  </a:cubicBezTo>
                  <a:close/>
                  <a:moveTo>
                    <a:pt x="169" y="325"/>
                  </a:moveTo>
                  <a:cubicBezTo>
                    <a:pt x="83" y="325"/>
                    <a:pt x="14" y="255"/>
                    <a:pt x="14" y="170"/>
                  </a:cubicBezTo>
                  <a:cubicBezTo>
                    <a:pt x="14" y="84"/>
                    <a:pt x="83" y="14"/>
                    <a:pt x="169" y="14"/>
                  </a:cubicBezTo>
                  <a:cubicBezTo>
                    <a:pt x="254" y="14"/>
                    <a:pt x="324" y="84"/>
                    <a:pt x="324" y="170"/>
                  </a:cubicBezTo>
                  <a:cubicBezTo>
                    <a:pt x="324" y="255"/>
                    <a:pt x="254" y="325"/>
                    <a:pt x="169" y="325"/>
                  </a:cubicBezTo>
                  <a:close/>
                  <a:moveTo>
                    <a:pt x="382" y="110"/>
                  </a:moveTo>
                  <a:cubicBezTo>
                    <a:pt x="372" y="110"/>
                    <a:pt x="363" y="102"/>
                    <a:pt x="363" y="91"/>
                  </a:cubicBezTo>
                  <a:cubicBezTo>
                    <a:pt x="363" y="80"/>
                    <a:pt x="372" y="72"/>
                    <a:pt x="382" y="72"/>
                  </a:cubicBezTo>
                  <a:cubicBezTo>
                    <a:pt x="393" y="72"/>
                    <a:pt x="401" y="80"/>
                    <a:pt x="401" y="91"/>
                  </a:cubicBezTo>
                  <a:cubicBezTo>
                    <a:pt x="401" y="102"/>
                    <a:pt x="393" y="110"/>
                    <a:pt x="382" y="110"/>
                  </a:cubicBezTo>
                  <a:close/>
                  <a:moveTo>
                    <a:pt x="596" y="325"/>
                  </a:moveTo>
                  <a:cubicBezTo>
                    <a:pt x="510" y="325"/>
                    <a:pt x="441" y="255"/>
                    <a:pt x="441" y="170"/>
                  </a:cubicBezTo>
                  <a:cubicBezTo>
                    <a:pt x="441" y="84"/>
                    <a:pt x="510" y="14"/>
                    <a:pt x="596" y="14"/>
                  </a:cubicBezTo>
                  <a:cubicBezTo>
                    <a:pt x="681" y="14"/>
                    <a:pt x="751" y="84"/>
                    <a:pt x="751" y="170"/>
                  </a:cubicBezTo>
                  <a:cubicBezTo>
                    <a:pt x="751" y="255"/>
                    <a:pt x="681" y="325"/>
                    <a:pt x="596" y="325"/>
                  </a:cubicBezTo>
                  <a:close/>
                  <a:moveTo>
                    <a:pt x="233" y="55"/>
                  </a:moveTo>
                  <a:cubicBezTo>
                    <a:pt x="231" y="58"/>
                    <a:pt x="227" y="60"/>
                    <a:pt x="223" y="58"/>
                  </a:cubicBezTo>
                  <a:cubicBezTo>
                    <a:pt x="162" y="28"/>
                    <a:pt x="87" y="53"/>
                    <a:pt x="57" y="115"/>
                  </a:cubicBezTo>
                  <a:cubicBezTo>
                    <a:pt x="56" y="118"/>
                    <a:pt x="53" y="119"/>
                    <a:pt x="51" y="119"/>
                  </a:cubicBezTo>
                  <a:cubicBezTo>
                    <a:pt x="50" y="119"/>
                    <a:pt x="49" y="119"/>
                    <a:pt x="48" y="118"/>
                  </a:cubicBezTo>
                  <a:cubicBezTo>
                    <a:pt x="44" y="117"/>
                    <a:pt x="43" y="112"/>
                    <a:pt x="45" y="109"/>
                  </a:cubicBezTo>
                  <a:cubicBezTo>
                    <a:pt x="78" y="40"/>
                    <a:pt x="161" y="12"/>
                    <a:pt x="229" y="45"/>
                  </a:cubicBezTo>
                  <a:cubicBezTo>
                    <a:pt x="233" y="47"/>
                    <a:pt x="234" y="51"/>
                    <a:pt x="233" y="55"/>
                  </a:cubicBezTo>
                  <a:close/>
                  <a:moveTo>
                    <a:pt x="660" y="55"/>
                  </a:moveTo>
                  <a:cubicBezTo>
                    <a:pt x="658" y="58"/>
                    <a:pt x="654" y="60"/>
                    <a:pt x="650" y="58"/>
                  </a:cubicBezTo>
                  <a:cubicBezTo>
                    <a:pt x="589" y="28"/>
                    <a:pt x="514" y="53"/>
                    <a:pt x="484" y="115"/>
                  </a:cubicBezTo>
                  <a:cubicBezTo>
                    <a:pt x="483" y="118"/>
                    <a:pt x="480" y="119"/>
                    <a:pt x="478" y="119"/>
                  </a:cubicBezTo>
                  <a:cubicBezTo>
                    <a:pt x="477" y="119"/>
                    <a:pt x="476" y="119"/>
                    <a:pt x="475" y="118"/>
                  </a:cubicBezTo>
                  <a:cubicBezTo>
                    <a:pt x="471" y="117"/>
                    <a:pt x="470" y="112"/>
                    <a:pt x="471" y="109"/>
                  </a:cubicBezTo>
                  <a:cubicBezTo>
                    <a:pt x="505" y="40"/>
                    <a:pt x="588" y="12"/>
                    <a:pt x="656" y="45"/>
                  </a:cubicBezTo>
                  <a:cubicBezTo>
                    <a:pt x="660" y="47"/>
                    <a:pt x="661" y="51"/>
                    <a:pt x="660" y="5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0" name="Rectangle 39"/>
          <p:cNvSpPr/>
          <p:nvPr/>
        </p:nvSpPr>
        <p:spPr>
          <a:xfrm>
            <a:off x="8390966" y="1616049"/>
            <a:ext cx="3795556" cy="836695"/>
          </a:xfrm>
          <a:prstGeom prst="rect">
            <a:avLst/>
          </a:prstGeom>
          <a:solidFill>
            <a:srgbClr val="F4F4F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5" name="Picture 4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12571" y="1706956"/>
            <a:ext cx="2865120" cy="649224"/>
          </a:xfrm>
          <a:prstGeom prst="rect">
            <a:avLst/>
          </a:prstGeom>
        </p:spPr>
      </p:pic>
      <p:sp>
        <p:nvSpPr>
          <p:cNvPr id="47" name="Rectangle 46"/>
          <p:cNvSpPr/>
          <p:nvPr/>
        </p:nvSpPr>
        <p:spPr>
          <a:xfrm>
            <a:off x="686696" y="1594813"/>
            <a:ext cx="7607449" cy="960263"/>
          </a:xfrm>
          <a:prstGeom prst="rect">
            <a:avLst/>
          </a:prstGeom>
        </p:spPr>
        <p:txBody>
          <a:bodyPr wrap="square">
            <a:spAutoFit/>
          </a:bodyPr>
          <a:lstStyle/>
          <a:p>
            <a:pPr marL="171450" lvl="0">
              <a:lnSpc>
                <a:spcPct val="94000"/>
              </a:lnSpc>
              <a:spcBef>
                <a:spcPts val="800"/>
              </a:spcBef>
            </a:pPr>
            <a:r>
              <a:rPr lang="en-US" sz="2000" dirty="0"/>
              <a:t>Increased access to more college and career planning through myOptions, the nation’s largest free college and career planning program: </a:t>
            </a:r>
          </a:p>
        </p:txBody>
      </p:sp>
    </p:spTree>
    <p:extLst>
      <p:ext uri="{BB962C8B-B14F-4D97-AF65-F5344CB8AC3E}">
        <p14:creationId xmlns:p14="http://schemas.microsoft.com/office/powerpoint/2010/main" val="25549660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108</a:t>
            </a:fld>
            <a:endParaRPr lang="en-US" dirty="0"/>
          </a:p>
        </p:txBody>
      </p:sp>
      <p:sp>
        <p:nvSpPr>
          <p:cNvPr id="3" name="Text Placeholder 2"/>
          <p:cNvSpPr>
            <a:spLocks noGrp="1"/>
          </p:cNvSpPr>
          <p:nvPr>
            <p:ph type="body" idx="1"/>
          </p:nvPr>
        </p:nvSpPr>
        <p:spPr/>
        <p:txBody>
          <a:bodyPr/>
          <a:lstStyle/>
          <a:p>
            <a:r>
              <a:rPr lang="en-US" dirty="0" smtClean="0"/>
              <a:t>Smarter Together</a:t>
            </a:r>
            <a:endParaRPr lang="en-US" dirty="0"/>
          </a:p>
        </p:txBody>
      </p:sp>
      <p:sp>
        <p:nvSpPr>
          <p:cNvPr id="4" name="Content Placeholder 3"/>
          <p:cNvSpPr>
            <a:spLocks noGrp="1"/>
          </p:cNvSpPr>
          <p:nvPr>
            <p:ph sz="half" idx="2"/>
          </p:nvPr>
        </p:nvSpPr>
        <p:spPr>
          <a:xfrm>
            <a:off x="2301766" y="2547705"/>
            <a:ext cx="9118775" cy="2277924"/>
          </a:xfrm>
        </p:spPr>
        <p:txBody>
          <a:bodyPr/>
          <a:lstStyle/>
          <a:p>
            <a:r>
              <a:rPr lang="en-US" sz="2200" dirty="0"/>
              <a:t>With over 100 combined years of experience in connecting students with higher education institutions, ACT and NRCCUA are mission aligned in helping both students and institutions make more informed decisions that optimize fit for the highest probability of success</a:t>
            </a:r>
            <a:r>
              <a:rPr lang="en-US" sz="2200" dirty="0" smtClean="0"/>
              <a:t>.</a:t>
            </a:r>
          </a:p>
          <a:p>
            <a:endParaRPr lang="en-US" sz="2200" dirty="0" smtClean="0"/>
          </a:p>
          <a:p>
            <a:r>
              <a:rPr lang="en-US" sz="2200" b="1" dirty="0" smtClean="0"/>
              <a:t>How to find us:</a:t>
            </a:r>
            <a:endParaRPr lang="en-US" sz="2200" b="1" dirty="0"/>
          </a:p>
        </p:txBody>
      </p:sp>
      <p:sp>
        <p:nvSpPr>
          <p:cNvPr id="6" name="Rectangle 5"/>
          <p:cNvSpPr/>
          <p:nvPr/>
        </p:nvSpPr>
        <p:spPr>
          <a:xfrm>
            <a:off x="247781" y="2464032"/>
            <a:ext cx="1967737" cy="187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8223295" y="1185566"/>
            <a:ext cx="3968706" cy="1166649"/>
          </a:xfrm>
          <a:prstGeom prst="rect">
            <a:avLst/>
          </a:prstGeom>
          <a:solidFill>
            <a:srgbClr val="F4F4F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0436" y="1381008"/>
            <a:ext cx="3262428" cy="769001"/>
          </a:xfrm>
          <a:prstGeom prst="rect">
            <a:avLst/>
          </a:prstGeom>
        </p:spPr>
      </p:pic>
      <p:sp>
        <p:nvSpPr>
          <p:cNvPr id="10" name="Freeform 109"/>
          <p:cNvSpPr>
            <a:spLocks noEditPoints="1"/>
          </p:cNvSpPr>
          <p:nvPr/>
        </p:nvSpPr>
        <p:spPr bwMode="auto">
          <a:xfrm>
            <a:off x="590361" y="2763040"/>
            <a:ext cx="1282579" cy="1281233"/>
          </a:xfrm>
          <a:custGeom>
            <a:avLst/>
            <a:gdLst>
              <a:gd name="T0" fmla="*/ 431 w 692"/>
              <a:gd name="T1" fmla="*/ 165 h 693"/>
              <a:gd name="T2" fmla="*/ 350 w 692"/>
              <a:gd name="T3" fmla="*/ 245 h 693"/>
              <a:gd name="T4" fmla="*/ 349 w 692"/>
              <a:gd name="T5" fmla="*/ 246 h 693"/>
              <a:gd name="T6" fmla="*/ 348 w 692"/>
              <a:gd name="T7" fmla="*/ 246 h 693"/>
              <a:gd name="T8" fmla="*/ 345 w 692"/>
              <a:gd name="T9" fmla="*/ 246 h 693"/>
              <a:gd name="T10" fmla="*/ 343 w 692"/>
              <a:gd name="T11" fmla="*/ 246 h 693"/>
              <a:gd name="T12" fmla="*/ 342 w 692"/>
              <a:gd name="T13" fmla="*/ 245 h 693"/>
              <a:gd name="T14" fmla="*/ 262 w 692"/>
              <a:gd name="T15" fmla="*/ 165 h 693"/>
              <a:gd name="T16" fmla="*/ 272 w 692"/>
              <a:gd name="T17" fmla="*/ 155 h 693"/>
              <a:gd name="T18" fmla="*/ 339 w 692"/>
              <a:gd name="T19" fmla="*/ 7 h 693"/>
              <a:gd name="T20" fmla="*/ 353 w 692"/>
              <a:gd name="T21" fmla="*/ 7 h 693"/>
              <a:gd name="T22" fmla="*/ 421 w 692"/>
              <a:gd name="T23" fmla="*/ 155 h 693"/>
              <a:gd name="T24" fmla="*/ 351 w 692"/>
              <a:gd name="T25" fmla="*/ 449 h 693"/>
              <a:gd name="T26" fmla="*/ 341 w 692"/>
              <a:gd name="T27" fmla="*/ 449 h 693"/>
              <a:gd name="T28" fmla="*/ 262 w 692"/>
              <a:gd name="T29" fmla="*/ 539 h 693"/>
              <a:gd name="T30" fmla="*/ 339 w 692"/>
              <a:gd name="T31" fmla="*/ 471 h 693"/>
              <a:gd name="T32" fmla="*/ 346 w 692"/>
              <a:gd name="T33" fmla="*/ 693 h 693"/>
              <a:gd name="T34" fmla="*/ 353 w 692"/>
              <a:gd name="T35" fmla="*/ 471 h 693"/>
              <a:gd name="T36" fmla="*/ 426 w 692"/>
              <a:gd name="T37" fmla="*/ 541 h 693"/>
              <a:gd name="T38" fmla="*/ 431 w 692"/>
              <a:gd name="T39" fmla="*/ 529 h 693"/>
              <a:gd name="T40" fmla="*/ 685 w 692"/>
              <a:gd name="T41" fmla="*/ 340 h 693"/>
              <a:gd name="T42" fmla="*/ 538 w 692"/>
              <a:gd name="T43" fmla="*/ 272 h 693"/>
              <a:gd name="T44" fmla="*/ 528 w 692"/>
              <a:gd name="T45" fmla="*/ 262 h 693"/>
              <a:gd name="T46" fmla="*/ 448 w 692"/>
              <a:gd name="T47" fmla="*/ 343 h 693"/>
              <a:gd name="T48" fmla="*/ 447 w 692"/>
              <a:gd name="T49" fmla="*/ 344 h 693"/>
              <a:gd name="T50" fmla="*/ 447 w 692"/>
              <a:gd name="T51" fmla="*/ 345 h 693"/>
              <a:gd name="T52" fmla="*/ 447 w 692"/>
              <a:gd name="T53" fmla="*/ 348 h 693"/>
              <a:gd name="T54" fmla="*/ 447 w 692"/>
              <a:gd name="T55" fmla="*/ 349 h 693"/>
              <a:gd name="T56" fmla="*/ 448 w 692"/>
              <a:gd name="T57" fmla="*/ 351 h 693"/>
              <a:gd name="T58" fmla="*/ 528 w 692"/>
              <a:gd name="T59" fmla="*/ 431 h 693"/>
              <a:gd name="T60" fmla="*/ 538 w 692"/>
              <a:gd name="T61" fmla="*/ 431 h 693"/>
              <a:gd name="T62" fmla="*/ 471 w 692"/>
              <a:gd name="T63" fmla="*/ 354 h 693"/>
              <a:gd name="T64" fmla="*/ 692 w 692"/>
              <a:gd name="T65" fmla="*/ 347 h 693"/>
              <a:gd name="T66" fmla="*/ 245 w 692"/>
              <a:gd name="T67" fmla="*/ 349 h 693"/>
              <a:gd name="T68" fmla="*/ 246 w 692"/>
              <a:gd name="T69" fmla="*/ 348 h 693"/>
              <a:gd name="T70" fmla="*/ 246 w 692"/>
              <a:gd name="T71" fmla="*/ 345 h 693"/>
              <a:gd name="T72" fmla="*/ 245 w 692"/>
              <a:gd name="T73" fmla="*/ 344 h 693"/>
              <a:gd name="T74" fmla="*/ 244 w 692"/>
              <a:gd name="T75" fmla="*/ 343 h 693"/>
              <a:gd name="T76" fmla="*/ 164 w 692"/>
              <a:gd name="T77" fmla="*/ 262 h 693"/>
              <a:gd name="T78" fmla="*/ 154 w 692"/>
              <a:gd name="T79" fmla="*/ 272 h 693"/>
              <a:gd name="T80" fmla="*/ 7 w 692"/>
              <a:gd name="T81" fmla="*/ 340 h 693"/>
              <a:gd name="T82" fmla="*/ 7 w 692"/>
              <a:gd name="T83" fmla="*/ 354 h 693"/>
              <a:gd name="T84" fmla="*/ 154 w 692"/>
              <a:gd name="T85" fmla="*/ 421 h 693"/>
              <a:gd name="T86" fmla="*/ 159 w 692"/>
              <a:gd name="T87" fmla="*/ 433 h 693"/>
              <a:gd name="T88" fmla="*/ 244 w 692"/>
              <a:gd name="T89" fmla="*/ 352 h 693"/>
              <a:gd name="T90" fmla="*/ 245 w 692"/>
              <a:gd name="T91" fmla="*/ 350 h 693"/>
              <a:gd name="T92" fmla="*/ 346 w 692"/>
              <a:gd name="T93" fmla="*/ 371 h 693"/>
              <a:gd name="T94" fmla="*/ 346 w 692"/>
              <a:gd name="T95" fmla="*/ 323 h 693"/>
              <a:gd name="T96" fmla="*/ 346 w 692"/>
              <a:gd name="T97" fmla="*/ 371 h 693"/>
              <a:gd name="T98" fmla="*/ 356 w 692"/>
              <a:gd name="T99" fmla="*/ 347 h 693"/>
              <a:gd name="T100" fmla="*/ 336 w 692"/>
              <a:gd name="T101" fmla="*/ 3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2" h="693">
                <a:moveTo>
                  <a:pt x="431" y="155"/>
                </a:moveTo>
                <a:cubicBezTo>
                  <a:pt x="433" y="158"/>
                  <a:pt x="433" y="162"/>
                  <a:pt x="431" y="165"/>
                </a:cubicBezTo>
                <a:cubicBezTo>
                  <a:pt x="351" y="244"/>
                  <a:pt x="351" y="244"/>
                  <a:pt x="351" y="244"/>
                </a:cubicBezTo>
                <a:cubicBezTo>
                  <a:pt x="351" y="245"/>
                  <a:pt x="350" y="245"/>
                  <a:pt x="350" y="245"/>
                </a:cubicBezTo>
                <a:cubicBezTo>
                  <a:pt x="350" y="245"/>
                  <a:pt x="350" y="245"/>
                  <a:pt x="350" y="245"/>
                </a:cubicBezTo>
                <a:cubicBezTo>
                  <a:pt x="349" y="246"/>
                  <a:pt x="349" y="246"/>
                  <a:pt x="349" y="246"/>
                </a:cubicBezTo>
                <a:cubicBezTo>
                  <a:pt x="349" y="246"/>
                  <a:pt x="348" y="246"/>
                  <a:pt x="348" y="246"/>
                </a:cubicBezTo>
                <a:cubicBezTo>
                  <a:pt x="348" y="246"/>
                  <a:pt x="348" y="246"/>
                  <a:pt x="348" y="246"/>
                </a:cubicBezTo>
                <a:cubicBezTo>
                  <a:pt x="347" y="246"/>
                  <a:pt x="347" y="246"/>
                  <a:pt x="346" y="246"/>
                </a:cubicBezTo>
                <a:cubicBezTo>
                  <a:pt x="346" y="246"/>
                  <a:pt x="345" y="246"/>
                  <a:pt x="345" y="246"/>
                </a:cubicBezTo>
                <a:cubicBezTo>
                  <a:pt x="345" y="246"/>
                  <a:pt x="344" y="246"/>
                  <a:pt x="344" y="246"/>
                </a:cubicBezTo>
                <a:cubicBezTo>
                  <a:pt x="344" y="246"/>
                  <a:pt x="344" y="246"/>
                  <a:pt x="343" y="246"/>
                </a:cubicBezTo>
                <a:cubicBezTo>
                  <a:pt x="343" y="246"/>
                  <a:pt x="343" y="246"/>
                  <a:pt x="343" y="245"/>
                </a:cubicBezTo>
                <a:cubicBezTo>
                  <a:pt x="343" y="245"/>
                  <a:pt x="342" y="245"/>
                  <a:pt x="342" y="245"/>
                </a:cubicBezTo>
                <a:cubicBezTo>
                  <a:pt x="342" y="245"/>
                  <a:pt x="342" y="245"/>
                  <a:pt x="341" y="244"/>
                </a:cubicBezTo>
                <a:cubicBezTo>
                  <a:pt x="262" y="165"/>
                  <a:pt x="262" y="165"/>
                  <a:pt x="262" y="165"/>
                </a:cubicBezTo>
                <a:cubicBezTo>
                  <a:pt x="259" y="162"/>
                  <a:pt x="259" y="158"/>
                  <a:pt x="262" y="155"/>
                </a:cubicBezTo>
                <a:cubicBezTo>
                  <a:pt x="264" y="152"/>
                  <a:pt x="269" y="152"/>
                  <a:pt x="272" y="155"/>
                </a:cubicBezTo>
                <a:cubicBezTo>
                  <a:pt x="339" y="222"/>
                  <a:pt x="339" y="222"/>
                  <a:pt x="339" y="222"/>
                </a:cubicBezTo>
                <a:cubicBezTo>
                  <a:pt x="339" y="7"/>
                  <a:pt x="339" y="7"/>
                  <a:pt x="339" y="7"/>
                </a:cubicBezTo>
                <a:cubicBezTo>
                  <a:pt x="339" y="4"/>
                  <a:pt x="342" y="0"/>
                  <a:pt x="346" y="0"/>
                </a:cubicBezTo>
                <a:cubicBezTo>
                  <a:pt x="350" y="0"/>
                  <a:pt x="353" y="4"/>
                  <a:pt x="353" y="7"/>
                </a:cubicBezTo>
                <a:cubicBezTo>
                  <a:pt x="353" y="222"/>
                  <a:pt x="353" y="222"/>
                  <a:pt x="353" y="222"/>
                </a:cubicBezTo>
                <a:cubicBezTo>
                  <a:pt x="421" y="155"/>
                  <a:pt x="421" y="155"/>
                  <a:pt x="421" y="155"/>
                </a:cubicBezTo>
                <a:cubicBezTo>
                  <a:pt x="423" y="152"/>
                  <a:pt x="428" y="152"/>
                  <a:pt x="431" y="155"/>
                </a:cubicBezTo>
                <a:close/>
                <a:moveTo>
                  <a:pt x="351" y="449"/>
                </a:moveTo>
                <a:cubicBezTo>
                  <a:pt x="350" y="448"/>
                  <a:pt x="348" y="447"/>
                  <a:pt x="346" y="447"/>
                </a:cubicBezTo>
                <a:cubicBezTo>
                  <a:pt x="344" y="447"/>
                  <a:pt x="342" y="448"/>
                  <a:pt x="341" y="449"/>
                </a:cubicBezTo>
                <a:cubicBezTo>
                  <a:pt x="262" y="529"/>
                  <a:pt x="262" y="529"/>
                  <a:pt x="262" y="529"/>
                </a:cubicBezTo>
                <a:cubicBezTo>
                  <a:pt x="259" y="532"/>
                  <a:pt x="259" y="536"/>
                  <a:pt x="262" y="539"/>
                </a:cubicBezTo>
                <a:cubicBezTo>
                  <a:pt x="264" y="542"/>
                  <a:pt x="269" y="542"/>
                  <a:pt x="272" y="539"/>
                </a:cubicBezTo>
                <a:cubicBezTo>
                  <a:pt x="339" y="471"/>
                  <a:pt x="339" y="471"/>
                  <a:pt x="339" y="471"/>
                </a:cubicBezTo>
                <a:cubicBezTo>
                  <a:pt x="339" y="686"/>
                  <a:pt x="339" y="686"/>
                  <a:pt x="339" y="686"/>
                </a:cubicBezTo>
                <a:cubicBezTo>
                  <a:pt x="339" y="690"/>
                  <a:pt x="342" y="693"/>
                  <a:pt x="346" y="693"/>
                </a:cubicBezTo>
                <a:cubicBezTo>
                  <a:pt x="350" y="693"/>
                  <a:pt x="353" y="690"/>
                  <a:pt x="353" y="686"/>
                </a:cubicBezTo>
                <a:cubicBezTo>
                  <a:pt x="353" y="471"/>
                  <a:pt x="353" y="471"/>
                  <a:pt x="353" y="471"/>
                </a:cubicBezTo>
                <a:cubicBezTo>
                  <a:pt x="421" y="539"/>
                  <a:pt x="421" y="539"/>
                  <a:pt x="421" y="539"/>
                </a:cubicBezTo>
                <a:cubicBezTo>
                  <a:pt x="422" y="540"/>
                  <a:pt x="424" y="541"/>
                  <a:pt x="426" y="541"/>
                </a:cubicBezTo>
                <a:cubicBezTo>
                  <a:pt x="427" y="541"/>
                  <a:pt x="429" y="540"/>
                  <a:pt x="431" y="539"/>
                </a:cubicBezTo>
                <a:cubicBezTo>
                  <a:pt x="433" y="536"/>
                  <a:pt x="433" y="532"/>
                  <a:pt x="431" y="529"/>
                </a:cubicBezTo>
                <a:lnTo>
                  <a:pt x="351" y="449"/>
                </a:lnTo>
                <a:close/>
                <a:moveTo>
                  <a:pt x="685" y="340"/>
                </a:moveTo>
                <a:cubicBezTo>
                  <a:pt x="471" y="340"/>
                  <a:pt x="471" y="340"/>
                  <a:pt x="471" y="340"/>
                </a:cubicBezTo>
                <a:cubicBezTo>
                  <a:pt x="538" y="272"/>
                  <a:pt x="538" y="272"/>
                  <a:pt x="538" y="272"/>
                </a:cubicBezTo>
                <a:cubicBezTo>
                  <a:pt x="541" y="269"/>
                  <a:pt x="541" y="265"/>
                  <a:pt x="538" y="262"/>
                </a:cubicBezTo>
                <a:cubicBezTo>
                  <a:pt x="535" y="260"/>
                  <a:pt x="531" y="260"/>
                  <a:pt x="528" y="262"/>
                </a:cubicBezTo>
                <a:cubicBezTo>
                  <a:pt x="449" y="342"/>
                  <a:pt x="449" y="342"/>
                  <a:pt x="449" y="342"/>
                </a:cubicBezTo>
                <a:cubicBezTo>
                  <a:pt x="448" y="342"/>
                  <a:pt x="448" y="343"/>
                  <a:pt x="448" y="343"/>
                </a:cubicBezTo>
                <a:cubicBezTo>
                  <a:pt x="448" y="343"/>
                  <a:pt x="448" y="343"/>
                  <a:pt x="448" y="343"/>
                </a:cubicBezTo>
                <a:cubicBezTo>
                  <a:pt x="448" y="343"/>
                  <a:pt x="447" y="344"/>
                  <a:pt x="447" y="344"/>
                </a:cubicBezTo>
                <a:cubicBezTo>
                  <a:pt x="447" y="344"/>
                  <a:pt x="447" y="344"/>
                  <a:pt x="447" y="344"/>
                </a:cubicBezTo>
                <a:cubicBezTo>
                  <a:pt x="447" y="345"/>
                  <a:pt x="447" y="345"/>
                  <a:pt x="447" y="345"/>
                </a:cubicBezTo>
                <a:cubicBezTo>
                  <a:pt x="447" y="346"/>
                  <a:pt x="447" y="346"/>
                  <a:pt x="447" y="347"/>
                </a:cubicBezTo>
                <a:cubicBezTo>
                  <a:pt x="447" y="347"/>
                  <a:pt x="447" y="348"/>
                  <a:pt x="447" y="348"/>
                </a:cubicBezTo>
                <a:cubicBezTo>
                  <a:pt x="447" y="349"/>
                  <a:pt x="447" y="349"/>
                  <a:pt x="447" y="349"/>
                </a:cubicBezTo>
                <a:cubicBezTo>
                  <a:pt x="447" y="349"/>
                  <a:pt x="447" y="349"/>
                  <a:pt x="447" y="349"/>
                </a:cubicBezTo>
                <a:cubicBezTo>
                  <a:pt x="447" y="350"/>
                  <a:pt x="448" y="350"/>
                  <a:pt x="448" y="351"/>
                </a:cubicBezTo>
                <a:cubicBezTo>
                  <a:pt x="448" y="351"/>
                  <a:pt x="448" y="351"/>
                  <a:pt x="448" y="351"/>
                </a:cubicBezTo>
                <a:cubicBezTo>
                  <a:pt x="448" y="351"/>
                  <a:pt x="448" y="351"/>
                  <a:pt x="449" y="352"/>
                </a:cubicBezTo>
                <a:cubicBezTo>
                  <a:pt x="528" y="431"/>
                  <a:pt x="528" y="431"/>
                  <a:pt x="528" y="431"/>
                </a:cubicBezTo>
                <a:cubicBezTo>
                  <a:pt x="530" y="433"/>
                  <a:pt x="531" y="433"/>
                  <a:pt x="533" y="433"/>
                </a:cubicBezTo>
                <a:cubicBezTo>
                  <a:pt x="535" y="433"/>
                  <a:pt x="537" y="433"/>
                  <a:pt x="538" y="431"/>
                </a:cubicBezTo>
                <a:cubicBezTo>
                  <a:pt x="541" y="429"/>
                  <a:pt x="541" y="424"/>
                  <a:pt x="538" y="421"/>
                </a:cubicBezTo>
                <a:cubicBezTo>
                  <a:pt x="471" y="354"/>
                  <a:pt x="471" y="354"/>
                  <a:pt x="471" y="354"/>
                </a:cubicBezTo>
                <a:cubicBezTo>
                  <a:pt x="685" y="354"/>
                  <a:pt x="685" y="354"/>
                  <a:pt x="685" y="354"/>
                </a:cubicBezTo>
                <a:cubicBezTo>
                  <a:pt x="689" y="354"/>
                  <a:pt x="692" y="351"/>
                  <a:pt x="692" y="347"/>
                </a:cubicBezTo>
                <a:cubicBezTo>
                  <a:pt x="692" y="343"/>
                  <a:pt x="689" y="340"/>
                  <a:pt x="685" y="340"/>
                </a:cubicBezTo>
                <a:close/>
                <a:moveTo>
                  <a:pt x="245" y="349"/>
                </a:moveTo>
                <a:cubicBezTo>
                  <a:pt x="245" y="349"/>
                  <a:pt x="245" y="349"/>
                  <a:pt x="245" y="349"/>
                </a:cubicBezTo>
                <a:cubicBezTo>
                  <a:pt x="245" y="349"/>
                  <a:pt x="245" y="349"/>
                  <a:pt x="246" y="348"/>
                </a:cubicBezTo>
                <a:cubicBezTo>
                  <a:pt x="246" y="348"/>
                  <a:pt x="246" y="347"/>
                  <a:pt x="246" y="347"/>
                </a:cubicBezTo>
                <a:cubicBezTo>
                  <a:pt x="246" y="346"/>
                  <a:pt x="246" y="346"/>
                  <a:pt x="246" y="345"/>
                </a:cubicBezTo>
                <a:cubicBezTo>
                  <a:pt x="245" y="345"/>
                  <a:pt x="245" y="345"/>
                  <a:pt x="245" y="344"/>
                </a:cubicBezTo>
                <a:cubicBezTo>
                  <a:pt x="245" y="344"/>
                  <a:pt x="245" y="344"/>
                  <a:pt x="245" y="344"/>
                </a:cubicBezTo>
                <a:cubicBezTo>
                  <a:pt x="245" y="344"/>
                  <a:pt x="245" y="343"/>
                  <a:pt x="245" y="343"/>
                </a:cubicBezTo>
                <a:cubicBezTo>
                  <a:pt x="245" y="343"/>
                  <a:pt x="245" y="343"/>
                  <a:pt x="244" y="343"/>
                </a:cubicBezTo>
                <a:cubicBezTo>
                  <a:pt x="244" y="343"/>
                  <a:pt x="244" y="342"/>
                  <a:pt x="244" y="342"/>
                </a:cubicBezTo>
                <a:cubicBezTo>
                  <a:pt x="164" y="262"/>
                  <a:pt x="164" y="262"/>
                  <a:pt x="164" y="262"/>
                </a:cubicBezTo>
                <a:cubicBezTo>
                  <a:pt x="161" y="260"/>
                  <a:pt x="157" y="260"/>
                  <a:pt x="154" y="262"/>
                </a:cubicBezTo>
                <a:cubicBezTo>
                  <a:pt x="151" y="265"/>
                  <a:pt x="151" y="269"/>
                  <a:pt x="154" y="272"/>
                </a:cubicBezTo>
                <a:cubicBezTo>
                  <a:pt x="222" y="340"/>
                  <a:pt x="222" y="340"/>
                  <a:pt x="222" y="340"/>
                </a:cubicBezTo>
                <a:cubicBezTo>
                  <a:pt x="7" y="340"/>
                  <a:pt x="7" y="340"/>
                  <a:pt x="7" y="340"/>
                </a:cubicBezTo>
                <a:cubicBezTo>
                  <a:pt x="3" y="340"/>
                  <a:pt x="0" y="343"/>
                  <a:pt x="0" y="347"/>
                </a:cubicBezTo>
                <a:cubicBezTo>
                  <a:pt x="0" y="351"/>
                  <a:pt x="3" y="354"/>
                  <a:pt x="7" y="354"/>
                </a:cubicBezTo>
                <a:cubicBezTo>
                  <a:pt x="222" y="354"/>
                  <a:pt x="222" y="354"/>
                  <a:pt x="222" y="354"/>
                </a:cubicBezTo>
                <a:cubicBezTo>
                  <a:pt x="154" y="421"/>
                  <a:pt x="154" y="421"/>
                  <a:pt x="154" y="421"/>
                </a:cubicBezTo>
                <a:cubicBezTo>
                  <a:pt x="151" y="424"/>
                  <a:pt x="151" y="429"/>
                  <a:pt x="154" y="431"/>
                </a:cubicBezTo>
                <a:cubicBezTo>
                  <a:pt x="156" y="433"/>
                  <a:pt x="157" y="433"/>
                  <a:pt x="159" y="433"/>
                </a:cubicBezTo>
                <a:cubicBezTo>
                  <a:pt x="161" y="433"/>
                  <a:pt x="163" y="433"/>
                  <a:pt x="164" y="431"/>
                </a:cubicBezTo>
                <a:cubicBezTo>
                  <a:pt x="244" y="352"/>
                  <a:pt x="244" y="352"/>
                  <a:pt x="244" y="352"/>
                </a:cubicBezTo>
                <a:cubicBezTo>
                  <a:pt x="244" y="351"/>
                  <a:pt x="244" y="351"/>
                  <a:pt x="244" y="351"/>
                </a:cubicBezTo>
                <a:cubicBezTo>
                  <a:pt x="245" y="351"/>
                  <a:pt x="245" y="351"/>
                  <a:pt x="245" y="350"/>
                </a:cubicBezTo>
                <a:cubicBezTo>
                  <a:pt x="245" y="350"/>
                  <a:pt x="245" y="350"/>
                  <a:pt x="245" y="349"/>
                </a:cubicBezTo>
                <a:close/>
                <a:moveTo>
                  <a:pt x="346" y="371"/>
                </a:moveTo>
                <a:cubicBezTo>
                  <a:pt x="333" y="371"/>
                  <a:pt x="322" y="360"/>
                  <a:pt x="322" y="347"/>
                </a:cubicBezTo>
                <a:cubicBezTo>
                  <a:pt x="322" y="333"/>
                  <a:pt x="333" y="323"/>
                  <a:pt x="346" y="323"/>
                </a:cubicBezTo>
                <a:cubicBezTo>
                  <a:pt x="359" y="323"/>
                  <a:pt x="370" y="333"/>
                  <a:pt x="370" y="347"/>
                </a:cubicBezTo>
                <a:cubicBezTo>
                  <a:pt x="370" y="360"/>
                  <a:pt x="359" y="371"/>
                  <a:pt x="346" y="371"/>
                </a:cubicBezTo>
                <a:close/>
                <a:moveTo>
                  <a:pt x="346" y="357"/>
                </a:moveTo>
                <a:cubicBezTo>
                  <a:pt x="352" y="357"/>
                  <a:pt x="356" y="352"/>
                  <a:pt x="356" y="347"/>
                </a:cubicBezTo>
                <a:cubicBezTo>
                  <a:pt x="356" y="341"/>
                  <a:pt x="352" y="337"/>
                  <a:pt x="346" y="337"/>
                </a:cubicBezTo>
                <a:cubicBezTo>
                  <a:pt x="341" y="337"/>
                  <a:pt x="336" y="341"/>
                  <a:pt x="336" y="347"/>
                </a:cubicBezTo>
                <a:cubicBezTo>
                  <a:pt x="336" y="352"/>
                  <a:pt x="341" y="357"/>
                  <a:pt x="346" y="3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Table 4"/>
          <p:cNvGraphicFramePr>
            <a:graphicFrameLocks noGrp="1"/>
          </p:cNvGraphicFramePr>
          <p:nvPr>
            <p:extLst/>
          </p:nvPr>
        </p:nvGraphicFramePr>
        <p:xfrm>
          <a:off x="2353616" y="4825629"/>
          <a:ext cx="8994570" cy="1483360"/>
        </p:xfrm>
        <a:graphic>
          <a:graphicData uri="http://schemas.openxmlformats.org/drawingml/2006/table">
            <a:tbl>
              <a:tblPr firstRow="1" bandRow="1">
                <a:tableStyleId>{5C22544A-7EE6-4342-B048-85BDC9FD1C3A}</a:tableStyleId>
              </a:tblPr>
              <a:tblGrid>
                <a:gridCol w="2035504">
                  <a:extLst>
                    <a:ext uri="{9D8B030D-6E8A-4147-A177-3AD203B41FA5}">
                      <a16:colId xmlns="" xmlns:a16="http://schemas.microsoft.com/office/drawing/2014/main" val="1642467540"/>
                    </a:ext>
                  </a:extLst>
                </a:gridCol>
                <a:gridCol w="3487332">
                  <a:extLst>
                    <a:ext uri="{9D8B030D-6E8A-4147-A177-3AD203B41FA5}">
                      <a16:colId xmlns="" xmlns:a16="http://schemas.microsoft.com/office/drawing/2014/main" val="4177967844"/>
                    </a:ext>
                  </a:extLst>
                </a:gridCol>
                <a:gridCol w="3471734">
                  <a:extLst>
                    <a:ext uri="{9D8B030D-6E8A-4147-A177-3AD203B41FA5}">
                      <a16:colId xmlns="" xmlns:a16="http://schemas.microsoft.com/office/drawing/2014/main" val="1144766999"/>
                    </a:ext>
                  </a:extLst>
                </a:gridCol>
              </a:tblGrid>
              <a:tr h="370840">
                <a:tc>
                  <a:txBody>
                    <a:bodyPr/>
                    <a:lstStyle/>
                    <a:p>
                      <a:endParaRPr lang="en-US" dirty="0">
                        <a:solidFill>
                          <a:schemeClr val="tx1"/>
                        </a:solidFill>
                      </a:endParaRPr>
                    </a:p>
                  </a:txBody>
                  <a:tcPr>
                    <a:solidFill>
                      <a:schemeClr val="bg2"/>
                    </a:solidFill>
                  </a:tcPr>
                </a:tc>
                <a:tc>
                  <a:txBody>
                    <a:bodyPr/>
                    <a:lstStyle/>
                    <a:p>
                      <a:r>
                        <a:rPr lang="en-US" dirty="0" smtClean="0">
                          <a:solidFill>
                            <a:schemeClr val="tx1"/>
                          </a:solidFill>
                        </a:rPr>
                        <a:t>ACT | NRCCUA</a:t>
                      </a:r>
                      <a:endParaRPr lang="en-US" dirty="0">
                        <a:solidFill>
                          <a:schemeClr val="tx1"/>
                        </a:solidFill>
                      </a:endParaRPr>
                    </a:p>
                  </a:txBody>
                  <a:tcPr>
                    <a:solidFill>
                      <a:schemeClr val="bg2"/>
                    </a:solidFill>
                  </a:tcPr>
                </a:tc>
                <a:tc>
                  <a:txBody>
                    <a:bodyPr/>
                    <a:lstStyle/>
                    <a:p>
                      <a:r>
                        <a:rPr lang="en-US" dirty="0" smtClean="0">
                          <a:solidFill>
                            <a:schemeClr val="tx1"/>
                          </a:solidFill>
                        </a:rPr>
                        <a:t>myOptions</a:t>
                      </a:r>
                      <a:endParaRPr lang="en-US" dirty="0">
                        <a:solidFill>
                          <a:schemeClr val="tx1"/>
                        </a:solidFill>
                      </a:endParaRPr>
                    </a:p>
                  </a:txBody>
                  <a:tcPr>
                    <a:solidFill>
                      <a:schemeClr val="bg2"/>
                    </a:solidFill>
                  </a:tcPr>
                </a:tc>
                <a:extLst>
                  <a:ext uri="{0D108BD9-81ED-4DB2-BD59-A6C34878D82A}">
                    <a16:rowId xmlns="" xmlns:a16="http://schemas.microsoft.com/office/drawing/2014/main" val="3379975373"/>
                  </a:ext>
                </a:extLst>
              </a:tr>
              <a:tr h="370840">
                <a:tc>
                  <a:txBody>
                    <a:bodyPr/>
                    <a:lstStyle/>
                    <a:p>
                      <a:r>
                        <a:rPr lang="en-US" b="1" dirty="0" smtClean="0"/>
                        <a:t>Website</a:t>
                      </a:r>
                      <a:endParaRPr lang="en-US" b="1" dirty="0"/>
                    </a:p>
                  </a:txBody>
                  <a:tcPr>
                    <a:solidFill>
                      <a:schemeClr val="bg1">
                        <a:lumMod val="20000"/>
                        <a:lumOff val="80000"/>
                      </a:schemeClr>
                    </a:solidFill>
                  </a:tcPr>
                </a:tc>
                <a:tc>
                  <a:txBody>
                    <a:bodyPr/>
                    <a:lstStyle/>
                    <a:p>
                      <a:r>
                        <a:rPr lang="en-US" dirty="0" smtClean="0">
                          <a:hlinkClick r:id="rId4"/>
                        </a:rPr>
                        <a:t>https://encoura.org</a:t>
                      </a:r>
                      <a:r>
                        <a:rPr lang="en-US" dirty="0" smtClean="0"/>
                        <a:t> </a:t>
                      </a:r>
                      <a:endParaRPr lang="en-US" dirty="0"/>
                    </a:p>
                  </a:txBody>
                  <a:tcPr>
                    <a:solidFill>
                      <a:schemeClr val="bg1">
                        <a:lumMod val="20000"/>
                        <a:lumOff val="80000"/>
                      </a:schemeClr>
                    </a:solidFill>
                  </a:tcPr>
                </a:tc>
                <a:tc>
                  <a:txBody>
                    <a:bodyPr/>
                    <a:lstStyle/>
                    <a:p>
                      <a:r>
                        <a:rPr lang="en-US" dirty="0" smtClean="0">
                          <a:hlinkClick r:id="rId5"/>
                        </a:rPr>
                        <a:t>https://myOptions.org</a:t>
                      </a:r>
                      <a:r>
                        <a:rPr lang="en-US" dirty="0" smtClean="0"/>
                        <a:t> </a:t>
                      </a:r>
                      <a:endParaRPr lang="en-US" dirty="0"/>
                    </a:p>
                  </a:txBody>
                  <a:tcPr>
                    <a:solidFill>
                      <a:schemeClr val="bg1">
                        <a:lumMod val="20000"/>
                        <a:lumOff val="80000"/>
                      </a:schemeClr>
                    </a:solidFill>
                  </a:tcPr>
                </a:tc>
                <a:extLst>
                  <a:ext uri="{0D108BD9-81ED-4DB2-BD59-A6C34878D82A}">
                    <a16:rowId xmlns="" xmlns:a16="http://schemas.microsoft.com/office/drawing/2014/main" val="689741531"/>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dirty="0" smtClean="0"/>
                        <a:t>Contact Email</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smtClean="0">
                          <a:hlinkClick r:id="rId6"/>
                        </a:rPr>
                        <a:t>contact@nrccua.org</a:t>
                      </a:r>
                      <a:r>
                        <a:rPr lang="en-US" dirty="0" smtClean="0"/>
                        <a:t> </a:t>
                      </a:r>
                    </a:p>
                  </a:txBody>
                  <a:tcPr/>
                </a:tc>
                <a:tc>
                  <a:txBody>
                    <a:bodyPr/>
                    <a:lstStyle/>
                    <a:p>
                      <a:r>
                        <a:rPr lang="en-US" dirty="0" smtClean="0">
                          <a:hlinkClick r:id="rId7"/>
                        </a:rPr>
                        <a:t>help@myOptions.org</a:t>
                      </a:r>
                      <a:r>
                        <a:rPr lang="en-US" dirty="0" smtClean="0"/>
                        <a:t> </a:t>
                      </a:r>
                      <a:endParaRPr lang="en-US" dirty="0"/>
                    </a:p>
                  </a:txBody>
                  <a:tcPr/>
                </a:tc>
                <a:extLst>
                  <a:ext uri="{0D108BD9-81ED-4DB2-BD59-A6C34878D82A}">
                    <a16:rowId xmlns="" xmlns:a16="http://schemas.microsoft.com/office/drawing/2014/main" val="342681815"/>
                  </a:ext>
                </a:extLst>
              </a:tr>
              <a:tr h="370840">
                <a:tc>
                  <a:txBody>
                    <a:bodyPr/>
                    <a:lstStyle/>
                    <a:p>
                      <a:r>
                        <a:rPr lang="en-US" b="1" dirty="0" smtClean="0"/>
                        <a:t>Overview Video</a:t>
                      </a:r>
                      <a:endParaRPr lang="en-US" b="1" dirty="0"/>
                    </a:p>
                  </a:txBody>
                  <a:tcPr>
                    <a:solidFill>
                      <a:schemeClr val="bg1">
                        <a:lumMod val="20000"/>
                        <a:lumOff val="80000"/>
                      </a:schemeClr>
                    </a:solidFill>
                  </a:tcPr>
                </a:tc>
                <a:tc>
                  <a:txBody>
                    <a:bodyPr/>
                    <a:lstStyle/>
                    <a:p>
                      <a:r>
                        <a:rPr lang="en-US" dirty="0" smtClean="0">
                          <a:hlinkClick r:id="rId8"/>
                        </a:rPr>
                        <a:t>https://vimeo.com/290784776</a:t>
                      </a:r>
                      <a:r>
                        <a:rPr lang="en-US" dirty="0" smtClean="0"/>
                        <a:t> </a:t>
                      </a:r>
                      <a:endParaRPr lang="en-US" dirty="0"/>
                    </a:p>
                  </a:txBody>
                  <a:tcPr>
                    <a:solidFill>
                      <a:schemeClr val="bg1">
                        <a:lumMod val="20000"/>
                        <a:lumOff val="80000"/>
                      </a:schemeClr>
                    </a:solidFill>
                  </a:tcPr>
                </a:tc>
                <a:tc>
                  <a:txBody>
                    <a:bodyPr/>
                    <a:lstStyle/>
                    <a:p>
                      <a:r>
                        <a:rPr lang="en-US" dirty="0" smtClean="0">
                          <a:hlinkClick r:id="rId9"/>
                        </a:rPr>
                        <a:t>https://vimeo.com/254371817</a:t>
                      </a:r>
                      <a:r>
                        <a:rPr lang="en-US" dirty="0" smtClean="0"/>
                        <a:t> </a:t>
                      </a:r>
                      <a:endParaRPr lang="en-US" dirty="0"/>
                    </a:p>
                  </a:txBody>
                  <a:tcPr>
                    <a:solidFill>
                      <a:schemeClr val="bg1">
                        <a:lumMod val="20000"/>
                        <a:lumOff val="80000"/>
                      </a:schemeClr>
                    </a:solidFill>
                  </a:tcPr>
                </a:tc>
                <a:extLst>
                  <a:ext uri="{0D108BD9-81ED-4DB2-BD59-A6C34878D82A}">
                    <a16:rowId xmlns="" xmlns:a16="http://schemas.microsoft.com/office/drawing/2014/main" val="3719657091"/>
                  </a:ext>
                </a:extLst>
              </a:tr>
            </a:tbl>
          </a:graphicData>
        </a:graphic>
      </p:graphicFrame>
    </p:spTree>
    <p:extLst>
      <p:ext uri="{BB962C8B-B14F-4D97-AF65-F5344CB8AC3E}">
        <p14:creationId xmlns:p14="http://schemas.microsoft.com/office/powerpoint/2010/main" val="37791176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Toolkits</a:t>
            </a:r>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18610" y="770945"/>
            <a:ext cx="7989276" cy="5340487"/>
          </a:xfrm>
        </p:spPr>
      </p:pic>
      <p:sp>
        <p:nvSpPr>
          <p:cNvPr id="4" name="Slide Number Placeholder 3"/>
          <p:cNvSpPr>
            <a:spLocks noGrp="1"/>
          </p:cNvSpPr>
          <p:nvPr>
            <p:ph type="sldNum" sz="quarter" idx="12"/>
          </p:nvPr>
        </p:nvSpPr>
        <p:spPr/>
        <p:txBody>
          <a:bodyPr/>
          <a:lstStyle/>
          <a:p>
            <a:fld id="{D57F1E4F-1CFF-5643-939E-217C01CDF565}" type="slidenum">
              <a:rPr lang="en-US" smtClean="0"/>
              <a:pPr/>
              <a:t>109</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258731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2800" dirty="0" smtClean="0"/>
              <a:t>Standards and Benchmarks</a:t>
            </a:r>
            <a:endParaRPr lang="en-US" sz="2800" dirty="0"/>
          </a:p>
        </p:txBody>
      </p:sp>
      <p:sp>
        <p:nvSpPr>
          <p:cNvPr id="2" name="Content Placeholder 1"/>
          <p:cNvSpPr>
            <a:spLocks noGrp="1"/>
          </p:cNvSpPr>
          <p:nvPr>
            <p:ph idx="1"/>
          </p:nvPr>
        </p:nvSpPr>
        <p:spPr>
          <a:xfrm>
            <a:off x="3657600" y="864108"/>
            <a:ext cx="7995424" cy="2471374"/>
          </a:xfrm>
        </p:spPr>
        <p:txBody>
          <a:bodyPr>
            <a:normAutofit/>
          </a:bodyPr>
          <a:lstStyle/>
          <a:p>
            <a:r>
              <a:rPr lang="en-US" sz="4000" b="1" dirty="0" smtClean="0">
                <a:solidFill>
                  <a:srgbClr val="042E60"/>
                </a:solidFill>
              </a:rPr>
              <a:t>Standards</a:t>
            </a:r>
            <a:r>
              <a:rPr lang="en-US" sz="4000" dirty="0" smtClean="0">
                <a:solidFill>
                  <a:srgbClr val="042E60"/>
                </a:solidFill>
              </a:rPr>
              <a:t> = skills and knowledge </a:t>
            </a:r>
          </a:p>
          <a:p>
            <a:r>
              <a:rPr lang="en-US" sz="4000" b="1" dirty="0" smtClean="0">
                <a:solidFill>
                  <a:srgbClr val="042E60"/>
                </a:solidFill>
              </a:rPr>
              <a:t>Benchmarks</a:t>
            </a:r>
            <a:r>
              <a:rPr lang="en-US" sz="4000" dirty="0" smtClean="0">
                <a:solidFill>
                  <a:srgbClr val="042E60"/>
                </a:solidFill>
              </a:rPr>
              <a:t> = level of skills and knowledge for college success</a:t>
            </a:r>
            <a:endParaRPr lang="en-US" sz="4000" dirty="0">
              <a:solidFill>
                <a:srgbClr val="042E6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113567750"/>
              </p:ext>
            </p:extLst>
          </p:nvPr>
        </p:nvGraphicFramePr>
        <p:xfrm>
          <a:off x="3748231" y="3106882"/>
          <a:ext cx="7899978" cy="2886188"/>
        </p:xfrm>
        <a:graphic>
          <a:graphicData uri="http://schemas.openxmlformats.org/drawingml/2006/table">
            <a:tbl>
              <a:tblPr firstRow="1" firstCol="1" bandRow="1">
                <a:tableStyleId>{0660B408-B3CF-4A94-85FC-2B1E0A45F4A2}</a:tableStyleId>
              </a:tblPr>
              <a:tblGrid>
                <a:gridCol w="1142748"/>
                <a:gridCol w="1644903"/>
                <a:gridCol w="5112327"/>
              </a:tblGrid>
              <a:tr h="342900">
                <a:tc gridSpan="3">
                  <a:txBody>
                    <a:bodyPr/>
                    <a:lstStyle/>
                    <a:p>
                      <a:pPr marL="0" marR="0" algn="l">
                        <a:spcBef>
                          <a:spcPts val="0"/>
                        </a:spcBef>
                        <a:spcAft>
                          <a:spcPts val="0"/>
                        </a:spcAft>
                      </a:pPr>
                      <a:r>
                        <a:rPr lang="en-US" sz="1600" b="0" spc="30" dirty="0">
                          <a:effectLst/>
                          <a:latin typeface="+mn-lt"/>
                        </a:rPr>
                        <a:t>Benchmarks</a:t>
                      </a:r>
                      <a:endParaRPr lang="en-US" sz="1600" b="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r>
              <a:tr h="348524">
                <a:tc>
                  <a:txBody>
                    <a:bodyPr/>
                    <a:lstStyle/>
                    <a:p>
                      <a:pPr marL="0" marR="0">
                        <a:spcBef>
                          <a:spcPts val="0"/>
                        </a:spcBef>
                        <a:spcAft>
                          <a:spcPts val="0"/>
                        </a:spcAft>
                      </a:pPr>
                      <a:r>
                        <a:rPr lang="en-US" sz="1600" b="0" spc="30" dirty="0">
                          <a:solidFill>
                            <a:srgbClr val="FFFFFF"/>
                          </a:solidFill>
                          <a:effectLst/>
                          <a:latin typeface="+mn-lt"/>
                        </a:rPr>
                        <a:t>Subject</a:t>
                      </a:r>
                      <a:endParaRPr lang="en-US" sz="1600" b="0" dirty="0">
                        <a:solidFill>
                          <a:srgbClr val="FFFFFF"/>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42E60"/>
                    </a:solidFill>
                  </a:tcPr>
                </a:tc>
                <a:tc>
                  <a:txBody>
                    <a:bodyPr/>
                    <a:lstStyle/>
                    <a:p>
                      <a:pPr marL="0" marR="0" algn="ctr">
                        <a:spcBef>
                          <a:spcPts val="0"/>
                        </a:spcBef>
                        <a:spcAft>
                          <a:spcPts val="0"/>
                        </a:spcAft>
                      </a:pPr>
                      <a:r>
                        <a:rPr lang="en-US" sz="1600" spc="30" dirty="0" smtClean="0">
                          <a:solidFill>
                            <a:srgbClr val="FFFFFF"/>
                          </a:solidFill>
                          <a:effectLst/>
                          <a:latin typeface="+mn-lt"/>
                        </a:rPr>
                        <a:t>ACT Score</a:t>
                      </a:r>
                      <a:endParaRPr lang="en-US" sz="1600" dirty="0">
                        <a:solidFill>
                          <a:srgbClr val="FFFFFF"/>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42E60"/>
                    </a:solidFill>
                  </a:tcPr>
                </a:tc>
                <a:tc>
                  <a:txBody>
                    <a:bodyPr/>
                    <a:lstStyle/>
                    <a:p>
                      <a:pPr marL="0" marR="0">
                        <a:spcBef>
                          <a:spcPts val="0"/>
                        </a:spcBef>
                        <a:spcAft>
                          <a:spcPts val="0"/>
                        </a:spcAft>
                      </a:pPr>
                      <a:r>
                        <a:rPr lang="en-US" sz="1600" spc="30" dirty="0">
                          <a:solidFill>
                            <a:srgbClr val="FFFFFF"/>
                          </a:solidFill>
                          <a:effectLst/>
                          <a:latin typeface="+mn-lt"/>
                        </a:rPr>
                        <a:t>First Year College Course</a:t>
                      </a:r>
                      <a:endParaRPr lang="en-US" sz="1600" dirty="0">
                        <a:solidFill>
                          <a:srgbClr val="FFFFFF"/>
                        </a:solidFill>
                        <a:effectLst/>
                        <a:latin typeface="+mn-lt"/>
                        <a:ea typeface="Calibri" panose="020F0502020204030204" pitchFamily="34" charset="0"/>
                        <a:cs typeface="Times New Roman" panose="02020603050405020304" pitchFamily="18" charset="0"/>
                      </a:endParaRPr>
                    </a:p>
                  </a:txBody>
                  <a:tcPr marL="68580" marR="68580" marT="0" marB="0" anchor="ctr">
                    <a:solidFill>
                      <a:srgbClr val="042E60"/>
                    </a:solidFill>
                  </a:tcPr>
                </a:tc>
              </a:tr>
              <a:tr h="365794">
                <a:tc>
                  <a:txBody>
                    <a:bodyPr/>
                    <a:lstStyle/>
                    <a:p>
                      <a:pPr marL="0" marR="0">
                        <a:spcBef>
                          <a:spcPts val="0"/>
                        </a:spcBef>
                        <a:spcAft>
                          <a:spcPts val="0"/>
                        </a:spcAft>
                      </a:pPr>
                      <a:r>
                        <a:rPr lang="en-US" sz="1400" b="0" spc="30" dirty="0">
                          <a:effectLst/>
                          <a:latin typeface="+mn-lt"/>
                        </a:rPr>
                        <a:t>English</a:t>
                      </a:r>
                      <a:endParaRPr lang="en-US" sz="1400" b="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spc="30" dirty="0">
                          <a:effectLst/>
                          <a:latin typeface="+mn-lt"/>
                        </a:rPr>
                        <a:t>18</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spc="30" dirty="0">
                          <a:effectLst/>
                          <a:latin typeface="+mn-lt"/>
                        </a:rPr>
                        <a:t>English Composition</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r>
              <a:tr h="365794">
                <a:tc>
                  <a:txBody>
                    <a:bodyPr/>
                    <a:lstStyle/>
                    <a:p>
                      <a:pPr marL="0" marR="0">
                        <a:spcBef>
                          <a:spcPts val="0"/>
                        </a:spcBef>
                        <a:spcAft>
                          <a:spcPts val="0"/>
                        </a:spcAft>
                      </a:pPr>
                      <a:r>
                        <a:rPr lang="en-US" sz="1400" b="0" spc="30" dirty="0">
                          <a:effectLst/>
                          <a:latin typeface="+mn-lt"/>
                        </a:rPr>
                        <a:t>Math</a:t>
                      </a:r>
                      <a:endParaRPr lang="en-US" sz="1400" b="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spc="30" dirty="0">
                          <a:effectLst/>
                          <a:latin typeface="+mn-lt"/>
                        </a:rPr>
                        <a:t>22</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spc="30" dirty="0">
                          <a:effectLst/>
                          <a:latin typeface="+mn-lt"/>
                        </a:rPr>
                        <a:t>College Algebra</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r>
              <a:tr h="365794">
                <a:tc>
                  <a:txBody>
                    <a:bodyPr/>
                    <a:lstStyle/>
                    <a:p>
                      <a:pPr marL="0" marR="0">
                        <a:spcBef>
                          <a:spcPts val="0"/>
                        </a:spcBef>
                        <a:spcAft>
                          <a:spcPts val="0"/>
                        </a:spcAft>
                      </a:pPr>
                      <a:r>
                        <a:rPr lang="en-US" sz="1400" b="0" spc="30" dirty="0">
                          <a:effectLst/>
                          <a:latin typeface="+mn-lt"/>
                        </a:rPr>
                        <a:t>Reading</a:t>
                      </a:r>
                      <a:endParaRPr lang="en-US" sz="1400" b="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spc="30" dirty="0">
                          <a:effectLst/>
                          <a:latin typeface="+mn-lt"/>
                        </a:rPr>
                        <a:t>22</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spc="30" dirty="0">
                          <a:effectLst/>
                          <a:latin typeface="+mn-lt"/>
                        </a:rPr>
                        <a:t>Social Sciences</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r>
              <a:tr h="365794">
                <a:tc>
                  <a:txBody>
                    <a:bodyPr/>
                    <a:lstStyle/>
                    <a:p>
                      <a:pPr marL="0" marR="0">
                        <a:spcBef>
                          <a:spcPts val="0"/>
                        </a:spcBef>
                        <a:spcAft>
                          <a:spcPts val="0"/>
                        </a:spcAft>
                      </a:pPr>
                      <a:r>
                        <a:rPr lang="en-US" sz="1400" b="0" spc="30" dirty="0">
                          <a:effectLst/>
                          <a:latin typeface="+mn-lt"/>
                        </a:rPr>
                        <a:t>Science</a:t>
                      </a:r>
                      <a:endParaRPr lang="en-US" sz="1400" b="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spc="30" dirty="0">
                          <a:effectLst/>
                          <a:latin typeface="+mn-lt"/>
                        </a:rPr>
                        <a:t>23</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spc="30" dirty="0">
                          <a:effectLst/>
                          <a:latin typeface="+mn-lt"/>
                        </a:rPr>
                        <a:t>Biology</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r>
              <a:tr h="365794">
                <a:tc>
                  <a:txBody>
                    <a:bodyPr/>
                    <a:lstStyle/>
                    <a:p>
                      <a:pPr marL="0" marR="0">
                        <a:spcBef>
                          <a:spcPts val="0"/>
                        </a:spcBef>
                        <a:spcAft>
                          <a:spcPts val="0"/>
                        </a:spcAft>
                      </a:pPr>
                      <a:r>
                        <a:rPr lang="en-US" sz="1400" b="0" spc="30" dirty="0">
                          <a:effectLst/>
                          <a:latin typeface="+mn-lt"/>
                        </a:rPr>
                        <a:t>ELA</a:t>
                      </a:r>
                      <a:endParaRPr lang="en-US" sz="1400" b="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spc="30" dirty="0">
                          <a:effectLst/>
                          <a:latin typeface="+mn-lt"/>
                        </a:rPr>
                        <a:t>20</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spc="30" dirty="0">
                          <a:effectLst/>
                          <a:latin typeface="+mn-lt"/>
                        </a:rPr>
                        <a:t>English Composition and Social Sciences</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r>
              <a:tr h="365794">
                <a:tc>
                  <a:txBody>
                    <a:bodyPr/>
                    <a:lstStyle/>
                    <a:p>
                      <a:pPr marL="0" marR="0">
                        <a:spcBef>
                          <a:spcPts val="0"/>
                        </a:spcBef>
                        <a:spcAft>
                          <a:spcPts val="0"/>
                        </a:spcAft>
                      </a:pPr>
                      <a:r>
                        <a:rPr lang="en-US" sz="1400" b="0" spc="30" dirty="0">
                          <a:effectLst/>
                          <a:latin typeface="+mn-lt"/>
                        </a:rPr>
                        <a:t>STEM</a:t>
                      </a:r>
                      <a:endParaRPr lang="en-US" sz="1400" b="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spc="30" dirty="0">
                          <a:effectLst/>
                          <a:latin typeface="+mn-lt"/>
                        </a:rPr>
                        <a:t>26</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spc="30" dirty="0">
                          <a:effectLst/>
                          <a:latin typeface="+mn-lt"/>
                        </a:rPr>
                        <a:t>Calculus, Chemistry, Biology, Physics, and Engineering</a:t>
                      </a:r>
                      <a:endParaRPr lang="en-US" sz="1400" dirty="0">
                        <a:solidFill>
                          <a:srgbClr val="333333"/>
                        </a:solidFill>
                        <a:effectLst/>
                        <a:latin typeface="+mn-lt"/>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60547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110</a:t>
            </a:fld>
            <a:endParaRPr lang="en-US" dirty="0"/>
          </a:p>
        </p:txBody>
      </p:sp>
      <p:pic>
        <p:nvPicPr>
          <p:cNvPr id="4" name="Picture 3"/>
          <p:cNvPicPr>
            <a:picLocks noChangeAspect="1"/>
          </p:cNvPicPr>
          <p:nvPr/>
        </p:nvPicPr>
        <p:blipFill rotWithShape="1">
          <a:blip r:embed="rId3"/>
          <a:srcRect l="1308" t="15522" r="2412"/>
          <a:stretch/>
        </p:blipFill>
        <p:spPr>
          <a:xfrm>
            <a:off x="0" y="0"/>
            <a:ext cx="12192000" cy="5749971"/>
          </a:xfrm>
          <a:prstGeom prst="rect">
            <a:avLst/>
          </a:prstGeom>
        </p:spPr>
      </p:pic>
    </p:spTree>
    <p:extLst>
      <p:ext uri="{BB962C8B-B14F-4D97-AF65-F5344CB8AC3E}">
        <p14:creationId xmlns:p14="http://schemas.microsoft.com/office/powerpoint/2010/main" val="178771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111</a:t>
            </a:fld>
            <a:endParaRPr lang="en-US" dirty="0"/>
          </a:p>
        </p:txBody>
      </p:sp>
      <p:pic>
        <p:nvPicPr>
          <p:cNvPr id="3" name="Le3sn5_ZXeg"/>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0" y="0"/>
            <a:ext cx="12165062" cy="6842846"/>
          </a:xfrm>
          <a:prstGeom prst="rect">
            <a:avLst/>
          </a:prstGeom>
        </p:spPr>
      </p:pic>
    </p:spTree>
    <p:extLst>
      <p:ext uri="{BB962C8B-B14F-4D97-AF65-F5344CB8AC3E}">
        <p14:creationId xmlns:p14="http://schemas.microsoft.com/office/powerpoint/2010/main" val="785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112</a:t>
            </a:fld>
            <a:endParaRPr lang="en-US" dirty="0"/>
          </a:p>
        </p:txBody>
      </p:sp>
      <p:sp>
        <p:nvSpPr>
          <p:cNvPr id="5" name="Title 4"/>
          <p:cNvSpPr>
            <a:spLocks noGrp="1"/>
          </p:cNvSpPr>
          <p:nvPr>
            <p:ph type="title"/>
          </p:nvPr>
        </p:nvSpPr>
        <p:spPr/>
        <p:txBody>
          <a:bodyPr anchor="ctr">
            <a:normAutofit fontScale="90000"/>
          </a:bodyPr>
          <a:lstStyle/>
          <a:p>
            <a:r>
              <a:rPr lang="en-US" sz="4400" dirty="0" smtClean="0"/>
              <a:t>We really need to get information out to our schools to make sure they realize that this is an opportunity. This isn’t just another test.</a:t>
            </a:r>
            <a:r>
              <a:rPr lang="en-US" dirty="0" smtClean="0"/>
              <a:t/>
            </a:r>
            <a:br>
              <a:rPr lang="en-US" dirty="0" smtClean="0"/>
            </a:br>
            <a:r>
              <a:rPr lang="en-US" dirty="0"/>
              <a:t/>
            </a:r>
            <a:br>
              <a:rPr lang="en-US" dirty="0"/>
            </a:br>
            <a:r>
              <a:rPr lang="en-US" sz="3100" dirty="0" smtClean="0">
                <a:solidFill>
                  <a:srgbClr val="74D1EA"/>
                </a:solidFill>
              </a:rPr>
              <a:t>Stacy Smith</a:t>
            </a:r>
            <a:br>
              <a:rPr lang="en-US" sz="3100" dirty="0" smtClean="0">
                <a:solidFill>
                  <a:srgbClr val="74D1EA"/>
                </a:solidFill>
              </a:rPr>
            </a:br>
            <a:r>
              <a:rPr lang="en-US" sz="3100" dirty="0" smtClean="0">
                <a:solidFill>
                  <a:srgbClr val="74D1EA"/>
                </a:solidFill>
              </a:rPr>
              <a:t>Assistant Commissioner of Learning Services</a:t>
            </a:r>
            <a:endParaRPr lang="en-US" sz="3100" dirty="0">
              <a:solidFill>
                <a:srgbClr val="74D1EA"/>
              </a:solidFill>
            </a:endParaRPr>
          </a:p>
        </p:txBody>
      </p:sp>
    </p:spTree>
    <p:extLst>
      <p:ext uri="{BB962C8B-B14F-4D97-AF65-F5344CB8AC3E}">
        <p14:creationId xmlns:p14="http://schemas.microsoft.com/office/powerpoint/2010/main" val="354527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ACT Newsletters</a:t>
            </a:r>
            <a:endParaRPr lang="en-US" sz="3200" dirty="0"/>
          </a:p>
        </p:txBody>
      </p:sp>
      <p:sp>
        <p:nvSpPr>
          <p:cNvPr id="5" name="Content Placeholder 4"/>
          <p:cNvSpPr>
            <a:spLocks noGrp="1"/>
          </p:cNvSpPr>
          <p:nvPr>
            <p:ph idx="1"/>
          </p:nvPr>
        </p:nvSpPr>
        <p:spPr/>
        <p:txBody>
          <a:bodyPr>
            <a:normAutofit/>
          </a:bodyPr>
          <a:lstStyle/>
          <a:p>
            <a:pPr marL="342900" indent="-342900">
              <a:buFont typeface="Arial" panose="020B0604020202020204" pitchFamily="34" charset="0"/>
              <a:buChar char="•"/>
            </a:pPr>
            <a:r>
              <a:rPr lang="en-US" sz="3200" dirty="0" smtClean="0"/>
              <a:t>Administrator Newsletter</a:t>
            </a:r>
          </a:p>
          <a:p>
            <a:pPr marL="342900" indent="-342900">
              <a:buFont typeface="Arial" panose="020B0604020202020204" pitchFamily="34" charset="0"/>
              <a:buChar char="•"/>
            </a:pPr>
            <a:r>
              <a:rPr lang="en-US" sz="3200" dirty="0" smtClean="0"/>
              <a:t>Counselor Newsletter</a:t>
            </a:r>
          </a:p>
          <a:p>
            <a:pPr marL="342900" indent="-342900">
              <a:buFont typeface="Arial" panose="020B0604020202020204" pitchFamily="34" charset="0"/>
              <a:buChar char="•"/>
            </a:pPr>
            <a:r>
              <a:rPr lang="en-US" sz="3200" dirty="0" smtClean="0"/>
              <a:t>Class </a:t>
            </a:r>
            <a:r>
              <a:rPr lang="en-US" sz="3200" dirty="0"/>
              <a:t>of 2019 </a:t>
            </a:r>
            <a:r>
              <a:rPr lang="en-US" sz="3200" dirty="0" smtClean="0"/>
              <a:t>Newsletter</a:t>
            </a:r>
            <a:endParaRPr lang="en-US" sz="3200" dirty="0"/>
          </a:p>
          <a:p>
            <a:pPr marL="342900" indent="-342900">
              <a:buFont typeface="Arial" panose="020B0604020202020204" pitchFamily="34" charset="0"/>
              <a:buChar char="•"/>
            </a:pPr>
            <a:r>
              <a:rPr lang="en-US" sz="3200" dirty="0"/>
              <a:t>Class of 2020 </a:t>
            </a:r>
            <a:r>
              <a:rPr lang="en-US" sz="3200" dirty="0" smtClean="0"/>
              <a:t>Newsletter</a:t>
            </a:r>
          </a:p>
          <a:p>
            <a:pPr marL="342900" indent="-342900">
              <a:buFont typeface="Arial" panose="020B0604020202020204" pitchFamily="34" charset="0"/>
              <a:buChar char="•"/>
            </a:pPr>
            <a:r>
              <a:rPr lang="en-US" sz="3200" dirty="0" smtClean="0"/>
              <a:t>Class </a:t>
            </a:r>
            <a:r>
              <a:rPr lang="en-US" sz="3200" dirty="0"/>
              <a:t>of 2021 </a:t>
            </a:r>
            <a:r>
              <a:rPr lang="en-US" sz="3200" dirty="0" smtClean="0"/>
              <a:t>Newsletter</a:t>
            </a:r>
            <a:endParaRPr lang="en-US" sz="32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113</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257202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114</a:t>
            </a:fld>
            <a:endParaRPr lang="en-US" dirty="0"/>
          </a:p>
        </p:txBody>
      </p:sp>
      <p:sp>
        <p:nvSpPr>
          <p:cNvPr id="3" name="Text Placeholder 2"/>
          <p:cNvSpPr>
            <a:spLocks noGrp="1"/>
          </p:cNvSpPr>
          <p:nvPr>
            <p:ph type="body" idx="1"/>
          </p:nvPr>
        </p:nvSpPr>
        <p:spPr/>
        <p:txBody>
          <a:bodyPr/>
          <a:lstStyle/>
          <a:p>
            <a:r>
              <a:rPr lang="en-US" dirty="0" smtClean="0"/>
              <a:t>eBooks</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5413" y="1858276"/>
            <a:ext cx="3108469" cy="40227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479" y="1047396"/>
            <a:ext cx="3111798" cy="4027032"/>
          </a:xfrm>
          <a:prstGeom prst="rect">
            <a:avLst/>
          </a:prstGeom>
          <a:ln>
            <a:solidFill>
              <a:srgbClr val="FFFFFF"/>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6563" y="1855116"/>
            <a:ext cx="3101186" cy="4013300"/>
          </a:xfrm>
          <a:prstGeom prst="rect">
            <a:avLst/>
          </a:prstGeom>
          <a:ln>
            <a:solidFill>
              <a:srgbClr val="FFFFFF"/>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3637" y="1047396"/>
            <a:ext cx="3101187" cy="4013300"/>
          </a:xfrm>
          <a:prstGeom prst="rect">
            <a:avLst/>
          </a:prstGeom>
          <a:ln>
            <a:solidFill>
              <a:srgbClr val="FFFFFF"/>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1109" y="1836084"/>
            <a:ext cx="2526928" cy="4032332"/>
          </a:xfrm>
          <a:prstGeom prst="rect">
            <a:avLst/>
          </a:prstGeom>
          <a:ln>
            <a:solidFill>
              <a:srgbClr val="FFFFFF"/>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253117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Educational Opportunity Service (EOS)</a:t>
            </a:r>
            <a:endParaRPr lang="en-US" sz="32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115</a:t>
            </a:fld>
            <a:endParaRPr lang="en-US" dirty="0"/>
          </a:p>
        </p:txBody>
      </p:sp>
      <p:pic>
        <p:nvPicPr>
          <p:cNvPr id="4" name="Content Placeholder 3"/>
          <p:cNvPicPr>
            <a:picLocks noGrp="1" noChangeAspect="1"/>
          </p:cNvPicPr>
          <p:nvPr>
            <p:ph sz="half" idx="4294967295"/>
          </p:nvPr>
        </p:nvPicPr>
        <p:blipFill rotWithShape="1">
          <a:blip r:embed="rId3"/>
          <a:srcRect l="23858" t="22638" r="8111" b="10203"/>
          <a:stretch/>
        </p:blipFill>
        <p:spPr>
          <a:xfrm>
            <a:off x="3550024" y="1251140"/>
            <a:ext cx="8191500" cy="4346575"/>
          </a:xfrm>
          <a:prstGeom prst="rect">
            <a:avLst/>
          </a:prstGeom>
        </p:spPr>
      </p:pic>
      <p:pic>
        <p:nvPicPr>
          <p:cNvPr id="3" name="Picture 2"/>
          <p:cNvPicPr>
            <a:picLocks noChangeAspect="1"/>
          </p:cNvPicPr>
          <p:nvPr/>
        </p:nvPicPr>
        <p:blipFill>
          <a:blip r:embed="rId4"/>
          <a:stretch>
            <a:fillRect/>
          </a:stretch>
        </p:blipFill>
        <p:spPr>
          <a:xfrm>
            <a:off x="10857007" y="166682"/>
            <a:ext cx="1085182" cy="957155"/>
          </a:xfrm>
          <a:prstGeom prst="rect">
            <a:avLst/>
          </a:prstGeom>
        </p:spPr>
      </p:pic>
    </p:spTree>
    <p:extLst>
      <p:ext uri="{BB962C8B-B14F-4D97-AF65-F5344CB8AC3E}">
        <p14:creationId xmlns:p14="http://schemas.microsoft.com/office/powerpoint/2010/main" val="171015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Course Planning</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116</a:t>
            </a:fld>
            <a:endParaRPr lang="en-US" dirty="0"/>
          </a:p>
        </p:txBody>
      </p:sp>
      <p:pic>
        <p:nvPicPr>
          <p:cNvPr id="5" name="Content Placeholder 4"/>
          <p:cNvPicPr>
            <a:picLocks noGrp="1" noChangeAspect="1"/>
          </p:cNvPicPr>
          <p:nvPr>
            <p:ph idx="1"/>
          </p:nvPr>
        </p:nvPicPr>
        <p:blipFill rotWithShape="1">
          <a:blip r:embed="rId3"/>
          <a:srcRect l="21069" t="23324" r="21904" b="42549"/>
          <a:stretch/>
        </p:blipFill>
        <p:spPr>
          <a:xfrm>
            <a:off x="3574448" y="658505"/>
            <a:ext cx="8097634" cy="2725826"/>
          </a:xfrm>
          <a:prstGeom prst="rect">
            <a:avLst/>
          </a:prstGeom>
          <a:ln>
            <a:solidFill>
              <a:schemeClr val="accent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 t="1703" r="52845" b="75375"/>
          <a:stretch/>
        </p:blipFill>
        <p:spPr>
          <a:xfrm>
            <a:off x="3574448" y="3541081"/>
            <a:ext cx="8097634" cy="2658518"/>
          </a:xfrm>
          <a:prstGeom prst="rect">
            <a:avLst/>
          </a:prstGeom>
          <a:noFill/>
          <a:ln>
            <a:solidFill>
              <a:schemeClr val="accent1"/>
            </a:solidFill>
          </a:ln>
        </p:spPr>
      </p:pic>
    </p:spTree>
    <p:extLst>
      <p:ext uri="{BB962C8B-B14F-4D97-AF65-F5344CB8AC3E}">
        <p14:creationId xmlns:p14="http://schemas.microsoft.com/office/powerpoint/2010/main" val="114395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Honors Course </a:t>
            </a:r>
            <a:r>
              <a:rPr lang="en-US" dirty="0" smtClean="0"/>
              <a:t>Enrollment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39025" y="723517"/>
            <a:ext cx="8088091" cy="5390203"/>
          </a:xfrm>
        </p:spPr>
      </p:pic>
      <p:sp>
        <p:nvSpPr>
          <p:cNvPr id="2" name="Slide Number Placeholder 1"/>
          <p:cNvSpPr>
            <a:spLocks noGrp="1"/>
          </p:cNvSpPr>
          <p:nvPr>
            <p:ph type="sldNum" sz="quarter" idx="12"/>
          </p:nvPr>
        </p:nvSpPr>
        <p:spPr/>
        <p:txBody>
          <a:bodyPr/>
          <a:lstStyle/>
          <a:p>
            <a:fld id="{D57F1E4F-1CFF-5643-939E-217C01CDF565}" type="slidenum">
              <a:rPr lang="en-US" smtClean="0"/>
              <a:pPr/>
              <a:t>117</a:t>
            </a:fld>
            <a:endParaRPr lang="en-US" dirty="0"/>
          </a:p>
        </p:txBody>
      </p:sp>
    </p:spTree>
    <p:extLst>
      <p:ext uri="{BB962C8B-B14F-4D97-AF65-F5344CB8AC3E}">
        <p14:creationId xmlns:p14="http://schemas.microsoft.com/office/powerpoint/2010/main" val="267953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34135" y="6356350"/>
            <a:ext cx="1530927" cy="365125"/>
          </a:xfrm>
        </p:spPr>
        <p:txBody>
          <a:bodyPr/>
          <a:lstStyle/>
          <a:p>
            <a:fld id="{D57F1E4F-1CFF-5643-939E-217C01CDF565}" type="slidenum">
              <a:rPr lang="en-US" smtClean="0"/>
              <a:pPr/>
              <a:t>118</a:t>
            </a:fld>
            <a:endParaRPr lang="en-US" dirty="0"/>
          </a:p>
        </p:txBody>
      </p:sp>
      <p:sp>
        <p:nvSpPr>
          <p:cNvPr id="3" name="Text Placeholder 2"/>
          <p:cNvSpPr>
            <a:spLocks noGrp="1"/>
          </p:cNvSpPr>
          <p:nvPr>
            <p:ph type="body" idx="1"/>
          </p:nvPr>
        </p:nvSpPr>
        <p:spPr/>
        <p:txBody>
          <a:bodyPr/>
          <a:lstStyle/>
          <a:p>
            <a:r>
              <a:rPr lang="en-US" dirty="0"/>
              <a:t>Dual Enrollment Courses</a:t>
            </a:r>
          </a:p>
        </p:txBody>
      </p:sp>
      <p:sp>
        <p:nvSpPr>
          <p:cNvPr id="7" name="Arc 6"/>
          <p:cNvSpPr/>
          <p:nvPr/>
        </p:nvSpPr>
        <p:spPr>
          <a:xfrm flipH="1">
            <a:off x="1251599" y="2196256"/>
            <a:ext cx="2339562" cy="2224299"/>
          </a:xfrm>
          <a:prstGeom prst="arc">
            <a:avLst>
              <a:gd name="adj1" fmla="val 16616289"/>
              <a:gd name="adj2" fmla="val 6745277"/>
            </a:avLst>
          </a:prstGeom>
          <a:ln w="44450">
            <a:solidFill>
              <a:srgbClr val="A2A2A2"/>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1251599" y="2196255"/>
            <a:ext cx="2339562" cy="2224299"/>
          </a:xfrm>
          <a:prstGeom prst="arc">
            <a:avLst>
              <a:gd name="adj1" fmla="val 15768432"/>
              <a:gd name="adj2" fmla="val 5003509"/>
            </a:avLst>
          </a:prstGeom>
          <a:ln w="190500">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flipH="1">
            <a:off x="4874784" y="2196255"/>
            <a:ext cx="2339562" cy="2224299"/>
          </a:xfrm>
          <a:prstGeom prst="arc">
            <a:avLst>
              <a:gd name="adj1" fmla="val 16616289"/>
              <a:gd name="adj2" fmla="val 7551091"/>
            </a:avLst>
          </a:prstGeom>
          <a:ln w="44450">
            <a:solidFill>
              <a:srgbClr val="A2A2A2"/>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4874784" y="2196254"/>
            <a:ext cx="2339562" cy="2224299"/>
          </a:xfrm>
          <a:prstGeom prst="arc">
            <a:avLst>
              <a:gd name="adj1" fmla="val 15768432"/>
              <a:gd name="adj2" fmla="val 3269178"/>
            </a:avLst>
          </a:prstGeom>
          <a:ln w="190500">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flipH="1">
            <a:off x="8497970" y="2196255"/>
            <a:ext cx="2339562" cy="2224299"/>
          </a:xfrm>
          <a:prstGeom prst="arc">
            <a:avLst>
              <a:gd name="adj1" fmla="val 16616289"/>
              <a:gd name="adj2" fmla="val 10493980"/>
            </a:avLst>
          </a:prstGeom>
          <a:ln w="44450">
            <a:solidFill>
              <a:srgbClr val="A2A2A2"/>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8497970" y="2196254"/>
            <a:ext cx="2339562" cy="2224299"/>
          </a:xfrm>
          <a:prstGeom prst="arc">
            <a:avLst>
              <a:gd name="adj1" fmla="val 15768432"/>
              <a:gd name="adj2" fmla="val 278542"/>
            </a:avLst>
          </a:prstGeom>
          <a:ln w="190500">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1483579" y="2800571"/>
            <a:ext cx="2107581" cy="1015663"/>
          </a:xfrm>
          <a:prstGeom prst="rect">
            <a:avLst/>
          </a:prstGeom>
          <a:noFill/>
        </p:spPr>
        <p:txBody>
          <a:bodyPr wrap="square" rtlCol="0">
            <a:spAutoFit/>
          </a:bodyPr>
          <a:lstStyle/>
          <a:p>
            <a:r>
              <a:rPr lang="en-US" sz="6000" dirty="0" smtClean="0">
                <a:latin typeface="+mj-lt"/>
              </a:rPr>
              <a:t>41%</a:t>
            </a:r>
            <a:endParaRPr lang="en-US" sz="6000" dirty="0">
              <a:latin typeface="+mj-lt"/>
            </a:endParaRPr>
          </a:p>
        </p:txBody>
      </p:sp>
      <p:sp>
        <p:nvSpPr>
          <p:cNvPr id="15" name="TextBox 14"/>
          <p:cNvSpPr txBox="1"/>
          <p:nvPr/>
        </p:nvSpPr>
        <p:spPr>
          <a:xfrm>
            <a:off x="5106765" y="2800571"/>
            <a:ext cx="2107581" cy="1015663"/>
          </a:xfrm>
          <a:prstGeom prst="rect">
            <a:avLst/>
          </a:prstGeom>
          <a:noFill/>
        </p:spPr>
        <p:txBody>
          <a:bodyPr wrap="square" rtlCol="0">
            <a:spAutoFit/>
          </a:bodyPr>
          <a:lstStyle/>
          <a:p>
            <a:r>
              <a:rPr lang="en-US" sz="6000" dirty="0" smtClean="0">
                <a:latin typeface="+mj-lt"/>
              </a:rPr>
              <a:t>37%</a:t>
            </a:r>
            <a:endParaRPr lang="en-US" sz="6000" dirty="0">
              <a:latin typeface="+mj-lt"/>
            </a:endParaRPr>
          </a:p>
        </p:txBody>
      </p:sp>
      <p:sp>
        <p:nvSpPr>
          <p:cNvPr id="16" name="TextBox 15"/>
          <p:cNvSpPr txBox="1"/>
          <p:nvPr/>
        </p:nvSpPr>
        <p:spPr>
          <a:xfrm>
            <a:off x="8733696" y="2800571"/>
            <a:ext cx="2107581" cy="1015663"/>
          </a:xfrm>
          <a:prstGeom prst="rect">
            <a:avLst/>
          </a:prstGeom>
          <a:noFill/>
        </p:spPr>
        <p:txBody>
          <a:bodyPr wrap="square" rtlCol="0">
            <a:spAutoFit/>
          </a:bodyPr>
          <a:lstStyle/>
          <a:p>
            <a:r>
              <a:rPr lang="en-US" sz="6000" dirty="0" smtClean="0">
                <a:latin typeface="+mj-lt"/>
              </a:rPr>
              <a:t>27%</a:t>
            </a:r>
            <a:endParaRPr lang="en-US" sz="6000" dirty="0">
              <a:latin typeface="+mj-lt"/>
            </a:endParaRPr>
          </a:p>
        </p:txBody>
      </p:sp>
      <p:sp>
        <p:nvSpPr>
          <p:cNvPr id="17" name="TextBox 16"/>
          <p:cNvSpPr txBox="1"/>
          <p:nvPr/>
        </p:nvSpPr>
        <p:spPr>
          <a:xfrm>
            <a:off x="988448" y="4611838"/>
            <a:ext cx="2865863" cy="923330"/>
          </a:xfrm>
          <a:prstGeom prst="rect">
            <a:avLst/>
          </a:prstGeom>
          <a:noFill/>
        </p:spPr>
        <p:txBody>
          <a:bodyPr wrap="square" rtlCol="0">
            <a:spAutoFit/>
          </a:bodyPr>
          <a:lstStyle/>
          <a:p>
            <a:pPr algn="ctr"/>
            <a:r>
              <a:rPr lang="en-US" dirty="0" smtClean="0"/>
              <a:t>Students who took the ACT were ready for college-level </a:t>
            </a:r>
            <a:r>
              <a:rPr lang="en-US" dirty="0">
                <a:latin typeface="+mj-lt"/>
              </a:rPr>
              <a:t>m</a:t>
            </a:r>
            <a:r>
              <a:rPr lang="en-US" dirty="0" smtClean="0">
                <a:latin typeface="+mj-lt"/>
              </a:rPr>
              <a:t>ath</a:t>
            </a:r>
            <a:endParaRPr lang="en-US" dirty="0">
              <a:latin typeface="+mj-lt"/>
            </a:endParaRPr>
          </a:p>
        </p:txBody>
      </p:sp>
      <p:sp>
        <p:nvSpPr>
          <p:cNvPr id="18" name="TextBox 17"/>
          <p:cNvSpPr txBox="1"/>
          <p:nvPr/>
        </p:nvSpPr>
        <p:spPr>
          <a:xfrm>
            <a:off x="4614731" y="4563204"/>
            <a:ext cx="2865863" cy="923330"/>
          </a:xfrm>
          <a:prstGeom prst="rect">
            <a:avLst/>
          </a:prstGeom>
          <a:noFill/>
        </p:spPr>
        <p:txBody>
          <a:bodyPr wrap="square" rtlCol="0">
            <a:spAutoFit/>
          </a:bodyPr>
          <a:lstStyle/>
          <a:p>
            <a:pPr algn="ctr"/>
            <a:r>
              <a:rPr lang="en-US" dirty="0" smtClean="0"/>
              <a:t>Students who took the ACT were ready for college-level </a:t>
            </a:r>
            <a:r>
              <a:rPr lang="en-US" dirty="0" smtClean="0">
                <a:latin typeface="+mj-lt"/>
              </a:rPr>
              <a:t>science</a:t>
            </a:r>
            <a:endParaRPr lang="en-US" dirty="0">
              <a:latin typeface="+mj-lt"/>
            </a:endParaRPr>
          </a:p>
        </p:txBody>
      </p:sp>
      <p:sp>
        <p:nvSpPr>
          <p:cNvPr id="19" name="TextBox 18"/>
          <p:cNvSpPr txBox="1"/>
          <p:nvPr/>
        </p:nvSpPr>
        <p:spPr>
          <a:xfrm>
            <a:off x="8354554" y="4520464"/>
            <a:ext cx="2865863" cy="923330"/>
          </a:xfrm>
          <a:prstGeom prst="rect">
            <a:avLst/>
          </a:prstGeom>
          <a:noFill/>
        </p:spPr>
        <p:txBody>
          <a:bodyPr wrap="square" rtlCol="0">
            <a:spAutoFit/>
          </a:bodyPr>
          <a:lstStyle/>
          <a:p>
            <a:pPr algn="ctr"/>
            <a:r>
              <a:rPr lang="en-US" dirty="0" smtClean="0"/>
              <a:t>Students who took the ACT were ready in </a:t>
            </a:r>
            <a:r>
              <a:rPr lang="en-US" dirty="0" smtClean="0">
                <a:latin typeface="+mj-lt"/>
              </a:rPr>
              <a:t>all subject areas</a:t>
            </a:r>
            <a:endParaRPr lang="en-US" dirty="0">
              <a:latin typeface="+mj-lt"/>
            </a:endParaRPr>
          </a:p>
        </p:txBody>
      </p:sp>
    </p:spTree>
    <p:extLst>
      <p:ext uri="{BB962C8B-B14F-4D97-AF65-F5344CB8AC3E}">
        <p14:creationId xmlns:p14="http://schemas.microsoft.com/office/powerpoint/2010/main" val="282746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119</a:t>
            </a:fld>
            <a:endParaRPr lang="en-US" dirty="0"/>
          </a:p>
        </p:txBody>
      </p:sp>
      <p:sp>
        <p:nvSpPr>
          <p:cNvPr id="3" name="Content Placeholder 2"/>
          <p:cNvSpPr>
            <a:spLocks noGrp="1"/>
          </p:cNvSpPr>
          <p:nvPr>
            <p:ph sz="half" idx="4294967295"/>
          </p:nvPr>
        </p:nvSpPr>
        <p:spPr>
          <a:xfrm>
            <a:off x="1152212" y="868363"/>
            <a:ext cx="9689959" cy="5121275"/>
          </a:xfrm>
        </p:spPr>
        <p:txBody>
          <a:bodyPr>
            <a:normAutofit/>
          </a:bodyPr>
          <a:lstStyle/>
          <a:p>
            <a:pPr algn="ctr"/>
            <a:r>
              <a:rPr lang="en-US" sz="3600" b="1" dirty="0">
                <a:solidFill>
                  <a:srgbClr val="FFFFFF"/>
                </a:solidFill>
              </a:rPr>
              <a:t>I was not going to take it [the </a:t>
            </a:r>
            <a:r>
              <a:rPr lang="en-US" sz="3600" b="1" dirty="0" smtClean="0">
                <a:solidFill>
                  <a:srgbClr val="FFFFFF"/>
                </a:solidFill>
              </a:rPr>
              <a:t>ACT test] </a:t>
            </a:r>
            <a:r>
              <a:rPr lang="en-US" sz="3600" b="1" dirty="0">
                <a:solidFill>
                  <a:srgbClr val="FFFFFF"/>
                </a:solidFill>
              </a:rPr>
              <a:t>anymore, but I decided to give the senior retake a try. I went to tutoring before and after school, and worked on some skills within my classes. I raised my score to a 30, and qualified for </a:t>
            </a:r>
            <a:r>
              <a:rPr lang="en-US" sz="3600" b="1" dirty="0">
                <a:solidFill>
                  <a:srgbClr val="74D1EA"/>
                </a:solidFill>
                <a:latin typeface="+mj-lt"/>
              </a:rPr>
              <a:t>20,000 more dollars </a:t>
            </a:r>
            <a:r>
              <a:rPr lang="en-US" sz="3600" b="1" dirty="0">
                <a:solidFill>
                  <a:srgbClr val="FFFFFF"/>
                </a:solidFill>
              </a:rPr>
              <a:t>of scholarship money. </a:t>
            </a:r>
          </a:p>
          <a:p>
            <a:pPr algn="ctr"/>
            <a:r>
              <a:rPr lang="en-US" b="1" dirty="0">
                <a:solidFill>
                  <a:srgbClr val="74D1EA"/>
                </a:solidFill>
              </a:rPr>
              <a:t>Senior, Jefferson County High School</a:t>
            </a:r>
          </a:p>
          <a:p>
            <a:pPr algn="ctr"/>
            <a:endParaRPr lang="en-US" dirty="0"/>
          </a:p>
        </p:txBody>
      </p:sp>
    </p:spTree>
    <p:extLst>
      <p:ext uri="{BB962C8B-B14F-4D97-AF65-F5344CB8AC3E}">
        <p14:creationId xmlns:p14="http://schemas.microsoft.com/office/powerpoint/2010/main" val="426644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ACT Standards and Benchmarks</a:t>
            </a:r>
            <a:endParaRPr lang="en-US" dirty="0"/>
          </a:p>
        </p:txBody>
      </p:sp>
      <p:sp>
        <p:nvSpPr>
          <p:cNvPr id="7" name="Subtitle 6"/>
          <p:cNvSpPr>
            <a:spLocks noGrp="1"/>
          </p:cNvSpPr>
          <p:nvPr>
            <p:ph type="subTitle" idx="1"/>
          </p:nvPr>
        </p:nvSpPr>
        <p:spPr/>
        <p:txBody>
          <a:bodyPr/>
          <a:lstStyle/>
          <a:p>
            <a:r>
              <a:rPr lang="en-US" dirty="0" smtClean="0"/>
              <a:t>TAKE HOME ACTIVITY – PAGE 7</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10287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Scholarships</a:t>
            </a:r>
            <a:endParaRPr lang="en-US" sz="28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9829" y="765787"/>
            <a:ext cx="7273981" cy="5317281"/>
          </a:xfrm>
        </p:spPr>
      </p:pic>
      <p:sp>
        <p:nvSpPr>
          <p:cNvPr id="2" name="Slide Number Placeholder 1"/>
          <p:cNvSpPr>
            <a:spLocks noGrp="1"/>
          </p:cNvSpPr>
          <p:nvPr>
            <p:ph type="sldNum" sz="quarter" idx="12"/>
          </p:nvPr>
        </p:nvSpPr>
        <p:spPr/>
        <p:txBody>
          <a:bodyPr/>
          <a:lstStyle/>
          <a:p>
            <a:fld id="{D57F1E4F-1CFF-5643-939E-217C01CDF565}" type="slidenum">
              <a:rPr lang="en-US" smtClean="0"/>
              <a:pPr/>
              <a:t>120</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1461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121</a:t>
            </a:fld>
            <a:endParaRPr lang="en-US" dirty="0"/>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l="12035" t="20644" r="12965" b="8221"/>
          <a:stretch/>
        </p:blipFill>
        <p:spPr>
          <a:xfrm>
            <a:off x="-1" y="0"/>
            <a:ext cx="12221747" cy="6230679"/>
          </a:xfrm>
          <a:prstGeom prst="rect">
            <a:avLst/>
          </a:prstGeom>
        </p:spPr>
      </p:pic>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66</a:t>
            </a:r>
            <a:endParaRPr lang="en-US" b="1" dirty="0">
              <a:solidFill>
                <a:srgbClr val="FFFFFF"/>
              </a:solidFill>
            </a:endParaRPr>
          </a:p>
        </p:txBody>
      </p:sp>
    </p:spTree>
    <p:extLst>
      <p:ext uri="{BB962C8B-B14F-4D97-AF65-F5344CB8AC3E}">
        <p14:creationId xmlns:p14="http://schemas.microsoft.com/office/powerpoint/2010/main" val="31465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122</a:t>
            </a:fld>
            <a:endParaRPr lang="en-US" dirty="0"/>
          </a:p>
        </p:txBody>
      </p:sp>
      <p:pic>
        <p:nvPicPr>
          <p:cNvPr id="4" name="Picture 3"/>
          <p:cNvPicPr>
            <a:picLocks noChangeAspect="1"/>
          </p:cNvPicPr>
          <p:nvPr/>
        </p:nvPicPr>
        <p:blipFill rotWithShape="1">
          <a:blip r:embed="rId3"/>
          <a:srcRect l="19708" t="29151" r="21600" b="6436"/>
          <a:stretch/>
        </p:blipFill>
        <p:spPr>
          <a:xfrm>
            <a:off x="1318436" y="529565"/>
            <a:ext cx="9877647" cy="5826785"/>
          </a:xfrm>
          <a:prstGeom prst="rect">
            <a:avLst/>
          </a:prstGeom>
        </p:spPr>
      </p:pic>
    </p:spTree>
    <p:extLst>
      <p:ext uri="{BB962C8B-B14F-4D97-AF65-F5344CB8AC3E}">
        <p14:creationId xmlns:p14="http://schemas.microsoft.com/office/powerpoint/2010/main" val="154548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123</a:t>
            </a:fld>
            <a:endParaRPr lang="en-US" dirty="0"/>
          </a:p>
        </p:txBody>
      </p:sp>
      <p:sp>
        <p:nvSpPr>
          <p:cNvPr id="5" name="Title 4"/>
          <p:cNvSpPr>
            <a:spLocks noGrp="1"/>
          </p:cNvSpPr>
          <p:nvPr>
            <p:ph type="title"/>
          </p:nvPr>
        </p:nvSpPr>
        <p:spPr/>
        <p:txBody>
          <a:bodyPr anchor="ctr">
            <a:noAutofit/>
          </a:bodyPr>
          <a:lstStyle/>
          <a:p>
            <a:r>
              <a:rPr lang="en-US" sz="4400" dirty="0" smtClean="0"/>
              <a:t>When </a:t>
            </a:r>
            <a:r>
              <a:rPr lang="en-US" sz="4400" dirty="0"/>
              <a:t>I’m talking with </a:t>
            </a:r>
            <a:r>
              <a:rPr lang="en-US" sz="4400" dirty="0" smtClean="0"/>
              <a:t>parents, I </a:t>
            </a:r>
            <a:r>
              <a:rPr lang="en-US" sz="4400" dirty="0"/>
              <a:t>tell them that since your </a:t>
            </a:r>
            <a:r>
              <a:rPr lang="en-US" sz="4400" dirty="0" smtClean="0"/>
              <a:t>student is </a:t>
            </a:r>
            <a:r>
              <a:rPr lang="en-US" sz="4400" dirty="0"/>
              <a:t>taking </a:t>
            </a:r>
            <a:r>
              <a:rPr lang="en-US" sz="4400" dirty="0" smtClean="0"/>
              <a:t>rigorous coursework here </a:t>
            </a:r>
            <a:r>
              <a:rPr lang="en-US" sz="4400" dirty="0"/>
              <a:t>at school, then it is </a:t>
            </a:r>
            <a:r>
              <a:rPr lang="en-US" sz="4400" dirty="0" smtClean="0"/>
              <a:t>worth your </a:t>
            </a:r>
            <a:r>
              <a:rPr lang="en-US" sz="4400" dirty="0"/>
              <a:t>time and money to sign </a:t>
            </a:r>
            <a:r>
              <a:rPr lang="en-US" sz="4400" dirty="0" smtClean="0"/>
              <a:t>your student </a:t>
            </a:r>
            <a:r>
              <a:rPr lang="en-US" sz="4400" dirty="0"/>
              <a:t>up for the ACT</a:t>
            </a:r>
            <a:r>
              <a:rPr lang="en-US" sz="4400" dirty="0" smtClean="0"/>
              <a:t>.</a:t>
            </a:r>
            <a:br>
              <a:rPr lang="en-US" sz="4400" dirty="0" smtClean="0"/>
            </a:br>
            <a:r>
              <a:rPr lang="en-US" sz="4400" dirty="0"/>
              <a:t/>
            </a:r>
            <a:br>
              <a:rPr lang="en-US" sz="4400" dirty="0"/>
            </a:br>
            <a:r>
              <a:rPr lang="en-US" sz="3200" dirty="0">
                <a:solidFill>
                  <a:srgbClr val="74D1EA"/>
                </a:solidFill>
              </a:rPr>
              <a:t>Leslie Trundy, School </a:t>
            </a:r>
            <a:r>
              <a:rPr lang="en-US" sz="3200" dirty="0" smtClean="0">
                <a:solidFill>
                  <a:srgbClr val="74D1EA"/>
                </a:solidFill>
              </a:rPr>
              <a:t>Counselor</a:t>
            </a:r>
            <a:endParaRPr lang="en-US" sz="3200" dirty="0">
              <a:solidFill>
                <a:srgbClr val="74D1EA"/>
              </a:solidFill>
            </a:endParaRPr>
          </a:p>
        </p:txBody>
      </p:sp>
    </p:spTree>
    <p:extLst>
      <p:ext uri="{BB962C8B-B14F-4D97-AF65-F5344CB8AC3E}">
        <p14:creationId xmlns:p14="http://schemas.microsoft.com/office/powerpoint/2010/main" val="6725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124</a:t>
            </a:fld>
            <a:endParaRPr lang="en-US" dirty="0"/>
          </a:p>
        </p:txBody>
      </p:sp>
      <p:sp>
        <p:nvSpPr>
          <p:cNvPr id="3" name="Title 2"/>
          <p:cNvSpPr>
            <a:spLocks noGrp="1"/>
          </p:cNvSpPr>
          <p:nvPr>
            <p:ph type="title"/>
          </p:nvPr>
        </p:nvSpPr>
        <p:spPr>
          <a:xfrm>
            <a:off x="1011314" y="2673067"/>
            <a:ext cx="10162834" cy="1117493"/>
          </a:xfrm>
        </p:spPr>
        <p:txBody>
          <a:bodyPr anchor="ctr">
            <a:noAutofit/>
          </a:bodyPr>
          <a:lstStyle/>
          <a:p>
            <a:r>
              <a:rPr lang="en-US" sz="4800" dirty="0"/>
              <a:t>Helping students </a:t>
            </a:r>
            <a:r>
              <a:rPr lang="en-US" sz="4800" dirty="0" smtClean="0">
                <a:solidFill>
                  <a:srgbClr val="74D1EA"/>
                </a:solidFill>
              </a:rPr>
              <a:t>achieve their dreams </a:t>
            </a:r>
            <a:r>
              <a:rPr lang="en-US" sz="4800" dirty="0" smtClean="0"/>
              <a:t>is </a:t>
            </a:r>
            <a:r>
              <a:rPr lang="en-US" sz="4800" dirty="0"/>
              <a:t>a big </a:t>
            </a:r>
            <a:r>
              <a:rPr lang="en-US" sz="4800" dirty="0" smtClean="0"/>
              <a:t>task, </a:t>
            </a:r>
            <a:r>
              <a:rPr lang="en-US" sz="4800" dirty="0"/>
              <a:t>b</a:t>
            </a:r>
            <a:r>
              <a:rPr lang="en-US" sz="4800" dirty="0" smtClean="0"/>
              <a:t>ut </a:t>
            </a:r>
            <a:r>
              <a:rPr lang="en-US" sz="4800" dirty="0"/>
              <a:t>it’s why we do what we </a:t>
            </a:r>
            <a:r>
              <a:rPr lang="en-US" sz="4800" dirty="0" smtClean="0"/>
              <a:t>do.</a:t>
            </a:r>
            <a:endParaRPr lang="en-US" sz="4800" dirty="0"/>
          </a:p>
        </p:txBody>
      </p:sp>
    </p:spTree>
    <p:extLst>
      <p:ext uri="{BB962C8B-B14F-4D97-AF65-F5344CB8AC3E}">
        <p14:creationId xmlns:p14="http://schemas.microsoft.com/office/powerpoint/2010/main" val="298898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125</a:t>
            </a:fld>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1094"/>
            <a:ext cx="12192000" cy="5260396"/>
          </a:xfrm>
          <a:prstGeom prst="rect">
            <a:avLst/>
          </a:prstGeom>
        </p:spPr>
      </p:pic>
    </p:spTree>
    <p:extLst>
      <p:ext uri="{BB962C8B-B14F-4D97-AF65-F5344CB8AC3E}">
        <p14:creationId xmlns:p14="http://schemas.microsoft.com/office/powerpoint/2010/main" val="403484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126</a:t>
            </a:fld>
            <a:endParaRPr lang="en-US" dirty="0"/>
          </a:p>
        </p:txBody>
      </p:sp>
      <p:sp>
        <p:nvSpPr>
          <p:cNvPr id="8" name="Content Placeholder 3"/>
          <p:cNvSpPr>
            <a:spLocks noGrp="1"/>
          </p:cNvSpPr>
          <p:nvPr>
            <p:ph sz="half" idx="4294967295"/>
          </p:nvPr>
        </p:nvSpPr>
        <p:spPr>
          <a:xfrm>
            <a:off x="705853" y="807845"/>
            <a:ext cx="8004514" cy="5548505"/>
          </a:xfrm>
          <a:prstGeom prst="rect">
            <a:avLst/>
          </a:prstGeom>
        </p:spPr>
        <p:txBody>
          <a:bodyPr>
            <a:normAutofit/>
          </a:bodyPr>
          <a:lstStyle/>
          <a:p>
            <a:pPr>
              <a:lnSpc>
                <a:spcPct val="100000"/>
              </a:lnSpc>
            </a:pPr>
            <a:r>
              <a:rPr lang="en-US" sz="2400" dirty="0" smtClean="0">
                <a:solidFill>
                  <a:srgbClr val="042E60"/>
                </a:solidFill>
              </a:rPr>
              <a:t>Let your voice be heard!</a:t>
            </a:r>
          </a:p>
          <a:p>
            <a:pPr>
              <a:lnSpc>
                <a:spcPct val="100000"/>
              </a:lnSpc>
            </a:pPr>
            <a:endParaRPr lang="en-US" sz="2400" dirty="0" smtClean="0">
              <a:solidFill>
                <a:srgbClr val="042E60"/>
              </a:solidFill>
            </a:endParaRPr>
          </a:p>
          <a:p>
            <a:pPr>
              <a:lnSpc>
                <a:spcPct val="100000"/>
              </a:lnSpc>
            </a:pPr>
            <a:r>
              <a:rPr lang="en-US" sz="2400" b="1" dirty="0" smtClean="0">
                <a:solidFill>
                  <a:srgbClr val="042E60"/>
                </a:solidFill>
              </a:rPr>
              <a:t>Mission:</a:t>
            </a:r>
            <a:r>
              <a:rPr lang="en-US" sz="2400" dirty="0" smtClean="0">
                <a:solidFill>
                  <a:srgbClr val="042E60"/>
                </a:solidFill>
              </a:rPr>
              <a:t> </a:t>
            </a:r>
            <a:r>
              <a:rPr lang="en-US" sz="2400" i="1" dirty="0" smtClean="0">
                <a:solidFill>
                  <a:srgbClr val="042E60"/>
                </a:solidFill>
              </a:rPr>
              <a:t>Building a community of educators who help people achieve education and workplace success</a:t>
            </a:r>
          </a:p>
          <a:p>
            <a:pPr>
              <a:lnSpc>
                <a:spcPct val="200000"/>
              </a:lnSpc>
            </a:pPr>
            <a:r>
              <a:rPr lang="en-US" sz="2400" dirty="0" smtClean="0">
                <a:solidFill>
                  <a:srgbClr val="042E60"/>
                </a:solidFill>
              </a:rPr>
              <a:t>11,800+ members representing the K-Career continuum</a:t>
            </a:r>
          </a:p>
          <a:p>
            <a:pPr>
              <a:lnSpc>
                <a:spcPct val="200000"/>
              </a:lnSpc>
            </a:pPr>
            <a:r>
              <a:rPr lang="en-US" sz="2400" dirty="0" smtClean="0">
                <a:solidFill>
                  <a:srgbClr val="042E60"/>
                </a:solidFill>
              </a:rPr>
              <a:t>Free to join – no obligations </a:t>
            </a:r>
          </a:p>
          <a:p>
            <a:pPr>
              <a:lnSpc>
                <a:spcPct val="200000"/>
              </a:lnSpc>
            </a:pPr>
            <a:r>
              <a:rPr lang="en-US" sz="2400" dirty="0" smtClean="0">
                <a:solidFill>
                  <a:srgbClr val="042E60"/>
                </a:solidFill>
              </a:rPr>
              <a:t>Join at </a:t>
            </a:r>
            <a:r>
              <a:rPr lang="en-US" sz="2400" dirty="0" smtClean="0">
                <a:hlinkClick r:id="rId3"/>
              </a:rPr>
              <a:t>www.act.org/stateorgs/membership</a:t>
            </a:r>
            <a:endParaRPr lang="en-US" sz="2400" dirty="0" smtClean="0"/>
          </a:p>
          <a:p>
            <a:pPr marL="342900" indent="-342900">
              <a:lnSpc>
                <a:spcPct val="200000"/>
              </a:lnSpc>
              <a:buFont typeface="Arial" panose="020B0604020202020204" pitchFamily="34" charset="0"/>
              <a:buChar char="•"/>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5142" y="2975612"/>
            <a:ext cx="2862943" cy="396909"/>
          </a:xfrm>
          <a:prstGeom prst="rect">
            <a:avLst/>
          </a:prstGeom>
        </p:spPr>
      </p:pic>
    </p:spTree>
    <p:extLst>
      <p:ext uri="{BB962C8B-B14F-4D97-AF65-F5344CB8AC3E}">
        <p14:creationId xmlns:p14="http://schemas.microsoft.com/office/powerpoint/2010/main" val="346328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127</a:t>
            </a:fld>
            <a:endParaRPr lang="en-US" dirty="0"/>
          </a:p>
        </p:txBody>
      </p:sp>
    </p:spTree>
    <p:extLst>
      <p:ext uri="{BB962C8B-B14F-4D97-AF65-F5344CB8AC3E}">
        <p14:creationId xmlns:p14="http://schemas.microsoft.com/office/powerpoint/2010/main" val="102551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sp>
        <p:nvSpPr>
          <p:cNvPr id="5" name="Text Placeholder 4"/>
          <p:cNvSpPr>
            <a:spLocks noGrp="1"/>
          </p:cNvSpPr>
          <p:nvPr>
            <p:ph type="body" idx="1"/>
          </p:nvPr>
        </p:nvSpPr>
        <p:spPr/>
        <p:txBody>
          <a:bodyPr/>
          <a:lstStyle/>
          <a:p>
            <a:endParaRPr lang="en-US"/>
          </a:p>
        </p:txBody>
      </p:sp>
      <p:sp>
        <p:nvSpPr>
          <p:cNvPr id="6" name="Content Placeholder 5"/>
          <p:cNvSpPr>
            <a:spLocks noGrp="1"/>
          </p:cNvSpPr>
          <p:nvPr>
            <p:ph sz="half" idx="2"/>
          </p:nvPr>
        </p:nvSpPr>
        <p:spPr/>
        <p:txBody>
          <a:bodyPr/>
          <a:lstStyle/>
          <a:p>
            <a:endParaRPr lang="en-US" dirty="0"/>
          </a:p>
        </p:txBody>
      </p:sp>
      <p:pic>
        <p:nvPicPr>
          <p:cNvPr id="10" name="Picture 9"/>
          <p:cNvPicPr>
            <a:picLocks noChangeAspect="1"/>
          </p:cNvPicPr>
          <p:nvPr/>
        </p:nvPicPr>
        <p:blipFill rotWithShape="1">
          <a:blip r:embed="rId3"/>
          <a:srcRect l="8449" t="16543" r="3948"/>
          <a:stretch/>
        </p:blipFill>
        <p:spPr>
          <a:xfrm>
            <a:off x="0" y="0"/>
            <a:ext cx="12192000" cy="6243115"/>
          </a:xfrm>
          <a:prstGeom prst="rect">
            <a:avLst/>
          </a:prstGeom>
        </p:spPr>
      </p:pic>
      <p:sp>
        <p:nvSpPr>
          <p:cNvPr id="2" name="Right Arrow 1"/>
          <p:cNvSpPr/>
          <p:nvPr/>
        </p:nvSpPr>
        <p:spPr>
          <a:xfrm>
            <a:off x="10119360" y="4791456"/>
            <a:ext cx="514775" cy="3901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srcRect l="21055" t="28032" r="41580" b="53344"/>
          <a:stretch/>
        </p:blipFill>
        <p:spPr>
          <a:xfrm>
            <a:off x="1207008" y="2696862"/>
            <a:ext cx="7942997" cy="212791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07008" y="2696862"/>
            <a:ext cx="9427127" cy="2935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49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21"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14</a:t>
            </a:fld>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7" name="Picture 6"/>
          <p:cNvPicPr>
            <a:picLocks noChangeAspect="1"/>
          </p:cNvPicPr>
          <p:nvPr/>
        </p:nvPicPr>
        <p:blipFill rotWithShape="1">
          <a:blip r:embed="rId3"/>
          <a:srcRect l="6051" t="17019" r="16478" b="2687"/>
          <a:stretch/>
        </p:blipFill>
        <p:spPr>
          <a:xfrm>
            <a:off x="0" y="0"/>
            <a:ext cx="12192000" cy="6792001"/>
          </a:xfrm>
          <a:prstGeom prst="rect">
            <a:avLst/>
          </a:prstGeom>
        </p:spPr>
      </p:pic>
      <p:sp>
        <p:nvSpPr>
          <p:cNvPr id="5" name="Right Arrow 4"/>
          <p:cNvSpPr/>
          <p:nvPr/>
        </p:nvSpPr>
        <p:spPr>
          <a:xfrm>
            <a:off x="85344" y="1523588"/>
            <a:ext cx="463296" cy="4511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505712" y="3468740"/>
            <a:ext cx="463296" cy="4511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12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15</a:t>
            </a:fld>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rotWithShape="1">
          <a:blip r:embed="rId3"/>
          <a:srcRect l="6136" t="18922" r="17926" b="5285"/>
          <a:stretch/>
        </p:blipFill>
        <p:spPr>
          <a:xfrm>
            <a:off x="-6156" y="191912"/>
            <a:ext cx="12171218" cy="6529563"/>
          </a:xfrm>
          <a:prstGeom prst="rect">
            <a:avLst/>
          </a:prstGeom>
        </p:spPr>
      </p:pic>
      <p:sp>
        <p:nvSpPr>
          <p:cNvPr id="6" name="Rectangle 5"/>
          <p:cNvSpPr/>
          <p:nvPr/>
        </p:nvSpPr>
        <p:spPr>
          <a:xfrm>
            <a:off x="329184" y="1512144"/>
            <a:ext cx="5413248" cy="353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184" y="2110580"/>
            <a:ext cx="5413248" cy="353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4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16</a:t>
            </a:fld>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rotWithShape="1">
          <a:blip r:embed="rId3"/>
          <a:srcRect l="5348" t="15750" r="7968" b="2369"/>
          <a:stretch/>
        </p:blipFill>
        <p:spPr>
          <a:xfrm>
            <a:off x="0" y="640080"/>
            <a:ext cx="12246801" cy="6217920"/>
          </a:xfrm>
          <a:prstGeom prst="rect">
            <a:avLst/>
          </a:prstGeom>
        </p:spPr>
      </p:pic>
      <p:sp>
        <p:nvSpPr>
          <p:cNvPr id="6" name="Down Arrow 5"/>
          <p:cNvSpPr/>
          <p:nvPr/>
        </p:nvSpPr>
        <p:spPr>
          <a:xfrm>
            <a:off x="840924" y="136889"/>
            <a:ext cx="414528" cy="40233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6200000">
            <a:off x="1810188" y="1857316"/>
            <a:ext cx="414528" cy="40233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6200000">
            <a:off x="1810188" y="3845323"/>
            <a:ext cx="414528" cy="40233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6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STEM</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17</a:t>
            </a:fld>
            <a:endParaRPr lang="en-US" dirty="0"/>
          </a:p>
        </p:txBody>
      </p:sp>
      <p:graphicFrame>
        <p:nvGraphicFramePr>
          <p:cNvPr id="9" name="Chart 8"/>
          <p:cNvGraphicFramePr/>
          <p:nvPr>
            <p:extLst>
              <p:ext uri="{D42A27DB-BD31-4B8C-83A1-F6EECF244321}">
                <p14:modId xmlns:p14="http://schemas.microsoft.com/office/powerpoint/2010/main" val="3856750996"/>
              </p:ext>
            </p:extLst>
          </p:nvPr>
        </p:nvGraphicFramePr>
        <p:xfrm>
          <a:off x="3635086" y="739588"/>
          <a:ext cx="8023514" cy="53384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635086" y="6078071"/>
            <a:ext cx="8023514" cy="646331"/>
          </a:xfrm>
          <a:prstGeom prst="rect">
            <a:avLst/>
          </a:prstGeom>
          <a:noFill/>
        </p:spPr>
        <p:txBody>
          <a:bodyPr wrap="square" rtlCol="0">
            <a:spAutoFit/>
          </a:bodyPr>
          <a:lstStyle/>
          <a:p>
            <a:r>
              <a:rPr lang="en-US" dirty="0" smtClean="0"/>
              <a:t>Source: </a:t>
            </a:r>
            <a:r>
              <a:rPr lang="en-US" i="1" dirty="0"/>
              <a:t>Development of STEM Readiness Benchmarks to Assist Educational</a:t>
            </a:r>
          </a:p>
          <a:p>
            <a:r>
              <a:rPr lang="en-US" i="1" dirty="0"/>
              <a:t>and Career Decision Making</a:t>
            </a:r>
            <a:endParaRPr lang="en-US" dirty="0"/>
          </a:p>
        </p:txBody>
      </p:sp>
      <p:sp>
        <p:nvSpPr>
          <p:cNvPr id="6" name="TextBox 5"/>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042E60"/>
                </a:solidFill>
              </a:rPr>
              <a:t>PAGE 13</a:t>
            </a:r>
            <a:endParaRPr lang="en-US" b="1" dirty="0">
              <a:solidFill>
                <a:srgbClr val="042E60"/>
              </a:solidFill>
            </a:endParaRPr>
          </a:p>
        </p:txBody>
      </p:sp>
    </p:spTree>
    <p:extLst>
      <p:ext uri="{BB962C8B-B14F-4D97-AF65-F5344CB8AC3E}">
        <p14:creationId xmlns:p14="http://schemas.microsoft.com/office/powerpoint/2010/main" val="145955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ELA</a:t>
            </a:r>
            <a:endParaRPr lang="en-US" dirty="0"/>
          </a:p>
        </p:txBody>
      </p:sp>
      <p:sp>
        <p:nvSpPr>
          <p:cNvPr id="5" name="Content Placeholder 4"/>
          <p:cNvSpPr>
            <a:spLocks noGrp="1"/>
          </p:cNvSpPr>
          <p:nvPr>
            <p:ph idx="1"/>
          </p:nvPr>
        </p:nvSpPr>
        <p:spPr/>
        <p:txBody>
          <a:bodyPr/>
          <a:lstStyle/>
          <a:p>
            <a:r>
              <a:rPr lang="en-US" dirty="0" smtClean="0"/>
              <a:t>Graph like STEM benchmark</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18</a:t>
            </a:fld>
            <a:endParaRPr lang="en-US" dirty="0"/>
          </a:p>
        </p:txBody>
      </p:sp>
      <p:graphicFrame>
        <p:nvGraphicFramePr>
          <p:cNvPr id="6" name="Chart 5"/>
          <p:cNvGraphicFramePr/>
          <p:nvPr>
            <p:extLst>
              <p:ext uri="{D42A27DB-BD31-4B8C-83A1-F6EECF244321}">
                <p14:modId xmlns:p14="http://schemas.microsoft.com/office/powerpoint/2010/main" val="3683023098"/>
              </p:ext>
            </p:extLst>
          </p:nvPr>
        </p:nvGraphicFramePr>
        <p:xfrm>
          <a:off x="3635086" y="739588"/>
          <a:ext cx="8023514" cy="53384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635086" y="6078071"/>
            <a:ext cx="8023514" cy="646331"/>
          </a:xfrm>
          <a:prstGeom prst="rect">
            <a:avLst/>
          </a:prstGeom>
          <a:noFill/>
        </p:spPr>
        <p:txBody>
          <a:bodyPr wrap="square" rtlCol="0">
            <a:spAutoFit/>
          </a:bodyPr>
          <a:lstStyle/>
          <a:p>
            <a:r>
              <a:rPr lang="en-US" dirty="0" smtClean="0"/>
              <a:t>Source: </a:t>
            </a:r>
            <a:r>
              <a:rPr lang="en-US" i="1" dirty="0"/>
              <a:t>Development </a:t>
            </a:r>
            <a:r>
              <a:rPr lang="en-US" i="1" dirty="0" smtClean="0"/>
              <a:t>and Validation of a Preliminary ELA Readiness Benchmark based on the ACT ELA Score</a:t>
            </a:r>
            <a:endParaRPr lang="en-US" dirty="0"/>
          </a:p>
        </p:txBody>
      </p:sp>
      <p:sp>
        <p:nvSpPr>
          <p:cNvPr id="8" name="TextBox 7"/>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042E60"/>
                </a:solidFill>
              </a:rPr>
              <a:t>PAGE 14</a:t>
            </a:r>
            <a:endParaRPr lang="en-US" b="1" dirty="0">
              <a:solidFill>
                <a:srgbClr val="042E60"/>
              </a:solidFill>
            </a:endParaRPr>
          </a:p>
        </p:txBody>
      </p:sp>
    </p:spTree>
    <p:extLst>
      <p:ext uri="{BB962C8B-B14F-4D97-AF65-F5344CB8AC3E}">
        <p14:creationId xmlns:p14="http://schemas.microsoft.com/office/powerpoint/2010/main" val="99495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Social and Emotional Learning</a:t>
            </a:r>
            <a:endParaRPr lang="en-US" dirty="0"/>
          </a:p>
        </p:txBody>
      </p:sp>
      <p:pic>
        <p:nvPicPr>
          <p:cNvPr id="4" name="Content Placeholder 3"/>
          <p:cNvPicPr>
            <a:picLocks noGrp="1" noChangeAspect="1"/>
          </p:cNvPicPr>
          <p:nvPr>
            <p:ph idx="1"/>
          </p:nvPr>
        </p:nvPicPr>
        <p:blipFill rotWithShape="1">
          <a:blip r:embed="rId3"/>
          <a:srcRect l="50817" t="24066" r="39615" b="3008"/>
          <a:stretch/>
        </p:blipFill>
        <p:spPr>
          <a:xfrm>
            <a:off x="3781778" y="620888"/>
            <a:ext cx="1365956" cy="559600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TextBox 5"/>
          <p:cNvSpPr txBox="1"/>
          <p:nvPr/>
        </p:nvSpPr>
        <p:spPr>
          <a:xfrm>
            <a:off x="5269732" y="982134"/>
            <a:ext cx="6129866" cy="954107"/>
          </a:xfrm>
          <a:prstGeom prst="rect">
            <a:avLst/>
          </a:prstGeom>
          <a:noFill/>
        </p:spPr>
        <p:txBody>
          <a:bodyPr wrap="square" rtlCol="0">
            <a:spAutoFit/>
          </a:bodyPr>
          <a:lstStyle/>
          <a:p>
            <a:r>
              <a:rPr lang="en-US" sz="2800" b="1" dirty="0" smtClean="0"/>
              <a:t>SEL programs have a benefit-to-cost ratio of $11 to $1 for society</a:t>
            </a:r>
            <a:endParaRPr lang="en-US" sz="2800" b="1" dirty="0"/>
          </a:p>
        </p:txBody>
      </p:sp>
      <p:sp>
        <p:nvSpPr>
          <p:cNvPr id="7" name="TextBox 6"/>
          <p:cNvSpPr txBox="1"/>
          <p:nvPr/>
        </p:nvSpPr>
        <p:spPr>
          <a:xfrm>
            <a:off x="5269732" y="2653045"/>
            <a:ext cx="6129866" cy="1200329"/>
          </a:xfrm>
          <a:prstGeom prst="rect">
            <a:avLst/>
          </a:prstGeom>
          <a:noFill/>
        </p:spPr>
        <p:txBody>
          <a:bodyPr wrap="square" rtlCol="0">
            <a:spAutoFit/>
          </a:bodyPr>
          <a:lstStyle/>
          <a:p>
            <a:r>
              <a:rPr lang="en-US" sz="2400" b="1" dirty="0" smtClean="0"/>
              <a:t>Conscientiousness measured in children predicted their occupational status, wages and job satisfaction 60 years later</a:t>
            </a:r>
            <a:endParaRPr lang="en-US" sz="2400" b="1" dirty="0"/>
          </a:p>
        </p:txBody>
      </p:sp>
      <p:sp>
        <p:nvSpPr>
          <p:cNvPr id="8" name="TextBox 7"/>
          <p:cNvSpPr txBox="1"/>
          <p:nvPr/>
        </p:nvSpPr>
        <p:spPr>
          <a:xfrm>
            <a:off x="5269732" y="4671779"/>
            <a:ext cx="6129866" cy="1323439"/>
          </a:xfrm>
          <a:prstGeom prst="rect">
            <a:avLst/>
          </a:prstGeom>
          <a:noFill/>
        </p:spPr>
        <p:txBody>
          <a:bodyPr wrap="square" rtlCol="0">
            <a:spAutoFit/>
          </a:bodyPr>
          <a:lstStyle/>
          <a:p>
            <a:r>
              <a:rPr lang="en-US" sz="2000" b="1" dirty="0" smtClean="0"/>
              <a:t>Employers surveyed thought colleges should put more emphasis on teaching communication, critical thinking, complex problem solving, teamwork, etc.</a:t>
            </a:r>
            <a:endParaRPr lang="en-US" sz="20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216915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Introduction</a:t>
            </a:r>
            <a:endParaRPr lang="en-US" sz="32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15896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20</a:t>
            </a:fld>
            <a:endParaRPr lang="en-US" dirty="0"/>
          </a:p>
        </p:txBody>
      </p:sp>
      <p:sp>
        <p:nvSpPr>
          <p:cNvPr id="3" name="Title 2"/>
          <p:cNvSpPr>
            <a:spLocks noGrp="1"/>
          </p:cNvSpPr>
          <p:nvPr>
            <p:ph type="title"/>
          </p:nvPr>
        </p:nvSpPr>
        <p:spPr/>
        <p:txBody>
          <a:bodyPr/>
          <a:lstStyle/>
          <a:p>
            <a:r>
              <a:rPr lang="en-US" dirty="0" smtClean="0"/>
              <a:t>UTAH SEL STORY</a:t>
            </a:r>
            <a:endParaRPr lang="en-US" dirty="0"/>
          </a:p>
        </p:txBody>
      </p:sp>
      <p:pic>
        <p:nvPicPr>
          <p:cNvPr id="4" name="Picture 3"/>
          <p:cNvPicPr>
            <a:picLocks noChangeAspect="1"/>
          </p:cNvPicPr>
          <p:nvPr/>
        </p:nvPicPr>
        <p:blipFill rotWithShape="1">
          <a:blip r:embed="rId3"/>
          <a:srcRect l="3521" t="15338" r="3508" b="58"/>
          <a:stretch/>
        </p:blipFill>
        <p:spPr>
          <a:xfrm>
            <a:off x="0" y="0"/>
            <a:ext cx="12192000" cy="5963478"/>
          </a:xfrm>
          <a:prstGeom prst="rect">
            <a:avLst/>
          </a:prstGeom>
        </p:spPr>
      </p:pic>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16</a:t>
            </a:r>
            <a:endParaRPr lang="en-US" b="1" dirty="0">
              <a:solidFill>
                <a:srgbClr val="FFFFFF"/>
              </a:solidFill>
            </a:endParaRPr>
          </a:p>
        </p:txBody>
      </p:sp>
    </p:spTree>
    <p:extLst>
      <p:ext uri="{BB962C8B-B14F-4D97-AF65-F5344CB8AC3E}">
        <p14:creationId xmlns:p14="http://schemas.microsoft.com/office/powerpoint/2010/main" val="30735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21</a:t>
            </a:fld>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srcRect l="2848" t="16397" r="2215" b="2179"/>
          <a:stretch/>
        </p:blipFill>
        <p:spPr>
          <a:xfrm>
            <a:off x="0" y="486135"/>
            <a:ext cx="12192000" cy="5620513"/>
          </a:xfrm>
          <a:prstGeom prst="rect">
            <a:avLst/>
          </a:prstGeom>
        </p:spPr>
      </p:pic>
    </p:spTree>
    <p:extLst>
      <p:ext uri="{BB962C8B-B14F-4D97-AF65-F5344CB8AC3E}">
        <p14:creationId xmlns:p14="http://schemas.microsoft.com/office/powerpoint/2010/main" val="234408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22</a:t>
            </a:fld>
            <a:endParaRPr lang="en-US" dirty="0"/>
          </a:p>
        </p:txBody>
      </p:sp>
      <p:sp>
        <p:nvSpPr>
          <p:cNvPr id="4" name="Text Placeholder 3"/>
          <p:cNvSpPr>
            <a:spLocks noGrp="1"/>
          </p:cNvSpPr>
          <p:nvPr>
            <p:ph type="body" idx="1"/>
          </p:nvPr>
        </p:nvSpPr>
        <p:spPr/>
        <p:txBody>
          <a:bodyPr/>
          <a:lstStyle/>
          <a:p>
            <a:r>
              <a:rPr lang="en-US" dirty="0" smtClean="0"/>
              <a:t>Does SEL Impact Academic Ability</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048250693"/>
              </p:ext>
            </p:extLst>
          </p:nvPr>
        </p:nvGraphicFramePr>
        <p:xfrm>
          <a:off x="816702" y="1851025"/>
          <a:ext cx="7744368" cy="3566160"/>
        </p:xfrm>
        <a:graphic>
          <a:graphicData uri="http://schemas.openxmlformats.org/drawingml/2006/table">
            <a:tbl>
              <a:tblPr firstRow="1" bandRow="1">
                <a:tableStyleId>{5C22544A-7EE6-4342-B048-85BDC9FD1C3A}</a:tableStyleId>
              </a:tblPr>
              <a:tblGrid>
                <a:gridCol w="4818288"/>
                <a:gridCol w="2926080"/>
              </a:tblGrid>
              <a:tr h="370840">
                <a:tc>
                  <a:txBody>
                    <a:bodyPr/>
                    <a:lstStyle/>
                    <a:p>
                      <a:r>
                        <a:rPr lang="en-US" sz="2400" dirty="0" smtClean="0"/>
                        <a:t>Tessera Skill</a:t>
                      </a:r>
                      <a:endParaRPr lang="en-US" sz="2400" dirty="0"/>
                    </a:p>
                  </a:txBody>
                  <a:tcPr anchor="ctr"/>
                </a:tc>
                <a:tc>
                  <a:txBody>
                    <a:bodyPr/>
                    <a:lstStyle/>
                    <a:p>
                      <a:pPr algn="ctr"/>
                      <a:r>
                        <a:rPr lang="en-US" sz="2400" dirty="0" smtClean="0"/>
                        <a:t>Correlation with High School GPA</a:t>
                      </a:r>
                      <a:endParaRPr lang="en-US" sz="2400" dirty="0"/>
                    </a:p>
                  </a:txBody>
                  <a:tcPr anchor="ctr"/>
                </a:tc>
              </a:tr>
              <a:tr h="370840">
                <a:tc>
                  <a:txBody>
                    <a:bodyPr/>
                    <a:lstStyle/>
                    <a:p>
                      <a:r>
                        <a:rPr lang="en-US" sz="2400" dirty="0" smtClean="0"/>
                        <a:t>Tenacity/Grit</a:t>
                      </a:r>
                      <a:endParaRPr lang="en-US" sz="2400" dirty="0"/>
                    </a:p>
                  </a:txBody>
                  <a:tcPr anchor="ctr"/>
                </a:tc>
                <a:tc>
                  <a:txBody>
                    <a:bodyPr/>
                    <a:lstStyle/>
                    <a:p>
                      <a:pPr algn="ctr"/>
                      <a:r>
                        <a:rPr lang="en-US" sz="2400" dirty="0" smtClean="0"/>
                        <a:t>.41</a:t>
                      </a:r>
                      <a:endParaRPr lang="en-US" sz="2400" dirty="0"/>
                    </a:p>
                  </a:txBody>
                  <a:tcPr anchor="ctr"/>
                </a:tc>
              </a:tr>
              <a:tr h="370840">
                <a:tc>
                  <a:txBody>
                    <a:bodyPr/>
                    <a:lstStyle/>
                    <a:p>
                      <a:r>
                        <a:rPr lang="en-US" sz="2400" dirty="0" smtClean="0"/>
                        <a:t>Organization/Responsibility</a:t>
                      </a:r>
                      <a:endParaRPr lang="en-US" sz="2400" dirty="0"/>
                    </a:p>
                  </a:txBody>
                  <a:tcPr anchor="ctr"/>
                </a:tc>
                <a:tc>
                  <a:txBody>
                    <a:bodyPr/>
                    <a:lstStyle/>
                    <a:p>
                      <a:pPr algn="ctr"/>
                      <a:r>
                        <a:rPr lang="en-US" sz="2400" dirty="0" smtClean="0"/>
                        <a:t>.38</a:t>
                      </a:r>
                      <a:endParaRPr lang="en-US" sz="2400" dirty="0"/>
                    </a:p>
                  </a:txBody>
                  <a:tcPr anchor="ctr"/>
                </a:tc>
              </a:tr>
              <a:tr h="370840">
                <a:tc>
                  <a:txBody>
                    <a:bodyPr/>
                    <a:lstStyle/>
                    <a:p>
                      <a:r>
                        <a:rPr lang="en-US" sz="2400" dirty="0" smtClean="0"/>
                        <a:t>Teamwork/Cooperation</a:t>
                      </a:r>
                      <a:endParaRPr lang="en-US" sz="2400" dirty="0"/>
                    </a:p>
                  </a:txBody>
                  <a:tcPr anchor="ctr"/>
                </a:tc>
                <a:tc>
                  <a:txBody>
                    <a:bodyPr/>
                    <a:lstStyle/>
                    <a:p>
                      <a:pPr algn="ctr"/>
                      <a:r>
                        <a:rPr lang="en-US" sz="2400" dirty="0" smtClean="0"/>
                        <a:t>.27</a:t>
                      </a:r>
                      <a:endParaRPr lang="en-US" sz="2400" dirty="0"/>
                    </a:p>
                  </a:txBody>
                  <a:tcPr anchor="ctr"/>
                </a:tc>
              </a:tr>
              <a:tr h="370840">
                <a:tc>
                  <a:txBody>
                    <a:bodyPr/>
                    <a:lstStyle/>
                    <a:p>
                      <a:r>
                        <a:rPr lang="en-US" sz="2400" dirty="0" smtClean="0"/>
                        <a:t>Composure/Resilience</a:t>
                      </a:r>
                      <a:endParaRPr lang="en-US" sz="2400" dirty="0"/>
                    </a:p>
                  </a:txBody>
                  <a:tcPr anchor="ctr"/>
                </a:tc>
                <a:tc>
                  <a:txBody>
                    <a:bodyPr/>
                    <a:lstStyle/>
                    <a:p>
                      <a:pPr algn="ctr"/>
                      <a:r>
                        <a:rPr lang="en-US" sz="2400" dirty="0" smtClean="0"/>
                        <a:t>.25</a:t>
                      </a:r>
                      <a:endParaRPr lang="en-US" sz="2400" dirty="0"/>
                    </a:p>
                  </a:txBody>
                  <a:tcPr anchor="ctr"/>
                </a:tc>
              </a:tr>
              <a:tr h="370840">
                <a:tc>
                  <a:txBody>
                    <a:bodyPr/>
                    <a:lstStyle/>
                    <a:p>
                      <a:r>
                        <a:rPr lang="en-US" sz="2400" dirty="0" smtClean="0"/>
                        <a:t>Curiosity/Ingenuity</a:t>
                      </a:r>
                      <a:endParaRPr lang="en-US" sz="2400" dirty="0"/>
                    </a:p>
                  </a:txBody>
                  <a:tcPr anchor="ctr"/>
                </a:tc>
                <a:tc>
                  <a:txBody>
                    <a:bodyPr/>
                    <a:lstStyle/>
                    <a:p>
                      <a:pPr algn="ctr"/>
                      <a:r>
                        <a:rPr lang="en-US" sz="2400" dirty="0" smtClean="0"/>
                        <a:t>.21</a:t>
                      </a:r>
                      <a:endParaRPr lang="en-US" sz="2400" dirty="0"/>
                    </a:p>
                  </a:txBody>
                  <a:tcPr anchor="ctr"/>
                </a:tc>
              </a:tr>
              <a:tr h="370840">
                <a:tc>
                  <a:txBody>
                    <a:bodyPr/>
                    <a:lstStyle/>
                    <a:p>
                      <a:r>
                        <a:rPr lang="en-US" sz="2400" dirty="0" smtClean="0"/>
                        <a:t>Leadership/Communication</a:t>
                      </a:r>
                      <a:r>
                        <a:rPr lang="en-US" sz="2400" baseline="0" dirty="0" smtClean="0"/>
                        <a:t> Style</a:t>
                      </a:r>
                      <a:endParaRPr lang="en-US" sz="2400" dirty="0"/>
                    </a:p>
                  </a:txBody>
                  <a:tcPr anchor="ctr"/>
                </a:tc>
                <a:tc>
                  <a:txBody>
                    <a:bodyPr/>
                    <a:lstStyle/>
                    <a:p>
                      <a:pPr algn="ctr"/>
                      <a:r>
                        <a:rPr lang="en-US" sz="2400" dirty="0" smtClean="0"/>
                        <a:t>.19</a:t>
                      </a:r>
                      <a:endParaRPr lang="en-US" sz="2400" dirty="0"/>
                    </a:p>
                  </a:txBody>
                  <a:tcPr anchor="ctr"/>
                </a:tc>
              </a:tr>
            </a:tbl>
          </a:graphicData>
        </a:graphic>
      </p:graphicFrame>
    </p:spTree>
    <p:extLst>
      <p:ext uri="{BB962C8B-B14F-4D97-AF65-F5344CB8AC3E}">
        <p14:creationId xmlns:p14="http://schemas.microsoft.com/office/powerpoint/2010/main" val="333348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23</a:t>
            </a:fld>
            <a:endParaRPr lang="en-US" dirty="0"/>
          </a:p>
        </p:txBody>
      </p:sp>
      <p:sp>
        <p:nvSpPr>
          <p:cNvPr id="4" name="Title 3"/>
          <p:cNvSpPr>
            <a:spLocks noGrp="1"/>
          </p:cNvSpPr>
          <p:nvPr>
            <p:ph type="title"/>
          </p:nvPr>
        </p:nvSpPr>
        <p:spPr/>
        <p:txBody>
          <a:bodyPr anchor="ctr">
            <a:normAutofit fontScale="90000"/>
          </a:bodyPr>
          <a:lstStyle/>
          <a:p>
            <a:r>
              <a:rPr lang="en-US" sz="4400" dirty="0" smtClean="0"/>
              <a:t>Being able to blend content knowledge into communication and collaboration skills helps students cross the threshold into success.</a:t>
            </a:r>
            <a:r>
              <a:rPr lang="en-US" dirty="0" smtClean="0"/>
              <a:t/>
            </a:r>
            <a:br>
              <a:rPr lang="en-US" dirty="0" smtClean="0"/>
            </a:br>
            <a:r>
              <a:rPr lang="en-US" dirty="0"/>
              <a:t/>
            </a:r>
            <a:br>
              <a:rPr lang="en-US" dirty="0"/>
            </a:br>
            <a:r>
              <a:rPr lang="en-US" sz="3600" dirty="0" smtClean="0">
                <a:solidFill>
                  <a:srgbClr val="042E60"/>
                </a:solidFill>
              </a:rPr>
              <a:t>Greg Maughan, Principal</a:t>
            </a:r>
            <a:r>
              <a:rPr lang="en-US" dirty="0" smtClean="0"/>
              <a:t/>
            </a:r>
            <a:br>
              <a:rPr lang="en-US" dirty="0" smtClean="0"/>
            </a:br>
            <a:endParaRPr lang="en-US" dirty="0"/>
          </a:p>
        </p:txBody>
      </p:sp>
    </p:spTree>
    <p:extLst>
      <p:ext uri="{BB962C8B-B14F-4D97-AF65-F5344CB8AC3E}">
        <p14:creationId xmlns:p14="http://schemas.microsoft.com/office/powerpoint/2010/main" val="10160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5" name="ivd26PjdEDE"/>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7593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25</a:t>
            </a:fld>
            <a:endParaRPr lang="en-US" dirty="0"/>
          </a:p>
        </p:txBody>
      </p:sp>
      <p:sp>
        <p:nvSpPr>
          <p:cNvPr id="8" name="Title 7"/>
          <p:cNvSpPr>
            <a:spLocks noGrp="1"/>
          </p:cNvSpPr>
          <p:nvPr>
            <p:ph type="title"/>
          </p:nvPr>
        </p:nvSpPr>
        <p:spPr>
          <a:xfrm>
            <a:off x="1011314" y="3063362"/>
            <a:ext cx="9950335" cy="1117493"/>
          </a:xfrm>
        </p:spPr>
        <p:txBody>
          <a:bodyPr anchor="ctr" anchorCtr="0">
            <a:noAutofit/>
          </a:bodyPr>
          <a:lstStyle/>
          <a:p>
            <a:r>
              <a:rPr lang="en-US" sz="4800" dirty="0" smtClean="0"/>
              <a:t>No matter what a student’s dream is,</a:t>
            </a:r>
            <a:r>
              <a:rPr lang="en-US" sz="4800" dirty="0" smtClean="0">
                <a:solidFill>
                  <a:srgbClr val="042E60"/>
                </a:solidFill>
              </a:rPr>
              <a:t> we can help identify the knowledge and skills </a:t>
            </a:r>
            <a:r>
              <a:rPr lang="en-US" sz="4800" dirty="0" smtClean="0"/>
              <a:t>they need to achieve it.</a:t>
            </a:r>
            <a:endParaRPr lang="en-US" sz="4800" dirty="0"/>
          </a:p>
        </p:txBody>
      </p:sp>
    </p:spTree>
    <p:extLst>
      <p:ext uri="{BB962C8B-B14F-4D97-AF65-F5344CB8AC3E}">
        <p14:creationId xmlns:p14="http://schemas.microsoft.com/office/powerpoint/2010/main" val="14469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26</a:t>
            </a:fld>
            <a:endParaRPr lang="en-US" dirty="0"/>
          </a:p>
        </p:txBody>
      </p:sp>
      <p:sp>
        <p:nvSpPr>
          <p:cNvPr id="4" name="Title 3"/>
          <p:cNvSpPr>
            <a:spLocks noGrp="1"/>
          </p:cNvSpPr>
          <p:nvPr>
            <p:ph type="title"/>
          </p:nvPr>
        </p:nvSpPr>
        <p:spPr/>
        <p:txBody>
          <a:bodyPr>
            <a:normAutofit fontScale="90000"/>
          </a:bodyPr>
          <a:lstStyle/>
          <a:p>
            <a:r>
              <a:rPr lang="en-US" dirty="0" smtClean="0"/>
              <a:t>How will we know they are learning?</a:t>
            </a:r>
            <a:endParaRPr lang="en-US" dirty="0"/>
          </a:p>
        </p:txBody>
      </p:sp>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18</a:t>
            </a:r>
            <a:endParaRPr lang="en-US" b="1" dirty="0">
              <a:solidFill>
                <a:srgbClr val="FFFFFF"/>
              </a:solidFill>
            </a:endParaRPr>
          </a:p>
        </p:txBody>
      </p:sp>
    </p:spTree>
    <p:extLst>
      <p:ext uri="{BB962C8B-B14F-4D97-AF65-F5344CB8AC3E}">
        <p14:creationId xmlns:p14="http://schemas.microsoft.com/office/powerpoint/2010/main" val="285489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SO MANY WAYS TO LEARN!</a:t>
            </a:r>
            <a:endParaRPr lang="en-US" dirty="0"/>
          </a:p>
        </p:txBody>
      </p:sp>
      <p:pic>
        <p:nvPicPr>
          <p:cNvPr id="8" name="Content Placeholder 7"/>
          <p:cNvPicPr>
            <a:picLocks noGrp="1" noChangeAspect="1"/>
          </p:cNvPicPr>
          <p:nvPr>
            <p:ph sz="half" idx="2"/>
          </p:nvPr>
        </p:nvPicPr>
        <p:blipFill rotWithShape="1">
          <a:blip r:embed="rId3"/>
          <a:srcRect l="17687" t="8167" r="19582" b="11103"/>
          <a:stretch/>
        </p:blipFill>
        <p:spPr>
          <a:xfrm>
            <a:off x="3619501" y="774550"/>
            <a:ext cx="2334409" cy="5340842"/>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3"/>
          </p:nvPr>
        </p:nvSpPr>
        <p:spPr>
          <a:xfrm>
            <a:off x="6260801" y="1023587"/>
            <a:ext cx="5172082" cy="505296"/>
          </a:xfrm>
        </p:spPr>
        <p:txBody>
          <a:bodyPr>
            <a:normAutofit/>
          </a:bodyPr>
          <a:lstStyle/>
          <a:p>
            <a:r>
              <a:rPr lang="en-US" u="sng" dirty="0" smtClean="0">
                <a:solidFill>
                  <a:srgbClr val="0099DC"/>
                </a:solidFill>
              </a:rPr>
              <a:t>act.org/</a:t>
            </a:r>
            <a:r>
              <a:rPr lang="en-US" u="sng" dirty="0" err="1" smtClean="0">
                <a:solidFill>
                  <a:srgbClr val="0099DC"/>
                </a:solidFill>
              </a:rPr>
              <a:t>ccrw</a:t>
            </a:r>
            <a:r>
              <a:rPr lang="en-US" u="sng" dirty="0" smtClean="0">
                <a:solidFill>
                  <a:srgbClr val="0099DC"/>
                </a:solidFill>
              </a:rPr>
              <a:t>-toolkit</a:t>
            </a:r>
            <a:endParaRPr lang="en-US" u="sng" dirty="0">
              <a:solidFill>
                <a:srgbClr val="0099DC"/>
              </a:solidFill>
            </a:endParaRPr>
          </a:p>
        </p:txBody>
      </p:sp>
      <p:sp>
        <p:nvSpPr>
          <p:cNvPr id="6" name="Content Placeholder 5"/>
          <p:cNvSpPr>
            <a:spLocks noGrp="1"/>
          </p:cNvSpPr>
          <p:nvPr>
            <p:ph sz="quarter" idx="4"/>
          </p:nvPr>
        </p:nvSpPr>
        <p:spPr>
          <a:xfrm>
            <a:off x="6260801" y="1688951"/>
            <a:ext cx="5172082" cy="4426441"/>
          </a:xfrm>
        </p:spPr>
        <p:txBody>
          <a:bodyPr anchor="t">
            <a:noAutofit/>
          </a:bodyPr>
          <a:lstStyle/>
          <a:p>
            <a:pPr marL="342900" indent="-342900">
              <a:lnSpc>
                <a:spcPct val="120000"/>
              </a:lnSpc>
              <a:spcBef>
                <a:spcPts val="0"/>
              </a:spcBef>
              <a:buFont typeface="Arial" panose="020B0604020202020204" pitchFamily="34" charset="0"/>
              <a:buChar char="•"/>
            </a:pPr>
            <a:r>
              <a:rPr lang="en-US" sz="1200" dirty="0"/>
              <a:t>Using Your ACT Results 2017-2018* (PDF</a:t>
            </a:r>
            <a:r>
              <a:rPr lang="en-US" sz="1200" dirty="0" smtClean="0"/>
              <a:t>)</a:t>
            </a:r>
            <a:endParaRPr lang="en-US" sz="1200" dirty="0"/>
          </a:p>
          <a:p>
            <a:pPr marL="342900" indent="-342900">
              <a:lnSpc>
                <a:spcPct val="120000"/>
              </a:lnSpc>
              <a:spcBef>
                <a:spcPts val="0"/>
              </a:spcBef>
              <a:buFont typeface="Arial" panose="020B0604020202020204" pitchFamily="34" charset="0"/>
              <a:buChar char="•"/>
            </a:pPr>
            <a:r>
              <a:rPr lang="en-US" sz="1200" dirty="0"/>
              <a:t>Analyzing and Using ACT </a:t>
            </a:r>
            <a:r>
              <a:rPr lang="en-US" sz="1200" dirty="0" smtClean="0"/>
              <a:t>Scores (Video)</a:t>
            </a:r>
          </a:p>
          <a:p>
            <a:pPr marL="342900" indent="-342900">
              <a:lnSpc>
                <a:spcPct val="120000"/>
              </a:lnSpc>
              <a:spcBef>
                <a:spcPts val="0"/>
              </a:spcBef>
              <a:buFont typeface="Arial" panose="020B0604020202020204" pitchFamily="34" charset="0"/>
              <a:buChar char="•"/>
            </a:pPr>
            <a:r>
              <a:rPr lang="en-US" sz="1200" dirty="0"/>
              <a:t>The ACT High School Report: Interpreting Data for Student Success </a:t>
            </a:r>
            <a:r>
              <a:rPr lang="en-US" sz="1200" dirty="0" smtClean="0"/>
              <a:t>(Video)</a:t>
            </a:r>
          </a:p>
          <a:p>
            <a:pPr marL="342900" indent="-342900">
              <a:lnSpc>
                <a:spcPct val="120000"/>
              </a:lnSpc>
              <a:spcBef>
                <a:spcPts val="0"/>
              </a:spcBef>
              <a:buFont typeface="Arial" panose="020B0604020202020204" pitchFamily="34" charset="0"/>
              <a:buChar char="•"/>
            </a:pPr>
            <a:r>
              <a:rPr lang="en-US" sz="1200" dirty="0" smtClean="0"/>
              <a:t>Understanding and Using the ACT Score Report Infographic (PDF)</a:t>
            </a:r>
          </a:p>
          <a:p>
            <a:pPr marL="342900" indent="-342900">
              <a:lnSpc>
                <a:spcPct val="120000"/>
              </a:lnSpc>
              <a:spcBef>
                <a:spcPts val="0"/>
              </a:spcBef>
              <a:buFont typeface="Arial" panose="020B0604020202020204" pitchFamily="34" charset="0"/>
              <a:buChar char="•"/>
            </a:pPr>
            <a:r>
              <a:rPr lang="en-US" sz="1200" dirty="0" smtClean="0"/>
              <a:t>Sample ACT Reports (PDF)</a:t>
            </a:r>
          </a:p>
          <a:p>
            <a:pPr marL="342900" indent="-342900">
              <a:lnSpc>
                <a:spcPct val="120000"/>
              </a:lnSpc>
              <a:spcBef>
                <a:spcPts val="0"/>
              </a:spcBef>
              <a:buFont typeface="Arial" panose="020B0604020202020204" pitchFamily="34" charset="0"/>
              <a:buChar char="•"/>
            </a:pPr>
            <a:r>
              <a:rPr lang="en-US" sz="1200" dirty="0" smtClean="0"/>
              <a:t>On-site Workshops</a:t>
            </a:r>
          </a:p>
          <a:p>
            <a:pPr marL="342900" indent="-342900">
              <a:lnSpc>
                <a:spcPct val="120000"/>
              </a:lnSpc>
              <a:spcBef>
                <a:spcPts val="0"/>
              </a:spcBef>
              <a:buFont typeface="Arial" panose="020B0604020202020204" pitchFamily="34" charset="0"/>
              <a:buChar char="•"/>
            </a:pPr>
            <a:r>
              <a:rPr lang="en-US" sz="1200" dirty="0" smtClean="0"/>
              <a:t>Understanding Your ACT Aspire and ACT Student Score Reports (Video)</a:t>
            </a:r>
          </a:p>
          <a:p>
            <a:pPr marL="342900" indent="-342900">
              <a:lnSpc>
                <a:spcPct val="120000"/>
              </a:lnSpc>
              <a:spcBef>
                <a:spcPts val="0"/>
              </a:spcBef>
              <a:buFont typeface="Arial" panose="020B0604020202020204" pitchFamily="34" charset="0"/>
              <a:buChar char="•"/>
            </a:pPr>
            <a:r>
              <a:rPr lang="en-US" sz="1200" dirty="0" smtClean="0"/>
              <a:t>ACT Aspire Summative Reporting and Data Usage Training Modules (Videos)</a:t>
            </a:r>
          </a:p>
          <a:p>
            <a:pPr marL="342900" indent="-342900">
              <a:lnSpc>
                <a:spcPct val="120000"/>
              </a:lnSpc>
              <a:spcBef>
                <a:spcPts val="0"/>
              </a:spcBef>
              <a:buFont typeface="Arial" panose="020B0604020202020204" pitchFamily="34" charset="0"/>
              <a:buChar char="•"/>
            </a:pPr>
            <a:r>
              <a:rPr lang="en-US" sz="1200" dirty="0"/>
              <a:t>ACT Aspire </a:t>
            </a:r>
            <a:r>
              <a:rPr lang="en-US" sz="1200" dirty="0" smtClean="0"/>
              <a:t>Periodic Reporting </a:t>
            </a:r>
            <a:r>
              <a:rPr lang="en-US" sz="1200" dirty="0"/>
              <a:t>and Data Usage Training Modules </a:t>
            </a:r>
            <a:r>
              <a:rPr lang="en-US" sz="1200" dirty="0" smtClean="0"/>
              <a:t>(Videos)</a:t>
            </a:r>
          </a:p>
          <a:p>
            <a:pPr marL="342900" indent="-342900">
              <a:lnSpc>
                <a:spcPct val="120000"/>
              </a:lnSpc>
              <a:spcBef>
                <a:spcPts val="0"/>
              </a:spcBef>
              <a:buFont typeface="Arial" panose="020B0604020202020204" pitchFamily="34" charset="0"/>
              <a:buChar char="•"/>
            </a:pPr>
            <a:r>
              <a:rPr lang="en-US" sz="1200" dirty="0" smtClean="0"/>
              <a:t>Understanding Your ACT Aspire Summative Results 2017-2018 (PDF)</a:t>
            </a:r>
          </a:p>
          <a:p>
            <a:pPr marL="342900" indent="-342900">
              <a:lnSpc>
                <a:spcPct val="120000"/>
              </a:lnSpc>
              <a:spcBef>
                <a:spcPts val="0"/>
              </a:spcBef>
              <a:buFont typeface="Arial" panose="020B0604020202020204" pitchFamily="34" charset="0"/>
              <a:buChar char="•"/>
            </a:pPr>
            <a:r>
              <a:rPr lang="en-US" sz="1200" dirty="0" smtClean="0"/>
              <a:t>Understanding Your ACT Aspire Interim Results 2017-2018 (PDF)</a:t>
            </a:r>
            <a:endParaRPr lang="en-US" sz="1200" dirty="0"/>
          </a:p>
          <a:p>
            <a:pPr marL="342900" indent="-342900">
              <a:lnSpc>
                <a:spcPct val="120000"/>
              </a:lnSpc>
              <a:spcBef>
                <a:spcPts val="0"/>
              </a:spcBef>
              <a:buFont typeface="Arial" panose="020B0604020202020204" pitchFamily="34" charset="0"/>
              <a:buChar char="•"/>
            </a:pPr>
            <a:r>
              <a:rPr lang="en-US" sz="1200" dirty="0" smtClean="0"/>
              <a:t>Using Your PreACT Results (PDF)</a:t>
            </a:r>
          </a:p>
          <a:p>
            <a:pPr marL="342900" indent="-342900">
              <a:lnSpc>
                <a:spcPct val="120000"/>
              </a:lnSpc>
              <a:spcBef>
                <a:spcPts val="0"/>
              </a:spcBef>
              <a:buFont typeface="Arial" panose="020B0604020202020204" pitchFamily="34" charset="0"/>
              <a:buChar char="•"/>
            </a:pPr>
            <a:r>
              <a:rPr lang="en-US" sz="1200" dirty="0" smtClean="0"/>
              <a:t>PreACT Interpretive Guide for Student and Aggregate Reports (PDF)</a:t>
            </a:r>
          </a:p>
          <a:p>
            <a:pPr marL="342900" indent="-342900">
              <a:lnSpc>
                <a:spcPct val="120000"/>
              </a:lnSpc>
              <a:spcBef>
                <a:spcPts val="0"/>
              </a:spcBef>
              <a:buFont typeface="Arial" panose="020B0604020202020204" pitchFamily="34" charset="0"/>
              <a:buChar char="•"/>
            </a:pPr>
            <a:r>
              <a:rPr lang="en-US" sz="1200" dirty="0" smtClean="0"/>
              <a:t>ACT Tessera Student Sample Report (PDF)</a:t>
            </a:r>
          </a:p>
        </p:txBody>
      </p:sp>
      <p:sp>
        <p:nvSpPr>
          <p:cNvPr id="2" name="Slide Number Placeholder 1"/>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68070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Making Data Make Sense</a:t>
            </a:r>
            <a:endParaRPr lang="en-US" dirty="0"/>
          </a:p>
        </p:txBody>
      </p:sp>
      <p:sp>
        <p:nvSpPr>
          <p:cNvPr id="9" name="Subtitle 8"/>
          <p:cNvSpPr>
            <a:spLocks noGrp="1"/>
          </p:cNvSpPr>
          <p:nvPr>
            <p:ph type="subTitle" idx="1"/>
          </p:nvPr>
        </p:nvSpPr>
        <p:spPr/>
        <p:txBody>
          <a:bodyPr/>
          <a:lstStyle/>
          <a:p>
            <a:r>
              <a:rPr lang="en-US" dirty="0" smtClean="0"/>
              <a:t>TAKE HOME ACTIVITY – PAGE 19</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328772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29</a:t>
            </a:fld>
            <a:endParaRPr lang="en-US" dirty="0"/>
          </a:p>
        </p:txBody>
      </p:sp>
      <p:sp>
        <p:nvSpPr>
          <p:cNvPr id="3" name="Text Placeholder 2"/>
          <p:cNvSpPr>
            <a:spLocks noGrp="1"/>
          </p:cNvSpPr>
          <p:nvPr>
            <p:ph type="body" idx="1"/>
          </p:nvPr>
        </p:nvSpPr>
        <p:spPr/>
        <p:txBody>
          <a:bodyPr anchor="ctr">
            <a:noAutofit/>
          </a:bodyPr>
          <a:lstStyle/>
          <a:p>
            <a:endParaRPr lang="en-US" sz="1800" dirty="0">
              <a:latin typeface="+mn-lt"/>
            </a:endParaRPr>
          </a:p>
          <a:p>
            <a:r>
              <a:rPr lang="en-US" sz="1800" b="1" dirty="0">
                <a:solidFill>
                  <a:srgbClr val="042E60"/>
                </a:solidFill>
                <a:latin typeface="+mn-lt"/>
              </a:rPr>
              <a:t>Open your ACT Profile Report </a:t>
            </a:r>
            <a:r>
              <a:rPr lang="en-US" sz="1800" dirty="0">
                <a:solidFill>
                  <a:srgbClr val="042E60"/>
                </a:solidFill>
                <a:latin typeface="+mn-lt"/>
              </a:rPr>
              <a:t>to Table 3.1 Percent of Students in College and Career Readiness Standards (CCRS) Score Ranges and take note of the percentage of students for each of the score ranges.</a:t>
            </a:r>
          </a:p>
          <a:p>
            <a:r>
              <a:rPr lang="en-US" sz="1800" dirty="0">
                <a:latin typeface="+mn-lt"/>
              </a:rPr>
              <a:t>	</a:t>
            </a:r>
          </a:p>
        </p:txBody>
      </p:sp>
      <p:pic>
        <p:nvPicPr>
          <p:cNvPr id="5" name="Content Placeholder 4"/>
          <p:cNvPicPr>
            <a:picLocks noGrp="1" noChangeAspect="1"/>
          </p:cNvPicPr>
          <p:nvPr>
            <p:ph sz="half" idx="2"/>
          </p:nvPr>
        </p:nvPicPr>
        <p:blipFill>
          <a:blip r:embed="rId2"/>
          <a:stretch>
            <a:fillRect/>
          </a:stretch>
        </p:blipFill>
        <p:spPr>
          <a:xfrm>
            <a:off x="857241" y="1749425"/>
            <a:ext cx="10448943" cy="4022725"/>
          </a:xfrm>
          <a:prstGeom prst="rect">
            <a:avLst/>
          </a:prstGeom>
        </p:spPr>
      </p:pic>
      <p:sp>
        <p:nvSpPr>
          <p:cNvPr id="6" name="Rectangle 5"/>
          <p:cNvSpPr/>
          <p:nvPr/>
        </p:nvSpPr>
        <p:spPr>
          <a:xfrm>
            <a:off x="2194560" y="2743200"/>
            <a:ext cx="995680" cy="1696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31840" y="2743200"/>
            <a:ext cx="995680" cy="1696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65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
        <p:nvSpPr>
          <p:cNvPr id="5" name="Title 4"/>
          <p:cNvSpPr>
            <a:spLocks noGrp="1"/>
          </p:cNvSpPr>
          <p:nvPr>
            <p:ph type="title"/>
          </p:nvPr>
        </p:nvSpPr>
        <p:spPr/>
        <p:txBody>
          <a:bodyPr/>
          <a:lstStyle/>
          <a:p>
            <a:r>
              <a:rPr lang="en-US" dirty="0" smtClean="0"/>
              <a:t>ACT Corporate Video</a:t>
            </a:r>
            <a:endParaRPr lang="en-US" dirty="0"/>
          </a:p>
        </p:txBody>
      </p:sp>
      <p:sp>
        <p:nvSpPr>
          <p:cNvPr id="2" name="Rectangle 1"/>
          <p:cNvSpPr/>
          <p:nvPr/>
        </p:nvSpPr>
        <p:spPr>
          <a:xfrm>
            <a:off x="3270772" y="996434"/>
            <a:ext cx="5474640" cy="369332"/>
          </a:xfrm>
          <a:prstGeom prst="rect">
            <a:avLst/>
          </a:prstGeom>
        </p:spPr>
        <p:txBody>
          <a:bodyPr wrap="none">
            <a:spAutoFit/>
          </a:bodyPr>
          <a:lstStyle/>
          <a:p>
            <a:r>
              <a:rPr lang="en-US" dirty="0" smtClean="0">
                <a:hlinkClick r:id="rId4"/>
              </a:rPr>
              <a:t>https</a:t>
            </a:r>
            <a:r>
              <a:rPr lang="en-US" dirty="0">
                <a:hlinkClick r:id="rId4"/>
              </a:rPr>
              <a:t>://</a:t>
            </a:r>
            <a:r>
              <a:rPr lang="en-US" dirty="0" smtClean="0">
                <a:hlinkClick r:id="rId4"/>
              </a:rPr>
              <a:t>www.youtube.com/watch?v=MaxtEk_Cmpw</a:t>
            </a:r>
            <a:r>
              <a:rPr lang="en-US" dirty="0" smtClean="0"/>
              <a:t>  </a:t>
            </a:r>
            <a:endParaRPr lang="en-US" dirty="0"/>
          </a:p>
        </p:txBody>
      </p:sp>
      <p:pic>
        <p:nvPicPr>
          <p:cNvPr id="3" name="MaxtEk_Cmpw"/>
          <p:cNvPicPr>
            <a:picLocks noRot="1" noChangeAspect="1"/>
          </p:cNvPicPr>
          <p:nvPr>
            <a:videoFile r:link="rId1"/>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83771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30</a:t>
            </a:fld>
            <a:endParaRPr lang="en-US" dirty="0"/>
          </a:p>
        </p:txBody>
      </p:sp>
      <p:sp>
        <p:nvSpPr>
          <p:cNvPr id="3" name="Text Placeholder 2"/>
          <p:cNvSpPr>
            <a:spLocks noGrp="1"/>
          </p:cNvSpPr>
          <p:nvPr>
            <p:ph type="body" idx="1"/>
          </p:nvPr>
        </p:nvSpPr>
        <p:spPr/>
        <p:txBody>
          <a:bodyPr>
            <a:noAutofit/>
          </a:bodyPr>
          <a:lstStyle/>
          <a:p>
            <a:r>
              <a:rPr lang="en-US" sz="1800" b="1" dirty="0">
                <a:solidFill>
                  <a:srgbClr val="042E60"/>
                </a:solidFill>
                <a:latin typeface="+mn-lt"/>
              </a:rPr>
              <a:t>Open the ACT College and Career Readiness Standards </a:t>
            </a:r>
            <a:r>
              <a:rPr lang="en-US" sz="1800" dirty="0">
                <a:solidFill>
                  <a:srgbClr val="042E60"/>
                </a:solidFill>
                <a:latin typeface="+mn-lt"/>
              </a:rPr>
              <a:t>at www.act.org/standards. Now, overlay data from the ACT Profile Report onto the standards by either writing on a printed copy of the standards or electronically on your computer. In the example below, 8% of students scored in the 13–15 range, 23% in the 16–19 range, and so on.</a:t>
            </a:r>
          </a:p>
        </p:txBody>
      </p:sp>
      <p:pic>
        <p:nvPicPr>
          <p:cNvPr id="7" name="Content Placeholder 6"/>
          <p:cNvPicPr>
            <a:picLocks noGrp="1" noChangeAspect="1"/>
          </p:cNvPicPr>
          <p:nvPr>
            <p:ph sz="half" idx="2"/>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514808" y="1630666"/>
            <a:ext cx="11309762" cy="5212729"/>
          </a:xfrm>
        </p:spPr>
      </p:pic>
      <p:sp>
        <p:nvSpPr>
          <p:cNvPr id="8" name="Rectangle 7"/>
          <p:cNvSpPr/>
          <p:nvPr/>
        </p:nvSpPr>
        <p:spPr>
          <a:xfrm>
            <a:off x="2104238" y="3796889"/>
            <a:ext cx="1052624" cy="882502"/>
          </a:xfrm>
          <a:prstGeom prst="rect">
            <a:avLst/>
          </a:prstGeom>
          <a:solidFill>
            <a:srgbClr val="002D62"/>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8%</a:t>
            </a:r>
            <a:endParaRPr lang="en-US" sz="3600" dirty="0">
              <a:latin typeface="Arial" panose="020B0604020202020204" pitchFamily="34" charset="0"/>
              <a:cs typeface="Arial" panose="020B0604020202020204" pitchFamily="34" charset="0"/>
            </a:endParaRPr>
          </a:p>
        </p:txBody>
      </p:sp>
      <p:sp>
        <p:nvSpPr>
          <p:cNvPr id="9" name="Rectangle 8"/>
          <p:cNvSpPr/>
          <p:nvPr/>
        </p:nvSpPr>
        <p:spPr>
          <a:xfrm>
            <a:off x="3613033" y="3796889"/>
            <a:ext cx="1052624" cy="882502"/>
          </a:xfrm>
          <a:prstGeom prst="rect">
            <a:avLst/>
          </a:prstGeom>
          <a:solidFill>
            <a:srgbClr val="002D62"/>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23%</a:t>
            </a:r>
            <a:endParaRPr lang="en-US" sz="3600" dirty="0">
              <a:latin typeface="Arial" panose="020B0604020202020204" pitchFamily="34" charset="0"/>
              <a:cs typeface="Arial" panose="020B0604020202020204" pitchFamily="34" charset="0"/>
            </a:endParaRPr>
          </a:p>
        </p:txBody>
      </p:sp>
      <p:sp>
        <p:nvSpPr>
          <p:cNvPr id="10" name="Rectangle 9"/>
          <p:cNvSpPr/>
          <p:nvPr/>
        </p:nvSpPr>
        <p:spPr>
          <a:xfrm>
            <a:off x="4973021" y="3784454"/>
            <a:ext cx="1052624" cy="882502"/>
          </a:xfrm>
          <a:prstGeom prst="rect">
            <a:avLst/>
          </a:prstGeom>
          <a:solidFill>
            <a:srgbClr val="002D62"/>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15%</a:t>
            </a:r>
            <a:endParaRPr lang="en-US" sz="3200" dirty="0">
              <a:latin typeface="Arial" panose="020B0604020202020204" pitchFamily="34" charset="0"/>
              <a:cs typeface="Arial" panose="020B0604020202020204" pitchFamily="34" charset="0"/>
            </a:endParaRPr>
          </a:p>
        </p:txBody>
      </p:sp>
      <p:sp>
        <p:nvSpPr>
          <p:cNvPr id="11" name="Rectangle 10"/>
          <p:cNvSpPr/>
          <p:nvPr/>
        </p:nvSpPr>
        <p:spPr>
          <a:xfrm>
            <a:off x="6681353" y="3796889"/>
            <a:ext cx="1052624" cy="882502"/>
          </a:xfrm>
          <a:prstGeom prst="rect">
            <a:avLst/>
          </a:prstGeom>
          <a:solidFill>
            <a:srgbClr val="002D62"/>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30%</a:t>
            </a:r>
            <a:endParaRPr lang="en-US" sz="3200" dirty="0">
              <a:latin typeface="Arial" panose="020B0604020202020204" pitchFamily="34" charset="0"/>
              <a:cs typeface="Arial" panose="020B0604020202020204" pitchFamily="34" charset="0"/>
            </a:endParaRPr>
          </a:p>
        </p:txBody>
      </p:sp>
      <p:sp>
        <p:nvSpPr>
          <p:cNvPr id="12" name="Rectangle 11"/>
          <p:cNvSpPr/>
          <p:nvPr/>
        </p:nvSpPr>
        <p:spPr>
          <a:xfrm>
            <a:off x="8262084" y="3790553"/>
            <a:ext cx="1052624" cy="882502"/>
          </a:xfrm>
          <a:prstGeom prst="rect">
            <a:avLst/>
          </a:prstGeom>
          <a:solidFill>
            <a:srgbClr val="002D62"/>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18%</a:t>
            </a:r>
            <a:endParaRPr lang="en-US" sz="3200" dirty="0">
              <a:latin typeface="Arial" panose="020B0604020202020204" pitchFamily="34" charset="0"/>
              <a:cs typeface="Arial" panose="020B0604020202020204" pitchFamily="34" charset="0"/>
            </a:endParaRPr>
          </a:p>
        </p:txBody>
      </p:sp>
      <p:sp>
        <p:nvSpPr>
          <p:cNvPr id="13" name="Rectangle 12"/>
          <p:cNvSpPr/>
          <p:nvPr/>
        </p:nvSpPr>
        <p:spPr>
          <a:xfrm>
            <a:off x="9765391" y="3796889"/>
            <a:ext cx="1052624" cy="882502"/>
          </a:xfrm>
          <a:prstGeom prst="rect">
            <a:avLst/>
          </a:prstGeom>
          <a:solidFill>
            <a:srgbClr val="002D62"/>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p:txBody>
      </p:sp>
      <p:sp>
        <p:nvSpPr>
          <p:cNvPr id="14" name="Rectangle 13"/>
          <p:cNvSpPr/>
          <p:nvPr/>
        </p:nvSpPr>
        <p:spPr>
          <a:xfrm>
            <a:off x="2104238" y="3244387"/>
            <a:ext cx="1052624" cy="546403"/>
          </a:xfrm>
          <a:prstGeom prst="rect">
            <a:avLst/>
          </a:prstGeom>
          <a:solidFill>
            <a:schemeClr val="bg1"/>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2D62"/>
                </a:solidFill>
                <a:latin typeface="Arial" panose="020B0604020202020204" pitchFamily="34" charset="0"/>
                <a:cs typeface="Arial" panose="020B0604020202020204" pitchFamily="34" charset="0"/>
              </a:rPr>
              <a:t>13–15</a:t>
            </a:r>
            <a:endParaRPr lang="en-US" sz="3600" dirty="0">
              <a:solidFill>
                <a:srgbClr val="002D62"/>
              </a:solidFill>
              <a:latin typeface="Arial" panose="020B0604020202020204" pitchFamily="34" charset="0"/>
              <a:cs typeface="Arial" panose="020B0604020202020204" pitchFamily="34" charset="0"/>
            </a:endParaRPr>
          </a:p>
        </p:txBody>
      </p:sp>
      <p:sp>
        <p:nvSpPr>
          <p:cNvPr id="15" name="Rectangle 14"/>
          <p:cNvSpPr/>
          <p:nvPr/>
        </p:nvSpPr>
        <p:spPr>
          <a:xfrm>
            <a:off x="3608742" y="3244387"/>
            <a:ext cx="1052624" cy="546403"/>
          </a:xfrm>
          <a:prstGeom prst="rect">
            <a:avLst/>
          </a:prstGeom>
          <a:solidFill>
            <a:schemeClr val="bg1"/>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2D62"/>
                </a:solidFill>
                <a:latin typeface="Arial" panose="020B0604020202020204" pitchFamily="34" charset="0"/>
                <a:cs typeface="Arial" panose="020B0604020202020204" pitchFamily="34" charset="0"/>
              </a:rPr>
              <a:t>16–19</a:t>
            </a:r>
            <a:endParaRPr lang="en-US" sz="3600" dirty="0">
              <a:solidFill>
                <a:srgbClr val="002D62"/>
              </a:solidFill>
              <a:latin typeface="Arial" panose="020B0604020202020204" pitchFamily="34" charset="0"/>
              <a:cs typeface="Arial" panose="020B0604020202020204" pitchFamily="34" charset="0"/>
            </a:endParaRPr>
          </a:p>
        </p:txBody>
      </p:sp>
      <p:sp>
        <p:nvSpPr>
          <p:cNvPr id="16" name="Rectangle 15"/>
          <p:cNvSpPr/>
          <p:nvPr/>
        </p:nvSpPr>
        <p:spPr>
          <a:xfrm>
            <a:off x="4978430" y="3231952"/>
            <a:ext cx="1052624" cy="546403"/>
          </a:xfrm>
          <a:prstGeom prst="rect">
            <a:avLst/>
          </a:prstGeom>
          <a:solidFill>
            <a:schemeClr val="bg1"/>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2D62"/>
                </a:solidFill>
                <a:latin typeface="Arial" panose="020B0604020202020204" pitchFamily="34" charset="0"/>
                <a:cs typeface="Arial" panose="020B0604020202020204" pitchFamily="34" charset="0"/>
              </a:rPr>
              <a:t>20–23</a:t>
            </a:r>
            <a:endParaRPr lang="en-US" sz="3600" dirty="0">
              <a:solidFill>
                <a:srgbClr val="002D62"/>
              </a:solidFill>
              <a:latin typeface="Arial" panose="020B0604020202020204" pitchFamily="34" charset="0"/>
              <a:cs typeface="Arial" panose="020B0604020202020204" pitchFamily="34" charset="0"/>
            </a:endParaRPr>
          </a:p>
        </p:txBody>
      </p:sp>
      <p:sp>
        <p:nvSpPr>
          <p:cNvPr id="17" name="Rectangle 16"/>
          <p:cNvSpPr/>
          <p:nvPr/>
        </p:nvSpPr>
        <p:spPr>
          <a:xfrm>
            <a:off x="6681353" y="3244387"/>
            <a:ext cx="1052624" cy="546403"/>
          </a:xfrm>
          <a:prstGeom prst="rect">
            <a:avLst/>
          </a:prstGeom>
          <a:solidFill>
            <a:schemeClr val="bg1"/>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2D62"/>
                </a:solidFill>
                <a:latin typeface="Arial" panose="020B0604020202020204" pitchFamily="34" charset="0"/>
                <a:cs typeface="Arial" panose="020B0604020202020204" pitchFamily="34" charset="0"/>
              </a:rPr>
              <a:t>24–27</a:t>
            </a:r>
            <a:endParaRPr lang="en-US" sz="3600" dirty="0">
              <a:solidFill>
                <a:srgbClr val="002D62"/>
              </a:solidFill>
              <a:latin typeface="Arial" panose="020B0604020202020204" pitchFamily="34" charset="0"/>
              <a:cs typeface="Arial" panose="020B0604020202020204" pitchFamily="34" charset="0"/>
            </a:endParaRPr>
          </a:p>
        </p:txBody>
      </p:sp>
      <p:sp>
        <p:nvSpPr>
          <p:cNvPr id="18" name="Rectangle 17"/>
          <p:cNvSpPr/>
          <p:nvPr/>
        </p:nvSpPr>
        <p:spPr>
          <a:xfrm>
            <a:off x="8260887" y="3238051"/>
            <a:ext cx="1052624" cy="546403"/>
          </a:xfrm>
          <a:prstGeom prst="rect">
            <a:avLst/>
          </a:prstGeom>
          <a:solidFill>
            <a:schemeClr val="bg1"/>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2D62"/>
                </a:solidFill>
                <a:latin typeface="Arial" panose="020B0604020202020204" pitchFamily="34" charset="0"/>
                <a:cs typeface="Arial" panose="020B0604020202020204" pitchFamily="34" charset="0"/>
              </a:rPr>
              <a:t>28–32</a:t>
            </a:r>
            <a:endParaRPr lang="en-US" sz="3600" dirty="0">
              <a:solidFill>
                <a:srgbClr val="002D62"/>
              </a:solidFill>
              <a:latin typeface="Arial" panose="020B0604020202020204" pitchFamily="34" charset="0"/>
              <a:cs typeface="Arial" panose="020B0604020202020204" pitchFamily="34" charset="0"/>
            </a:endParaRPr>
          </a:p>
        </p:txBody>
      </p:sp>
      <p:sp>
        <p:nvSpPr>
          <p:cNvPr id="19" name="Rectangle 18"/>
          <p:cNvSpPr/>
          <p:nvPr/>
        </p:nvSpPr>
        <p:spPr>
          <a:xfrm>
            <a:off x="9765391" y="3244387"/>
            <a:ext cx="1052624" cy="546403"/>
          </a:xfrm>
          <a:prstGeom prst="rect">
            <a:avLst/>
          </a:prstGeom>
          <a:solidFill>
            <a:schemeClr val="bg1"/>
          </a:solidFill>
          <a:ln>
            <a:solidFill>
              <a:srgbClr val="002D6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2D62"/>
                </a:solidFill>
                <a:latin typeface="Arial" panose="020B0604020202020204" pitchFamily="34" charset="0"/>
                <a:cs typeface="Arial" panose="020B0604020202020204" pitchFamily="34" charset="0"/>
              </a:rPr>
              <a:t>33–36</a:t>
            </a:r>
            <a:endParaRPr lang="en-US" sz="3600" dirty="0">
              <a:solidFill>
                <a:srgbClr val="00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03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4" name="Picture 3"/>
          <p:cNvPicPr>
            <a:picLocks noChangeAspect="1"/>
          </p:cNvPicPr>
          <p:nvPr/>
        </p:nvPicPr>
        <p:blipFill rotWithShape="1">
          <a:blip r:embed="rId3"/>
          <a:srcRect l="3110" t="15372" r="4055" b="397"/>
          <a:stretch/>
        </p:blipFill>
        <p:spPr>
          <a:xfrm>
            <a:off x="0" y="0"/>
            <a:ext cx="12192000" cy="5945852"/>
          </a:xfrm>
          <a:prstGeom prst="rect">
            <a:avLst/>
          </a:prstGeom>
        </p:spPr>
      </p:pic>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21</a:t>
            </a:r>
            <a:endParaRPr lang="en-US" b="1" dirty="0">
              <a:solidFill>
                <a:srgbClr val="FFFFFF"/>
              </a:solidFill>
            </a:endParaRPr>
          </a:p>
        </p:txBody>
      </p:sp>
    </p:spTree>
    <p:extLst>
      <p:ext uri="{BB962C8B-B14F-4D97-AF65-F5344CB8AC3E}">
        <p14:creationId xmlns:p14="http://schemas.microsoft.com/office/powerpoint/2010/main" val="270769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l="11158" t="17414" r="21067" b="6012"/>
          <a:stretch/>
        </p:blipFill>
        <p:spPr>
          <a:xfrm>
            <a:off x="1091045" y="135372"/>
            <a:ext cx="10020339" cy="6085226"/>
          </a:xfrm>
          <a:prstGeom prst="rect">
            <a:avLst/>
          </a:prstGeom>
        </p:spPr>
      </p:pic>
      <p:pic>
        <p:nvPicPr>
          <p:cNvPr id="5" name="Picture 4"/>
          <p:cNvPicPr>
            <a:picLocks noChangeAspect="1"/>
          </p:cNvPicPr>
          <p:nvPr/>
        </p:nvPicPr>
        <p:blipFill rotWithShape="1">
          <a:blip r:embed="rId4"/>
          <a:srcRect l="24198" t="18452" r="12038" b="5332"/>
          <a:stretch/>
        </p:blipFill>
        <p:spPr>
          <a:xfrm>
            <a:off x="1394120" y="166728"/>
            <a:ext cx="9422815" cy="6053870"/>
          </a:xfrm>
          <a:prstGeom prst="rect">
            <a:avLst/>
          </a:prstGeom>
        </p:spPr>
      </p:pic>
      <p:sp>
        <p:nvSpPr>
          <p:cNvPr id="3" name="TextBox 2"/>
          <p:cNvSpPr txBox="1"/>
          <p:nvPr/>
        </p:nvSpPr>
        <p:spPr>
          <a:xfrm>
            <a:off x="5900060" y="1306285"/>
            <a:ext cx="544283" cy="261610"/>
          </a:xfrm>
          <a:prstGeom prst="rect">
            <a:avLst/>
          </a:prstGeom>
          <a:solidFill>
            <a:schemeClr val="bg1"/>
          </a:solidFill>
        </p:spPr>
        <p:txBody>
          <a:bodyPr wrap="square" rtlCol="0">
            <a:spAutoFit/>
          </a:bodyPr>
          <a:lstStyle/>
          <a:p>
            <a:r>
              <a:rPr lang="en-US" sz="1100" dirty="0" smtClean="0">
                <a:solidFill>
                  <a:schemeClr val="accent6">
                    <a:lumMod val="60000"/>
                    <a:lumOff val="40000"/>
                  </a:schemeClr>
                </a:solidFill>
                <a:latin typeface="Cambria" panose="02040503050406030204" pitchFamily="18" charset="0"/>
              </a:rPr>
              <a:t>2.25,</a:t>
            </a:r>
            <a:endParaRPr lang="en-US" sz="1100" dirty="0">
              <a:solidFill>
                <a:schemeClr val="accent6">
                  <a:lumMod val="60000"/>
                  <a:lumOff val="40000"/>
                </a:schemeClr>
              </a:solidFill>
              <a:latin typeface="Cambria" panose="02040503050406030204" pitchFamily="18" charset="0"/>
            </a:endParaRPr>
          </a:p>
        </p:txBody>
      </p:sp>
    </p:spTree>
    <p:extLst>
      <p:ext uri="{BB962C8B-B14F-4D97-AF65-F5344CB8AC3E}">
        <p14:creationId xmlns:p14="http://schemas.microsoft.com/office/powerpoint/2010/main" val="352550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33</a:t>
            </a:fld>
            <a:endParaRPr lang="en-US" dirty="0"/>
          </a:p>
        </p:txBody>
      </p:sp>
      <p:sp>
        <p:nvSpPr>
          <p:cNvPr id="4" name="Title 3"/>
          <p:cNvSpPr>
            <a:spLocks noGrp="1"/>
          </p:cNvSpPr>
          <p:nvPr>
            <p:ph type="title"/>
          </p:nvPr>
        </p:nvSpPr>
        <p:spPr/>
        <p:txBody>
          <a:bodyPr anchor="ctr">
            <a:normAutofit fontScale="90000"/>
          </a:bodyPr>
          <a:lstStyle/>
          <a:p>
            <a:r>
              <a:rPr lang="en-US" dirty="0" smtClean="0"/>
              <a:t>If you want to use data, you have to invest the time to make it something that everybody can use.</a:t>
            </a:r>
            <a:br>
              <a:rPr lang="en-US" dirty="0" smtClean="0"/>
            </a:br>
            <a:r>
              <a:rPr lang="en-US" dirty="0"/>
              <a:t/>
            </a:r>
            <a:br>
              <a:rPr lang="en-US" dirty="0"/>
            </a:br>
            <a:r>
              <a:rPr lang="en-US" sz="3600" dirty="0" smtClean="0">
                <a:solidFill>
                  <a:srgbClr val="74D1EA"/>
                </a:solidFill>
              </a:rPr>
              <a:t>Alan Shotts, Career Center Coordinator</a:t>
            </a:r>
            <a:r>
              <a:rPr lang="en-US" dirty="0" smtClean="0"/>
              <a:t/>
            </a:r>
            <a:br>
              <a:rPr lang="en-US" dirty="0" smtClean="0"/>
            </a:br>
            <a:endParaRPr lang="en-US" dirty="0"/>
          </a:p>
        </p:txBody>
      </p:sp>
    </p:spTree>
    <p:extLst>
      <p:ext uri="{BB962C8B-B14F-4D97-AF65-F5344CB8AC3E}">
        <p14:creationId xmlns:p14="http://schemas.microsoft.com/office/powerpoint/2010/main" val="148611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Possibilities Begin to Rise</a:t>
            </a:r>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22553" y="751374"/>
            <a:ext cx="8016938" cy="5344625"/>
          </a:xfrm>
        </p:spPr>
      </p:pic>
    </p:spTree>
    <p:extLst>
      <p:ext uri="{BB962C8B-B14F-4D97-AF65-F5344CB8AC3E}">
        <p14:creationId xmlns:p14="http://schemas.microsoft.com/office/powerpoint/2010/main" val="2188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200" dirty="0" smtClean="0"/>
              <a:t>Early Intervention Matters</a:t>
            </a:r>
            <a:endParaRPr lang="en-US" sz="3200" dirty="0"/>
          </a:p>
        </p:txBody>
      </p:sp>
      <p:pic>
        <p:nvPicPr>
          <p:cNvPr id="7" name="Content Placeholder 6" descr="C:\Users\griggsb\Desktop\Projects\Admin Newsletter\Articles\February\CatchingUp-Part3-3.jpg"/>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549187" y="77296"/>
            <a:ext cx="5969466" cy="3395032"/>
          </a:xfrm>
          <a:prstGeom prst="rect">
            <a:avLst/>
          </a:prstGeom>
          <a:noFill/>
          <a:ln>
            <a:solidFill>
              <a:schemeClr val="accent1"/>
            </a:solidFill>
          </a:ln>
        </p:spPr>
      </p:pic>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8" name="Picture 7" descr="C:\Users\griggsb\Desktop\Projects\Admin Newsletter\Articles\February\CatchingUp-Part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187" y="3398410"/>
            <a:ext cx="5969466" cy="3401122"/>
          </a:xfrm>
          <a:prstGeom prst="rect">
            <a:avLst/>
          </a:prstGeom>
          <a:noFill/>
          <a:ln>
            <a:solidFill>
              <a:schemeClr val="accent1"/>
            </a:solidFill>
          </a:ln>
        </p:spPr>
      </p:pic>
    </p:spTree>
    <p:extLst>
      <p:ext uri="{BB962C8B-B14F-4D97-AF65-F5344CB8AC3E}">
        <p14:creationId xmlns:p14="http://schemas.microsoft.com/office/powerpoint/2010/main" val="63806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Current State</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36</a:t>
            </a:fld>
            <a:endParaRPr lang="en-US" dirty="0"/>
          </a:p>
        </p:txBody>
      </p:sp>
      <p:sp>
        <p:nvSpPr>
          <p:cNvPr id="23" name="Rectangle 22"/>
          <p:cNvSpPr/>
          <p:nvPr/>
        </p:nvSpPr>
        <p:spPr>
          <a:xfrm>
            <a:off x="3701143" y="2787615"/>
            <a:ext cx="2471056" cy="642257"/>
          </a:xfrm>
          <a:prstGeom prst="rect">
            <a:avLst/>
          </a:prstGeom>
          <a:solidFill>
            <a:srgbClr val="0099D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p:cNvSpPr/>
          <p:nvPr/>
        </p:nvSpPr>
        <p:spPr>
          <a:xfrm>
            <a:off x="6314842" y="2782171"/>
            <a:ext cx="2471056" cy="642257"/>
          </a:xfrm>
          <a:prstGeom prst="rect">
            <a:avLst/>
          </a:prstGeom>
          <a:solidFill>
            <a:srgbClr val="042E6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p:cNvSpPr/>
          <p:nvPr/>
        </p:nvSpPr>
        <p:spPr>
          <a:xfrm>
            <a:off x="8928542" y="2787614"/>
            <a:ext cx="2471056" cy="642257"/>
          </a:xfrm>
          <a:prstGeom prst="rect">
            <a:avLst/>
          </a:prstGeom>
          <a:solidFill>
            <a:srgbClr val="00595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3701143" y="4770913"/>
            <a:ext cx="7698455" cy="954107"/>
          </a:xfrm>
          <a:prstGeom prst="rect">
            <a:avLst/>
          </a:prstGeom>
        </p:spPr>
        <p:txBody>
          <a:bodyPr wrap="square">
            <a:spAutoFit/>
          </a:bodyPr>
          <a:lstStyle/>
          <a:p>
            <a:pPr defTabSz="457200"/>
            <a:r>
              <a:rPr lang="en-US" altLang="en-US" sz="2800" dirty="0">
                <a:solidFill>
                  <a:srgbClr val="D90000"/>
                </a:solidFill>
                <a:latin typeface="+mj-lt"/>
                <a:cs typeface="Arial" panose="020B0604020202020204" pitchFamily="34" charset="0"/>
              </a:rPr>
              <a:t>Resolving this DISCONNECT </a:t>
            </a:r>
            <a:endParaRPr lang="en-US" altLang="en-US" sz="2800" dirty="0" smtClean="0">
              <a:solidFill>
                <a:srgbClr val="D90000"/>
              </a:solidFill>
              <a:latin typeface="+mj-lt"/>
              <a:cs typeface="Arial" panose="020B0604020202020204" pitchFamily="34" charset="0"/>
            </a:endParaRPr>
          </a:p>
          <a:p>
            <a:pPr defTabSz="457200"/>
            <a:r>
              <a:rPr lang="en-US" altLang="en-US" sz="2800" dirty="0" smtClean="0">
                <a:solidFill>
                  <a:srgbClr val="042E60"/>
                </a:solidFill>
                <a:latin typeface="+mj-lt"/>
                <a:cs typeface="Arial" panose="020B0604020202020204" pitchFamily="34" charset="0"/>
              </a:rPr>
              <a:t>is </a:t>
            </a:r>
            <a:r>
              <a:rPr lang="en-US" altLang="en-US" sz="2800" dirty="0">
                <a:solidFill>
                  <a:srgbClr val="042E60"/>
                </a:solidFill>
                <a:latin typeface="+mj-lt"/>
                <a:cs typeface="Arial" panose="020B0604020202020204" pitchFamily="34" charset="0"/>
              </a:rPr>
              <a:t>the essential </a:t>
            </a:r>
            <a:r>
              <a:rPr lang="en-US" altLang="en-US" sz="2800" b="1" dirty="0">
                <a:solidFill>
                  <a:srgbClr val="042E60"/>
                </a:solidFill>
                <a:latin typeface="+mj-lt"/>
                <a:cs typeface="Arial" panose="020B0604020202020204" pitchFamily="34" charset="0"/>
              </a:rPr>
              <a:t>bridge to success</a:t>
            </a:r>
            <a:endParaRPr lang="en-US" sz="2800" dirty="0">
              <a:solidFill>
                <a:srgbClr val="042E60"/>
              </a:solidFill>
              <a:latin typeface="+mj-lt"/>
            </a:endParaRPr>
          </a:p>
        </p:txBody>
      </p:sp>
      <p:sp>
        <p:nvSpPr>
          <p:cNvPr id="28" name="Text Placeholder 6"/>
          <p:cNvSpPr txBox="1">
            <a:spLocks/>
          </p:cNvSpPr>
          <p:nvPr/>
        </p:nvSpPr>
        <p:spPr>
          <a:xfrm>
            <a:off x="3701143" y="830904"/>
            <a:ext cx="7698455" cy="80772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400" dirty="0" smtClean="0">
                <a:solidFill>
                  <a:schemeClr val="tx1"/>
                </a:solidFill>
                <a:latin typeface="+mj-lt"/>
              </a:rPr>
              <a:t>Disconnected Data Systems</a:t>
            </a:r>
            <a:endParaRPr lang="en-US" dirty="0"/>
          </a:p>
        </p:txBody>
      </p:sp>
      <p:sp>
        <p:nvSpPr>
          <p:cNvPr id="29" name="Oval 28"/>
          <p:cNvSpPr/>
          <p:nvPr/>
        </p:nvSpPr>
        <p:spPr>
          <a:xfrm>
            <a:off x="5742777" y="2607198"/>
            <a:ext cx="1001486" cy="10014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356477" y="2607198"/>
            <a:ext cx="1001486" cy="10014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411153" y="3483871"/>
            <a:ext cx="1051035" cy="307777"/>
          </a:xfrm>
          <a:prstGeom prst="rect">
            <a:avLst/>
          </a:prstGeom>
          <a:noFill/>
        </p:spPr>
        <p:txBody>
          <a:bodyPr wrap="square" rtlCol="0">
            <a:spAutoFit/>
          </a:bodyPr>
          <a:lstStyle/>
          <a:p>
            <a:pPr algn="ctr"/>
            <a:r>
              <a:rPr lang="en-US" sz="1400" b="1" dirty="0" smtClean="0"/>
              <a:t>K–8</a:t>
            </a:r>
            <a:endParaRPr lang="en-US" sz="1400" b="1" dirty="0"/>
          </a:p>
        </p:txBody>
      </p:sp>
      <p:sp>
        <p:nvSpPr>
          <p:cNvPr id="32" name="TextBox 31"/>
          <p:cNvSpPr txBox="1"/>
          <p:nvPr/>
        </p:nvSpPr>
        <p:spPr>
          <a:xfrm>
            <a:off x="7024852" y="3483871"/>
            <a:ext cx="1051035" cy="307777"/>
          </a:xfrm>
          <a:prstGeom prst="rect">
            <a:avLst/>
          </a:prstGeom>
          <a:noFill/>
        </p:spPr>
        <p:txBody>
          <a:bodyPr wrap="square" rtlCol="0">
            <a:spAutoFit/>
          </a:bodyPr>
          <a:lstStyle/>
          <a:p>
            <a:pPr algn="ctr"/>
            <a:r>
              <a:rPr lang="en-US" sz="1400" b="1" dirty="0" smtClean="0"/>
              <a:t>HS</a:t>
            </a:r>
            <a:endParaRPr lang="en-US" sz="1400" b="1" dirty="0"/>
          </a:p>
        </p:txBody>
      </p:sp>
      <p:sp>
        <p:nvSpPr>
          <p:cNvPr id="33" name="TextBox 32"/>
          <p:cNvSpPr txBox="1"/>
          <p:nvPr/>
        </p:nvSpPr>
        <p:spPr>
          <a:xfrm>
            <a:off x="8928542" y="3472175"/>
            <a:ext cx="2471055" cy="523220"/>
          </a:xfrm>
          <a:prstGeom prst="rect">
            <a:avLst/>
          </a:prstGeom>
          <a:noFill/>
        </p:spPr>
        <p:txBody>
          <a:bodyPr wrap="square" rtlCol="0">
            <a:spAutoFit/>
          </a:bodyPr>
          <a:lstStyle/>
          <a:p>
            <a:pPr algn="ctr"/>
            <a:r>
              <a:rPr lang="en-US" sz="1400" b="1" dirty="0" smtClean="0"/>
              <a:t>College and Career Readiness</a:t>
            </a:r>
            <a:endParaRPr lang="en-US" sz="1400" b="1" dirty="0"/>
          </a:p>
        </p:txBody>
      </p:sp>
    </p:spTree>
    <p:extLst>
      <p:ext uri="{BB962C8B-B14F-4D97-AF65-F5344CB8AC3E}">
        <p14:creationId xmlns:p14="http://schemas.microsoft.com/office/powerpoint/2010/main" val="321088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6" name="Picture 5"/>
          <p:cNvPicPr>
            <a:picLocks noChangeAspect="1"/>
          </p:cNvPicPr>
          <p:nvPr/>
        </p:nvPicPr>
        <p:blipFill rotWithShape="1">
          <a:blip r:embed="rId3">
            <a:clrChange>
              <a:clrFrom>
                <a:srgbClr val="EDEDEE"/>
              </a:clrFrom>
              <a:clrTo>
                <a:srgbClr val="EDEDEE">
                  <a:alpha val="0"/>
                </a:srgbClr>
              </a:clrTo>
            </a:clrChange>
          </a:blip>
          <a:srcRect l="4891" t="16279" r="5653" b="1820"/>
          <a:stretch/>
        </p:blipFill>
        <p:spPr>
          <a:xfrm>
            <a:off x="0" y="0"/>
            <a:ext cx="12192000" cy="5999708"/>
          </a:xfrm>
          <a:prstGeom prst="rect">
            <a:avLst/>
          </a:prstGeom>
        </p:spPr>
      </p:pic>
      <p:sp>
        <p:nvSpPr>
          <p:cNvPr id="7" name="Rectangle 6"/>
          <p:cNvSpPr/>
          <p:nvPr/>
        </p:nvSpPr>
        <p:spPr>
          <a:xfrm>
            <a:off x="1076325" y="5791200"/>
            <a:ext cx="2266950" cy="266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24</a:t>
            </a:r>
            <a:endParaRPr lang="en-US" b="1" dirty="0">
              <a:solidFill>
                <a:srgbClr val="FFFFFF"/>
              </a:solidFill>
            </a:endParaRPr>
          </a:p>
        </p:txBody>
      </p:sp>
    </p:spTree>
    <p:extLst>
      <p:ext uri="{BB962C8B-B14F-4D97-AF65-F5344CB8AC3E}">
        <p14:creationId xmlns:p14="http://schemas.microsoft.com/office/powerpoint/2010/main" val="31853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38</a:t>
            </a:fld>
            <a:endParaRPr lang="en-US" dirty="0"/>
          </a:p>
        </p:txBody>
      </p:sp>
      <p:sp>
        <p:nvSpPr>
          <p:cNvPr id="4" name="Text Placeholder 3"/>
          <p:cNvSpPr>
            <a:spLocks noGrp="1"/>
          </p:cNvSpPr>
          <p:nvPr>
            <p:ph type="body" idx="1"/>
          </p:nvPr>
        </p:nvSpPr>
        <p:spPr/>
        <p:txBody>
          <a:bodyPr/>
          <a:lstStyle/>
          <a:p>
            <a:r>
              <a:rPr lang="en-US" dirty="0" smtClean="0"/>
              <a:t>Fox C-6 Comprehensive Assessment Plan</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488408169"/>
              </p:ext>
            </p:extLst>
          </p:nvPr>
        </p:nvGraphicFramePr>
        <p:xfrm>
          <a:off x="815975" y="1749425"/>
          <a:ext cx="10531475"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682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39</a:t>
            </a:fld>
            <a:endParaRPr lang="en-US" dirty="0"/>
          </a:p>
        </p:txBody>
      </p:sp>
      <p:sp>
        <p:nvSpPr>
          <p:cNvPr id="4" name="Title 3"/>
          <p:cNvSpPr>
            <a:spLocks noGrp="1"/>
          </p:cNvSpPr>
          <p:nvPr>
            <p:ph type="title"/>
          </p:nvPr>
        </p:nvSpPr>
        <p:spPr>
          <a:xfrm>
            <a:off x="1011314" y="2668504"/>
            <a:ext cx="10162834" cy="1117493"/>
          </a:xfrm>
        </p:spPr>
        <p:txBody>
          <a:bodyPr anchor="ctr">
            <a:normAutofit fontScale="90000"/>
          </a:bodyPr>
          <a:lstStyle/>
          <a:p>
            <a:r>
              <a:rPr lang="en-US" dirty="0" smtClean="0"/>
              <a:t>If you’re going to make a difference for a kid, you’ve got to start somewhere in elementary school.</a:t>
            </a:r>
            <a:br>
              <a:rPr lang="en-US" dirty="0" smtClean="0"/>
            </a:br>
            <a:r>
              <a:rPr lang="en-US" dirty="0"/>
              <a:t/>
            </a:r>
            <a:br>
              <a:rPr lang="en-US" dirty="0"/>
            </a:br>
            <a:r>
              <a:rPr lang="en-US" sz="3100" dirty="0" smtClean="0">
                <a:solidFill>
                  <a:srgbClr val="74D1EA"/>
                </a:solidFill>
              </a:rPr>
              <a:t>Declan Fitzpatrick </a:t>
            </a:r>
            <a:br>
              <a:rPr lang="en-US" sz="3100" dirty="0" smtClean="0">
                <a:solidFill>
                  <a:srgbClr val="74D1EA"/>
                </a:solidFill>
              </a:rPr>
            </a:br>
            <a:r>
              <a:rPr lang="en-US" sz="3100" dirty="0" smtClean="0">
                <a:solidFill>
                  <a:srgbClr val="74D1EA"/>
                </a:solidFill>
              </a:rPr>
              <a:t>Executive Director of Curriculum and Instruction</a:t>
            </a:r>
            <a:endParaRPr lang="en-US" sz="6700" dirty="0">
              <a:solidFill>
                <a:srgbClr val="74D1EA"/>
              </a:solidFill>
            </a:endParaRPr>
          </a:p>
        </p:txBody>
      </p:sp>
    </p:spTree>
    <p:extLst>
      <p:ext uri="{BB962C8B-B14F-4D97-AF65-F5344CB8AC3E}">
        <p14:creationId xmlns:p14="http://schemas.microsoft.com/office/powerpoint/2010/main" val="426249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Hello, my name is…</a:t>
            </a:r>
            <a:endParaRPr lang="en-US" sz="3200" dirty="0"/>
          </a:p>
        </p:txBody>
      </p:sp>
      <p:sp>
        <p:nvSpPr>
          <p:cNvPr id="8" name="Content Placeholder 7"/>
          <p:cNvSpPr>
            <a:spLocks noGrp="1"/>
          </p:cNvSpPr>
          <p:nvPr>
            <p:ph sz="half" idx="2"/>
          </p:nvPr>
        </p:nvSpPr>
        <p:spPr/>
        <p:txBody>
          <a:bodyPr>
            <a:normAutofit/>
          </a:bodyPr>
          <a:lstStyle/>
          <a:p>
            <a:pPr marL="457200" indent="-457200">
              <a:buFont typeface="+mj-lt"/>
              <a:buAutoNum type="arabicPeriod"/>
            </a:pPr>
            <a:r>
              <a:rPr lang="en-US" sz="2800" dirty="0" smtClean="0"/>
              <a:t>Your Name</a:t>
            </a:r>
          </a:p>
          <a:p>
            <a:pPr marL="457200" indent="-457200">
              <a:buFont typeface="+mj-lt"/>
              <a:buAutoNum type="arabicPeriod"/>
            </a:pPr>
            <a:r>
              <a:rPr lang="en-US" sz="2800" dirty="0" smtClean="0"/>
              <a:t>Your Title</a:t>
            </a:r>
          </a:p>
          <a:p>
            <a:pPr marL="457200" indent="-457200">
              <a:buFont typeface="+mj-lt"/>
              <a:buAutoNum type="arabicPeriod"/>
            </a:pPr>
            <a:r>
              <a:rPr lang="en-US" sz="2800" dirty="0" smtClean="0"/>
              <a:t>Your School</a:t>
            </a:r>
          </a:p>
          <a:p>
            <a:pPr marL="457200" indent="-457200">
              <a:buFont typeface="+mj-lt"/>
              <a:buAutoNum type="arabicPeriod"/>
            </a:pPr>
            <a:r>
              <a:rPr lang="en-US" sz="2800" dirty="0" smtClean="0"/>
              <a:t>What you are most interested </a:t>
            </a:r>
            <a:br>
              <a:rPr lang="en-US" sz="2800" dirty="0" smtClean="0"/>
            </a:br>
            <a:r>
              <a:rPr lang="en-US" sz="2800" dirty="0" smtClean="0"/>
              <a:t>in learning today</a:t>
            </a:r>
            <a:endParaRPr lang="en-US" sz="2800"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4" name="Content Placeholder 1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5004" r="53738"/>
          <a:stretch/>
        </p:blipFill>
        <p:spPr>
          <a:xfrm>
            <a:off x="3854246" y="746760"/>
            <a:ext cx="3647768" cy="5349239"/>
          </a:xfrm>
        </p:spPr>
      </p:pic>
    </p:spTree>
    <p:extLst>
      <p:ext uri="{BB962C8B-B14F-4D97-AF65-F5344CB8AC3E}">
        <p14:creationId xmlns:p14="http://schemas.microsoft.com/office/powerpoint/2010/main" val="230399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ctr">
            <a:normAutofit/>
          </a:bodyPr>
          <a:lstStyle/>
          <a:p>
            <a:r>
              <a:rPr lang="en-US" sz="4800" dirty="0" smtClean="0"/>
              <a:t>CREATING A COMPREHENSIVE ASSESSMENT PLAN</a:t>
            </a:r>
            <a:endParaRPr lang="en-US" sz="4800" dirty="0"/>
          </a:p>
        </p:txBody>
      </p:sp>
      <p:sp>
        <p:nvSpPr>
          <p:cNvPr id="3" name="Subtitle 2"/>
          <p:cNvSpPr>
            <a:spLocks noGrp="1"/>
          </p:cNvSpPr>
          <p:nvPr>
            <p:ph type="subTitle" idx="1"/>
          </p:nvPr>
        </p:nvSpPr>
        <p:spPr/>
        <p:txBody>
          <a:bodyPr/>
          <a:lstStyle/>
          <a:p>
            <a:r>
              <a:rPr lang="en-US" dirty="0" smtClean="0"/>
              <a:t>WORKSHOP ACTIVITY – PAGE 26</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1940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smtClean="0"/>
              <a:t>Creating a Comprehensive Assessment Plan</a:t>
            </a:r>
            <a:endParaRPr lang="en-US" sz="24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41</a:t>
            </a:fld>
            <a:endParaRPr lang="en-US" dirty="0"/>
          </a:p>
        </p:txBody>
      </p:sp>
      <p:sp>
        <p:nvSpPr>
          <p:cNvPr id="136" name="Text Placeholder 6"/>
          <p:cNvSpPr txBox="1">
            <a:spLocks/>
          </p:cNvSpPr>
          <p:nvPr/>
        </p:nvSpPr>
        <p:spPr>
          <a:xfrm>
            <a:off x="3701143" y="830904"/>
            <a:ext cx="7698455" cy="80772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400" dirty="0" smtClean="0">
                <a:solidFill>
                  <a:schemeClr val="tx1"/>
                </a:solidFill>
                <a:latin typeface="+mj-lt"/>
              </a:rPr>
              <a:t>Assessment Types and Purposes</a:t>
            </a:r>
            <a:endParaRPr lang="en-US" dirty="0"/>
          </a:p>
        </p:txBody>
      </p:sp>
      <p:cxnSp>
        <p:nvCxnSpPr>
          <p:cNvPr id="5" name="Straight Connector 4"/>
          <p:cNvCxnSpPr/>
          <p:nvPr/>
        </p:nvCxnSpPr>
        <p:spPr>
          <a:xfrm>
            <a:off x="5022724" y="1937824"/>
            <a:ext cx="0" cy="3657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22724" y="5597768"/>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74184" y="2168768"/>
            <a:ext cx="3154680" cy="3195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591607" y="2168768"/>
            <a:ext cx="0" cy="3403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86667" y="2623624"/>
            <a:ext cx="615553" cy="2286000"/>
          </a:xfrm>
          <a:prstGeom prst="rect">
            <a:avLst/>
          </a:prstGeom>
          <a:noFill/>
        </p:spPr>
        <p:txBody>
          <a:bodyPr vert="vert270" wrap="square" rtlCol="0">
            <a:spAutoFit/>
          </a:bodyPr>
          <a:lstStyle/>
          <a:p>
            <a:pPr algn="ctr"/>
            <a:r>
              <a:rPr lang="en-US" sz="2800" dirty="0" smtClean="0">
                <a:latin typeface="+mj-lt"/>
              </a:rPr>
              <a:t>Frequency</a:t>
            </a:r>
            <a:endParaRPr lang="en-US" sz="2800" dirty="0">
              <a:latin typeface="+mj-lt"/>
            </a:endParaRPr>
          </a:p>
        </p:txBody>
      </p:sp>
      <p:sp>
        <p:nvSpPr>
          <p:cNvPr id="17" name="TextBox 16"/>
          <p:cNvSpPr txBox="1"/>
          <p:nvPr/>
        </p:nvSpPr>
        <p:spPr>
          <a:xfrm rot="5400000">
            <a:off x="6543747" y="4937218"/>
            <a:ext cx="615553" cy="2286000"/>
          </a:xfrm>
          <a:prstGeom prst="rect">
            <a:avLst/>
          </a:prstGeom>
          <a:noFill/>
        </p:spPr>
        <p:txBody>
          <a:bodyPr vert="vert270" wrap="square" rtlCol="0">
            <a:spAutoFit/>
          </a:bodyPr>
          <a:lstStyle/>
          <a:p>
            <a:pPr algn="ctr"/>
            <a:r>
              <a:rPr lang="en-US" sz="2800" dirty="0" smtClean="0">
                <a:latin typeface="+mj-lt"/>
              </a:rPr>
              <a:t>Stakes</a:t>
            </a:r>
            <a:endParaRPr lang="en-US" sz="2800" dirty="0">
              <a:latin typeface="+mj-lt"/>
            </a:endParaRPr>
          </a:p>
        </p:txBody>
      </p:sp>
      <p:sp>
        <p:nvSpPr>
          <p:cNvPr id="15" name="TextBox 14"/>
          <p:cNvSpPr txBox="1"/>
          <p:nvPr/>
        </p:nvSpPr>
        <p:spPr>
          <a:xfrm>
            <a:off x="5022724" y="5632924"/>
            <a:ext cx="685799" cy="369332"/>
          </a:xfrm>
          <a:prstGeom prst="rect">
            <a:avLst/>
          </a:prstGeom>
          <a:noFill/>
        </p:spPr>
        <p:txBody>
          <a:bodyPr wrap="square" rtlCol="0">
            <a:spAutoFit/>
          </a:bodyPr>
          <a:lstStyle/>
          <a:p>
            <a:r>
              <a:rPr lang="en-US" dirty="0" smtClean="0"/>
              <a:t>Low</a:t>
            </a:r>
            <a:endParaRPr lang="en-US" dirty="0"/>
          </a:p>
        </p:txBody>
      </p:sp>
      <p:sp>
        <p:nvSpPr>
          <p:cNvPr id="19" name="TextBox 18"/>
          <p:cNvSpPr txBox="1"/>
          <p:nvPr/>
        </p:nvSpPr>
        <p:spPr>
          <a:xfrm>
            <a:off x="8085964" y="5632924"/>
            <a:ext cx="685799" cy="369332"/>
          </a:xfrm>
          <a:prstGeom prst="rect">
            <a:avLst/>
          </a:prstGeom>
          <a:noFill/>
        </p:spPr>
        <p:txBody>
          <a:bodyPr wrap="square" rtlCol="0">
            <a:spAutoFit/>
          </a:bodyPr>
          <a:lstStyle/>
          <a:p>
            <a:r>
              <a:rPr lang="en-US" dirty="0" smtClean="0"/>
              <a:t>High</a:t>
            </a:r>
            <a:endParaRPr lang="en-US" dirty="0"/>
          </a:p>
        </p:txBody>
      </p:sp>
      <p:sp>
        <p:nvSpPr>
          <p:cNvPr id="16" name="TextBox 15"/>
          <p:cNvSpPr txBox="1"/>
          <p:nvPr/>
        </p:nvSpPr>
        <p:spPr>
          <a:xfrm>
            <a:off x="6079663" y="2095935"/>
            <a:ext cx="2277236" cy="461665"/>
          </a:xfrm>
          <a:prstGeom prst="rect">
            <a:avLst/>
          </a:prstGeom>
          <a:noFill/>
        </p:spPr>
        <p:txBody>
          <a:bodyPr wrap="square" rtlCol="0">
            <a:spAutoFit/>
          </a:bodyPr>
          <a:lstStyle/>
          <a:p>
            <a:r>
              <a:rPr lang="en-US" sz="2400" dirty="0" smtClean="0"/>
              <a:t>Formative</a:t>
            </a:r>
            <a:endParaRPr lang="en-US" sz="2400" dirty="0"/>
          </a:p>
        </p:txBody>
      </p:sp>
      <p:sp>
        <p:nvSpPr>
          <p:cNvPr id="21" name="TextBox 20"/>
          <p:cNvSpPr txBox="1"/>
          <p:nvPr/>
        </p:nvSpPr>
        <p:spPr>
          <a:xfrm>
            <a:off x="8085964" y="4188273"/>
            <a:ext cx="2277236" cy="461665"/>
          </a:xfrm>
          <a:prstGeom prst="rect">
            <a:avLst/>
          </a:prstGeom>
          <a:noFill/>
        </p:spPr>
        <p:txBody>
          <a:bodyPr wrap="square" rtlCol="0">
            <a:spAutoFit/>
          </a:bodyPr>
          <a:lstStyle/>
          <a:p>
            <a:r>
              <a:rPr lang="en-US" sz="2400" dirty="0" smtClean="0"/>
              <a:t>Summative</a:t>
            </a:r>
            <a:endParaRPr lang="en-US" sz="2400" dirty="0"/>
          </a:p>
        </p:txBody>
      </p:sp>
      <p:sp>
        <p:nvSpPr>
          <p:cNvPr id="22" name="TextBox 21"/>
          <p:cNvSpPr txBox="1"/>
          <p:nvPr/>
        </p:nvSpPr>
        <p:spPr>
          <a:xfrm>
            <a:off x="6524091" y="2498500"/>
            <a:ext cx="2777782" cy="584775"/>
          </a:xfrm>
          <a:prstGeom prst="rect">
            <a:avLst/>
          </a:prstGeom>
          <a:noFill/>
        </p:spPr>
        <p:txBody>
          <a:bodyPr wrap="square" rtlCol="0">
            <a:spAutoFit/>
          </a:bodyPr>
          <a:lstStyle/>
          <a:p>
            <a:r>
              <a:rPr lang="en-US" sz="1600" dirty="0" smtClean="0">
                <a:solidFill>
                  <a:srgbClr val="FF0000"/>
                </a:solidFill>
              </a:rPr>
              <a:t>Classroom Assessments</a:t>
            </a:r>
          </a:p>
          <a:p>
            <a:r>
              <a:rPr lang="en-US" sz="1600" dirty="0" smtClean="0">
                <a:solidFill>
                  <a:srgbClr val="FF0000"/>
                </a:solidFill>
              </a:rPr>
              <a:t>Interim Assessments</a:t>
            </a:r>
            <a:endParaRPr lang="en-US" sz="1600" dirty="0">
              <a:solidFill>
                <a:srgbClr val="FF0000"/>
              </a:solidFill>
            </a:endParaRPr>
          </a:p>
        </p:txBody>
      </p:sp>
      <p:sp>
        <p:nvSpPr>
          <p:cNvPr id="23" name="TextBox 22"/>
          <p:cNvSpPr txBox="1"/>
          <p:nvPr/>
        </p:nvSpPr>
        <p:spPr>
          <a:xfrm>
            <a:off x="8500828" y="4584616"/>
            <a:ext cx="2777782" cy="584775"/>
          </a:xfrm>
          <a:prstGeom prst="rect">
            <a:avLst/>
          </a:prstGeom>
          <a:noFill/>
        </p:spPr>
        <p:txBody>
          <a:bodyPr wrap="square" rtlCol="0">
            <a:spAutoFit/>
          </a:bodyPr>
          <a:lstStyle/>
          <a:p>
            <a:r>
              <a:rPr lang="en-US" sz="1600" dirty="0" smtClean="0">
                <a:solidFill>
                  <a:srgbClr val="FF0000"/>
                </a:solidFill>
              </a:rPr>
              <a:t>Annual exams</a:t>
            </a:r>
          </a:p>
          <a:p>
            <a:r>
              <a:rPr lang="en-US" sz="1600" dirty="0" smtClean="0">
                <a:solidFill>
                  <a:srgbClr val="FF0000"/>
                </a:solidFill>
              </a:rPr>
              <a:t>State tests</a:t>
            </a:r>
          </a:p>
        </p:txBody>
      </p:sp>
      <p:sp>
        <p:nvSpPr>
          <p:cNvPr id="18" name="TextBox 17"/>
          <p:cNvSpPr txBox="1"/>
          <p:nvPr/>
        </p:nvSpPr>
        <p:spPr>
          <a:xfrm rot="16200000">
            <a:off x="4468060" y="5009399"/>
            <a:ext cx="685799" cy="369332"/>
          </a:xfrm>
          <a:prstGeom prst="rect">
            <a:avLst/>
          </a:prstGeom>
          <a:noFill/>
        </p:spPr>
        <p:txBody>
          <a:bodyPr wrap="square" rtlCol="0">
            <a:spAutoFit/>
          </a:bodyPr>
          <a:lstStyle/>
          <a:p>
            <a:r>
              <a:rPr lang="en-US" dirty="0" smtClean="0"/>
              <a:t>Low</a:t>
            </a:r>
            <a:endParaRPr lang="en-US" dirty="0"/>
          </a:p>
        </p:txBody>
      </p:sp>
      <p:sp>
        <p:nvSpPr>
          <p:cNvPr id="20" name="TextBox 19"/>
          <p:cNvSpPr txBox="1"/>
          <p:nvPr/>
        </p:nvSpPr>
        <p:spPr>
          <a:xfrm rot="16200000">
            <a:off x="4445731" y="2485000"/>
            <a:ext cx="685799" cy="369332"/>
          </a:xfrm>
          <a:prstGeom prst="rect">
            <a:avLst/>
          </a:prstGeom>
          <a:noFill/>
        </p:spPr>
        <p:txBody>
          <a:bodyPr wrap="square" rtlCol="0">
            <a:spAutoFit/>
          </a:bodyPr>
          <a:lstStyle/>
          <a:p>
            <a:r>
              <a:rPr lang="en-US" dirty="0" smtClean="0"/>
              <a:t>High</a:t>
            </a:r>
            <a:endParaRPr lang="en-US" dirty="0"/>
          </a:p>
        </p:txBody>
      </p:sp>
    </p:spTree>
    <p:extLst>
      <p:ext uri="{BB962C8B-B14F-4D97-AF65-F5344CB8AC3E}">
        <p14:creationId xmlns:p14="http://schemas.microsoft.com/office/powerpoint/2010/main" val="118249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List All of Your Assessments</a:t>
            </a:r>
            <a:endParaRPr lang="en-US" sz="2800" dirty="0"/>
          </a:p>
        </p:txBody>
      </p:sp>
      <p:sp>
        <p:nvSpPr>
          <p:cNvPr id="5" name="Content Placeholder 4"/>
          <p:cNvSpPr>
            <a:spLocks noGrp="1"/>
          </p:cNvSpPr>
          <p:nvPr>
            <p:ph idx="1"/>
          </p:nvPr>
        </p:nvSpPr>
        <p:spPr/>
        <p:txBody>
          <a:bodyPr>
            <a:normAutofit/>
          </a:bodyPr>
          <a:lstStyle/>
          <a:p>
            <a:pPr marL="457200" indent="-457200">
              <a:buClr>
                <a:srgbClr val="005952"/>
              </a:buClr>
              <a:buFont typeface="Wingdings 2" pitchFamily="18" charset="2"/>
              <a:buAutoNum type="arabicPeriod"/>
            </a:pPr>
            <a:r>
              <a:rPr lang="en-US" sz="4000" dirty="0"/>
              <a:t>Grades Administered </a:t>
            </a:r>
          </a:p>
          <a:p>
            <a:pPr marL="457200" indent="-457200">
              <a:buClr>
                <a:srgbClr val="005952"/>
              </a:buClr>
              <a:buAutoNum type="arabicPeriod"/>
            </a:pPr>
            <a:r>
              <a:rPr lang="en-US" sz="4000" dirty="0" smtClean="0"/>
              <a:t>Assessment Name</a:t>
            </a:r>
          </a:p>
          <a:p>
            <a:pPr marL="457200" indent="-457200">
              <a:buClr>
                <a:srgbClr val="005952"/>
              </a:buClr>
              <a:buAutoNum type="arabicPeriod"/>
            </a:pPr>
            <a:r>
              <a:rPr lang="en-US" sz="4000" dirty="0" smtClean="0"/>
              <a:t>Holistic Framework Domain</a:t>
            </a:r>
          </a:p>
          <a:p>
            <a:pPr marL="457200" indent="-457200">
              <a:buClr>
                <a:srgbClr val="005952"/>
              </a:buClr>
              <a:buAutoNum type="arabicPeriod"/>
            </a:pPr>
            <a:r>
              <a:rPr lang="en-US" sz="4000" dirty="0" smtClean="0"/>
              <a:t>Purpose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355592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43</a:t>
            </a:fld>
            <a:endParaRPr lang="en-US" dirty="0"/>
          </a:p>
        </p:txBody>
      </p:sp>
      <p:sp>
        <p:nvSpPr>
          <p:cNvPr id="5" name="Text Placeholder 4"/>
          <p:cNvSpPr>
            <a:spLocks noGrp="1"/>
          </p:cNvSpPr>
          <p:nvPr>
            <p:ph type="body" idx="1"/>
          </p:nvPr>
        </p:nvSpPr>
        <p:spPr>
          <a:xfrm>
            <a:off x="816702" y="288336"/>
            <a:ext cx="10531483" cy="807720"/>
          </a:xfrm>
        </p:spPr>
        <p:txBody>
          <a:bodyPr/>
          <a:lstStyle/>
          <a:p>
            <a:r>
              <a:rPr lang="en-US" dirty="0"/>
              <a:t>How do the </a:t>
            </a:r>
            <a:r>
              <a:rPr lang="en-US" dirty="0" smtClean="0"/>
              <a:t>assessments I use </a:t>
            </a:r>
            <a:r>
              <a:rPr lang="en-US" dirty="0"/>
              <a:t>fit in a CAP?</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2145094577"/>
              </p:ext>
            </p:extLst>
          </p:nvPr>
        </p:nvGraphicFramePr>
        <p:xfrm>
          <a:off x="815975" y="1195971"/>
          <a:ext cx="10339706" cy="4859660"/>
        </p:xfrm>
        <a:graphic>
          <a:graphicData uri="http://schemas.openxmlformats.org/drawingml/2006/table">
            <a:tbl>
              <a:tblPr firstRow="1" bandRow="1">
                <a:tableStyleId>{5C22544A-7EE6-4342-B048-85BDC9FD1C3A}</a:tableStyleId>
              </a:tblPr>
              <a:tblGrid>
                <a:gridCol w="601345"/>
                <a:gridCol w="624840"/>
                <a:gridCol w="2209800"/>
                <a:gridCol w="2636520"/>
                <a:gridCol w="4267201"/>
              </a:tblGrid>
              <a:tr h="434709">
                <a:tc rowSpan="11">
                  <a:txBody>
                    <a:bodyPr/>
                    <a:lstStyle/>
                    <a:p>
                      <a:pPr algn="ctr"/>
                      <a:r>
                        <a:rPr lang="en-US" sz="2400" dirty="0" smtClean="0"/>
                        <a:t>GRADE</a:t>
                      </a:r>
                      <a:r>
                        <a:rPr lang="en-US" sz="2400" baseline="0" dirty="0" smtClean="0"/>
                        <a:t> LEVELS</a:t>
                      </a:r>
                      <a:endParaRPr lang="en-US" sz="2400" dirty="0"/>
                    </a:p>
                  </a:txBody>
                  <a:tcPr vert="vert270" anchor="ct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r>
                        <a:rPr lang="en-US" dirty="0" smtClean="0"/>
                        <a:t>Assessments</a:t>
                      </a:r>
                      <a:endParaRPr lang="en-US" dirty="0"/>
                    </a:p>
                  </a:txBody>
                  <a:tcPr/>
                </a:tc>
                <a:tc>
                  <a:txBody>
                    <a:bodyPr/>
                    <a:lstStyle/>
                    <a:p>
                      <a:r>
                        <a:rPr lang="en-US" dirty="0" smtClean="0"/>
                        <a:t>Holistic Framework Domain</a:t>
                      </a:r>
                      <a:endParaRPr lang="en-US" dirty="0"/>
                    </a:p>
                  </a:txBody>
                  <a:tcPr/>
                </a:tc>
                <a:tc>
                  <a:txBody>
                    <a:bodyPr/>
                    <a:lstStyle/>
                    <a:p>
                      <a:r>
                        <a:rPr lang="en-US" dirty="0" smtClean="0"/>
                        <a:t>Purpose</a:t>
                      </a:r>
                      <a:endParaRPr lang="en-US" dirty="0"/>
                    </a:p>
                  </a:txBody>
                  <a:tcPr/>
                </a:tc>
              </a:tr>
              <a:tr h="421958">
                <a:tc vMerge="1">
                  <a:txBody>
                    <a:bodyPr/>
                    <a:lstStyle/>
                    <a:p>
                      <a:endParaRPr lang="en-US" dirty="0"/>
                    </a:p>
                  </a:txBody>
                  <a:tcPr/>
                </a:tc>
                <a:tc>
                  <a:txBody>
                    <a:bodyPr/>
                    <a:lstStyle/>
                    <a:p>
                      <a:r>
                        <a:rPr lang="en-US" dirty="0" smtClean="0"/>
                        <a:t>3</a:t>
                      </a:r>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421958">
                <a:tc vMerge="1">
                  <a:txBody>
                    <a:bodyPr/>
                    <a:lstStyle/>
                    <a:p>
                      <a:endParaRPr lang="en-US" dirty="0"/>
                    </a:p>
                  </a:txBody>
                  <a:tcPr/>
                </a:tc>
                <a:tc>
                  <a:txBody>
                    <a:bodyPr/>
                    <a:lstStyle/>
                    <a:p>
                      <a:r>
                        <a:rPr lang="en-US" dirty="0" smtClean="0"/>
                        <a:t>4</a:t>
                      </a:r>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421958">
                <a:tc vMerge="1">
                  <a:txBody>
                    <a:bodyPr/>
                    <a:lstStyle/>
                    <a:p>
                      <a:endParaRPr lang="en-US" dirty="0" smtClean="0"/>
                    </a:p>
                  </a:txBody>
                  <a:tcPr/>
                </a:tc>
                <a:tc>
                  <a:txBody>
                    <a:bodyPr/>
                    <a:lstStyle/>
                    <a:p>
                      <a:r>
                        <a:rPr lang="en-US" dirty="0" smtClean="0"/>
                        <a:t>5</a:t>
                      </a:r>
                    </a:p>
                  </a:txBody>
                  <a:tcPr/>
                </a:tc>
                <a:tc>
                  <a:txBody>
                    <a:bodyPr/>
                    <a:lstStyle/>
                    <a:p>
                      <a:endParaRPr lang="en-US" dirty="0" smtClean="0"/>
                    </a:p>
                  </a:txBody>
                  <a:tcPr/>
                </a:tc>
                <a:tc>
                  <a:txBody>
                    <a:bodyPr/>
                    <a:lstStyle/>
                    <a:p>
                      <a:endParaRPr lang="en-US"/>
                    </a:p>
                  </a:txBody>
                  <a:tcPr/>
                </a:tc>
                <a:tc>
                  <a:txBody>
                    <a:bodyPr/>
                    <a:lstStyle/>
                    <a:p>
                      <a:endParaRPr lang="en-US" dirty="0"/>
                    </a:p>
                  </a:txBody>
                  <a:tcPr/>
                </a:tc>
              </a:tr>
              <a:tr h="421958">
                <a:tc vMerge="1">
                  <a:txBody>
                    <a:bodyPr/>
                    <a:lstStyle/>
                    <a:p>
                      <a:endParaRPr lang="en-US" dirty="0" smtClean="0"/>
                    </a:p>
                  </a:txBody>
                  <a:tcPr/>
                </a:tc>
                <a:tc>
                  <a:txBody>
                    <a:bodyPr/>
                    <a:lstStyle/>
                    <a:p>
                      <a:r>
                        <a:rPr lang="en-US" dirty="0" smtClean="0"/>
                        <a:t>6</a:t>
                      </a:r>
                    </a:p>
                  </a:txBody>
                  <a:tcPr/>
                </a:tc>
                <a:tc>
                  <a:txBody>
                    <a:bodyPr/>
                    <a:lstStyle/>
                    <a:p>
                      <a:endParaRPr lang="en-US" dirty="0" smtClean="0"/>
                    </a:p>
                  </a:txBody>
                  <a:tcPr/>
                </a:tc>
                <a:tc>
                  <a:txBody>
                    <a:bodyPr/>
                    <a:lstStyle/>
                    <a:p>
                      <a:endParaRPr lang="en-US"/>
                    </a:p>
                  </a:txBody>
                  <a:tcPr/>
                </a:tc>
                <a:tc>
                  <a:txBody>
                    <a:bodyPr/>
                    <a:lstStyle/>
                    <a:p>
                      <a:endParaRPr lang="en-US" dirty="0"/>
                    </a:p>
                  </a:txBody>
                  <a:tcPr/>
                </a:tc>
              </a:tr>
              <a:tr h="421958">
                <a:tc vMerge="1">
                  <a:txBody>
                    <a:bodyPr/>
                    <a:lstStyle/>
                    <a:p>
                      <a:endParaRPr lang="en-US" dirty="0" smtClean="0"/>
                    </a:p>
                  </a:txBody>
                  <a:tcPr/>
                </a:tc>
                <a:tc>
                  <a:txBody>
                    <a:bodyPr/>
                    <a:lstStyle/>
                    <a:p>
                      <a:r>
                        <a:rPr lang="en-US" dirty="0" smtClean="0"/>
                        <a:t>7</a:t>
                      </a:r>
                    </a:p>
                  </a:txBody>
                  <a:tcPr/>
                </a:tc>
                <a:tc>
                  <a:txBody>
                    <a:bodyPr/>
                    <a:lstStyle/>
                    <a:p>
                      <a:endParaRPr lang="en-US" dirty="0" smtClean="0"/>
                    </a:p>
                  </a:txBody>
                  <a:tcPr/>
                </a:tc>
                <a:tc>
                  <a:txBody>
                    <a:bodyPr/>
                    <a:lstStyle/>
                    <a:p>
                      <a:endParaRPr lang="en-US"/>
                    </a:p>
                  </a:txBody>
                  <a:tcPr/>
                </a:tc>
                <a:tc>
                  <a:txBody>
                    <a:bodyPr/>
                    <a:lstStyle/>
                    <a:p>
                      <a:endParaRPr lang="en-US" dirty="0"/>
                    </a:p>
                  </a:txBody>
                  <a:tcPr/>
                </a:tc>
              </a:tr>
              <a:tr h="421958">
                <a:tc vMerge="1">
                  <a:txBody>
                    <a:bodyPr/>
                    <a:lstStyle/>
                    <a:p>
                      <a:endParaRPr lang="en-US" dirty="0" smtClean="0"/>
                    </a:p>
                  </a:txBody>
                  <a:tcPr/>
                </a:tc>
                <a:tc>
                  <a:txBody>
                    <a:bodyPr/>
                    <a:lstStyle/>
                    <a:p>
                      <a:r>
                        <a:rPr lang="en-US" dirty="0" smtClean="0"/>
                        <a:t>8</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r h="421958">
                <a:tc vMerge="1">
                  <a:txBody>
                    <a:bodyPr/>
                    <a:lstStyle/>
                    <a:p>
                      <a:pPr algn="l"/>
                      <a:endParaRPr lang="en-US" sz="2400" dirty="0"/>
                    </a:p>
                  </a:txBody>
                  <a:tcPr vert="vert270"/>
                </a:tc>
                <a:tc>
                  <a:txBody>
                    <a:bodyPr/>
                    <a:lstStyle/>
                    <a:p>
                      <a:r>
                        <a:rPr lang="en-US" dirty="0" smtClean="0"/>
                        <a:t>9</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r h="421958">
                <a:tc vMerge="1">
                  <a:txBody>
                    <a:bodyPr/>
                    <a:lstStyle/>
                    <a:p>
                      <a:pPr algn="l"/>
                      <a:endParaRPr lang="en-US" sz="2400" dirty="0"/>
                    </a:p>
                  </a:txBody>
                  <a:tcPr vert="vert270"/>
                </a:tc>
                <a:tc>
                  <a:txBody>
                    <a:bodyPr/>
                    <a:lstStyle/>
                    <a:p>
                      <a:r>
                        <a:rPr lang="en-US" dirty="0" smtClean="0"/>
                        <a:t>10</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r h="421958">
                <a:tc vMerge="1">
                  <a:txBody>
                    <a:bodyPr/>
                    <a:lstStyle/>
                    <a:p>
                      <a:pPr algn="l"/>
                      <a:endParaRPr lang="en-US" sz="2400" dirty="0"/>
                    </a:p>
                  </a:txBody>
                  <a:tcPr vert="vert270"/>
                </a:tc>
                <a:tc>
                  <a:txBody>
                    <a:bodyPr/>
                    <a:lstStyle/>
                    <a:p>
                      <a:r>
                        <a:rPr lang="en-US" dirty="0" smtClean="0"/>
                        <a:t>11</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r h="421958">
                <a:tc vMerge="1">
                  <a:txBody>
                    <a:bodyPr/>
                    <a:lstStyle/>
                    <a:p>
                      <a:pPr algn="l"/>
                      <a:endParaRPr lang="en-US" sz="2400" dirty="0"/>
                    </a:p>
                  </a:txBody>
                  <a:tcPr vert="vert270"/>
                </a:tc>
                <a:tc>
                  <a:txBody>
                    <a:bodyPr/>
                    <a:lstStyle/>
                    <a:p>
                      <a:r>
                        <a:rPr lang="en-US" dirty="0" smtClean="0"/>
                        <a:t>12</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59708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6702" y="288330"/>
            <a:ext cx="10531483" cy="807720"/>
          </a:xfrm>
        </p:spPr>
        <p:txBody>
          <a:bodyPr/>
          <a:lstStyle/>
          <a:p>
            <a:r>
              <a:rPr lang="en-US" dirty="0" smtClean="0"/>
              <a:t>Organize Your Comprehensive Assessment Plan</a:t>
            </a:r>
            <a:endParaRPr lang="en-US" dirty="0"/>
          </a:p>
        </p:txBody>
      </p:sp>
      <p:graphicFrame>
        <p:nvGraphicFramePr>
          <p:cNvPr id="4" name="Content Placeholder 7"/>
          <p:cNvGraphicFramePr>
            <a:graphicFrameLocks/>
          </p:cNvGraphicFramePr>
          <p:nvPr>
            <p:extLst>
              <p:ext uri="{D42A27DB-BD31-4B8C-83A1-F6EECF244321}">
                <p14:modId xmlns:p14="http://schemas.microsoft.com/office/powerpoint/2010/main" val="4173545818"/>
              </p:ext>
            </p:extLst>
          </p:nvPr>
        </p:nvGraphicFramePr>
        <p:xfrm>
          <a:off x="815975" y="1195971"/>
          <a:ext cx="10339706" cy="4897120"/>
        </p:xfrm>
        <a:graphic>
          <a:graphicData uri="http://schemas.openxmlformats.org/drawingml/2006/table">
            <a:tbl>
              <a:tblPr firstRow="1" bandRow="1">
                <a:tableStyleId>{5C22544A-7EE6-4342-B048-85BDC9FD1C3A}</a:tableStyleId>
              </a:tblPr>
              <a:tblGrid>
                <a:gridCol w="601345"/>
                <a:gridCol w="624840"/>
                <a:gridCol w="2438400"/>
                <a:gridCol w="2407920"/>
                <a:gridCol w="4267201"/>
              </a:tblGrid>
              <a:tr h="434709">
                <a:tc rowSpan="5">
                  <a:txBody>
                    <a:bodyPr/>
                    <a:lstStyle/>
                    <a:p>
                      <a:pPr algn="ctr"/>
                      <a:r>
                        <a:rPr lang="en-US" sz="2400" dirty="0" smtClean="0"/>
                        <a:t>GRADE</a:t>
                      </a:r>
                      <a:r>
                        <a:rPr lang="en-US" sz="2400" baseline="0" dirty="0" smtClean="0"/>
                        <a:t> LEVELS</a:t>
                      </a:r>
                      <a:endParaRPr lang="en-US" sz="2400" dirty="0"/>
                    </a:p>
                  </a:txBody>
                  <a:tcPr vert="vert270" anchor="ct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r>
                        <a:rPr lang="en-US" dirty="0" smtClean="0"/>
                        <a:t>Assessments</a:t>
                      </a:r>
                      <a:endParaRPr lang="en-US" dirty="0"/>
                    </a:p>
                  </a:txBody>
                  <a:tcPr/>
                </a:tc>
                <a:tc>
                  <a:txBody>
                    <a:bodyPr/>
                    <a:lstStyle/>
                    <a:p>
                      <a:r>
                        <a:rPr lang="en-US" dirty="0" smtClean="0"/>
                        <a:t>Holistic</a:t>
                      </a:r>
                      <a:r>
                        <a:rPr lang="en-US" baseline="0" dirty="0" smtClean="0"/>
                        <a:t> Framework Domain</a:t>
                      </a:r>
                      <a:endParaRPr lang="en-US" dirty="0"/>
                    </a:p>
                  </a:txBody>
                  <a:tcPr/>
                </a:tc>
                <a:tc>
                  <a:txBody>
                    <a:bodyPr/>
                    <a:lstStyle/>
                    <a:p>
                      <a:r>
                        <a:rPr lang="en-US" dirty="0" smtClean="0"/>
                        <a:t>Purpose</a:t>
                      </a:r>
                      <a:endParaRPr lang="en-US" dirty="0"/>
                    </a:p>
                  </a:txBody>
                  <a:tcPr/>
                </a:tc>
              </a:tr>
              <a:tr h="421958">
                <a:tc vMerge="1">
                  <a:txBody>
                    <a:bodyPr/>
                    <a:lstStyle/>
                    <a:p>
                      <a:pPr algn="l"/>
                      <a:endParaRPr lang="en-US" sz="2400" dirty="0"/>
                    </a:p>
                  </a:txBody>
                  <a:tcPr vert="vert270"/>
                </a:tc>
                <a:tc>
                  <a:txBody>
                    <a:bodyPr/>
                    <a:lstStyle/>
                    <a:p>
                      <a:r>
                        <a:rPr lang="en-US" dirty="0" smtClean="0"/>
                        <a:t>9</a:t>
                      </a:r>
                    </a:p>
                  </a:txBody>
                  <a:tcPr/>
                </a:tc>
                <a:tc>
                  <a:txBody>
                    <a:bodyPr/>
                    <a:lstStyle/>
                    <a:p>
                      <a:pPr marL="342900" indent="-342900">
                        <a:buFont typeface="+mj-lt"/>
                        <a:buAutoNum type="arabicPeriod"/>
                      </a:pPr>
                      <a:r>
                        <a:rPr lang="en-US" sz="1400" dirty="0" smtClean="0"/>
                        <a:t>ACT Aspire</a:t>
                      </a:r>
                      <a:r>
                        <a:rPr lang="en-US" sz="1400" baseline="0" dirty="0" smtClean="0"/>
                        <a:t> Summative</a:t>
                      </a:r>
                    </a:p>
                    <a:p>
                      <a:pPr marL="342900" indent="-342900">
                        <a:buFont typeface="+mj-lt"/>
                        <a:buAutoNum type="arabicPeriod"/>
                      </a:pPr>
                      <a:r>
                        <a:rPr lang="en-US" sz="1400" baseline="0" dirty="0" smtClean="0"/>
                        <a:t>ACT Aspire Interim</a:t>
                      </a:r>
                    </a:p>
                    <a:p>
                      <a:pPr marL="342900" indent="-342900">
                        <a:buFont typeface="+mj-lt"/>
                        <a:buAutoNum type="arabicPeriod"/>
                      </a:pPr>
                      <a:r>
                        <a:rPr lang="en-US" sz="1400" baseline="0" dirty="0" smtClean="0"/>
                        <a:t>State Assessment</a:t>
                      </a:r>
                    </a:p>
                    <a:p>
                      <a:pPr marL="342900" indent="-342900">
                        <a:buFont typeface="+mj-lt"/>
                        <a:buAutoNum type="arabicPeriod"/>
                      </a:pPr>
                      <a:r>
                        <a:rPr lang="en-US" sz="1400" dirty="0" smtClean="0"/>
                        <a:t>ACT Tessera</a:t>
                      </a:r>
                      <a:endParaRPr lang="en-US" sz="1400" dirty="0"/>
                    </a:p>
                  </a:txBody>
                  <a:tcPr/>
                </a:tc>
                <a:tc>
                  <a:txBody>
                    <a:bodyPr/>
                    <a:lstStyle/>
                    <a:p>
                      <a:pPr marL="285750" marR="0" lvl="0" indent="-285750" fontAlgn="ctr">
                        <a:spcBef>
                          <a:spcPts val="0"/>
                        </a:spcBef>
                        <a:spcAft>
                          <a:spcPts val="0"/>
                        </a:spcAft>
                        <a:buFont typeface="+mj-lt"/>
                        <a:buAutoNum type="arabicPeriod"/>
                        <a:tabLst>
                          <a:tab pos="914400" algn="l"/>
                        </a:tabLst>
                      </a:pPr>
                      <a:r>
                        <a:rPr lang="en-US" sz="1400">
                          <a:solidFill>
                            <a:srgbClr val="042E60"/>
                          </a:solidFill>
                          <a:effectLst/>
                          <a:latin typeface="+mn-lt"/>
                          <a:ea typeface="Calibri" panose="020F0502020204030204" pitchFamily="34" charset="0"/>
                        </a:rPr>
                        <a:t>Core Academic Skills </a:t>
                      </a:r>
                    </a:p>
                    <a:p>
                      <a:pPr marL="285750" marR="0" lvl="0" indent="-285750" fontAlgn="ctr">
                        <a:spcBef>
                          <a:spcPts val="0"/>
                        </a:spcBef>
                        <a:spcAft>
                          <a:spcPts val="0"/>
                        </a:spcAft>
                        <a:buFont typeface="+mj-lt"/>
                        <a:buAutoNum type="arabicPeriod"/>
                        <a:tabLst>
                          <a:tab pos="914400" algn="l"/>
                        </a:tabLst>
                      </a:pPr>
                      <a:r>
                        <a:rPr lang="en-US" sz="1400">
                          <a:solidFill>
                            <a:srgbClr val="042E60"/>
                          </a:solidFill>
                          <a:effectLst/>
                          <a:latin typeface="+mn-lt"/>
                          <a:ea typeface="Calibri" panose="020F0502020204030204" pitchFamily="34" charset="0"/>
                        </a:rPr>
                        <a:t>Core Academic Skills </a:t>
                      </a:r>
                    </a:p>
                    <a:p>
                      <a:pPr marL="285750" marR="0" lvl="0" indent="-285750" fontAlgn="ctr">
                        <a:spcBef>
                          <a:spcPts val="0"/>
                        </a:spcBef>
                        <a:spcAft>
                          <a:spcPts val="0"/>
                        </a:spcAft>
                        <a:buFont typeface="+mj-lt"/>
                        <a:buAutoNum type="arabicPeriod"/>
                        <a:tabLst>
                          <a:tab pos="914400" algn="l"/>
                        </a:tabLst>
                      </a:pPr>
                      <a:r>
                        <a:rPr lang="en-US" sz="1400">
                          <a:solidFill>
                            <a:srgbClr val="042E60"/>
                          </a:solidFill>
                          <a:effectLst/>
                          <a:latin typeface="+mn-lt"/>
                          <a:ea typeface="Calibri" panose="020F0502020204030204" pitchFamily="34" charset="0"/>
                        </a:rPr>
                        <a:t>Core Academic Skills </a:t>
                      </a:r>
                    </a:p>
                    <a:p>
                      <a:pPr marL="285750" marR="0" lvl="0" indent="-285750" fontAlgn="ctr">
                        <a:spcBef>
                          <a:spcPts val="0"/>
                        </a:spcBef>
                        <a:spcAft>
                          <a:spcPts val="0"/>
                        </a:spcAft>
                        <a:buFont typeface="+mj-lt"/>
                        <a:buAutoNum type="arabicPeriod"/>
                        <a:tabLst>
                          <a:tab pos="914400" algn="l"/>
                        </a:tabLst>
                      </a:pPr>
                      <a:r>
                        <a:rPr lang="en-US" sz="1400">
                          <a:solidFill>
                            <a:srgbClr val="042E60"/>
                          </a:solidFill>
                          <a:effectLst/>
                          <a:latin typeface="+mn-lt"/>
                          <a:ea typeface="Calibri" panose="020F0502020204030204" pitchFamily="34" charset="0"/>
                        </a:rPr>
                        <a:t>Behavioral Skills </a:t>
                      </a:r>
                    </a:p>
                  </a:txBody>
                  <a:tcPr marL="38100" marR="38100" marT="25400" marB="25400"/>
                </a:tc>
                <a:tc>
                  <a:txBody>
                    <a:bodyPr/>
                    <a:lstStyle/>
                    <a:p>
                      <a:pPr marL="285750" marR="0" lvl="0" indent="-285750" fontAlgn="ctr">
                        <a:spcBef>
                          <a:spcPts val="0"/>
                        </a:spcBef>
                        <a:spcAft>
                          <a:spcPts val="0"/>
                        </a:spcAft>
                        <a:buFont typeface="+mj-lt"/>
                        <a:buAutoNum type="arabicPeriod"/>
                        <a:tabLst>
                          <a:tab pos="914400" algn="l"/>
                        </a:tabLst>
                      </a:pPr>
                      <a:r>
                        <a:rPr lang="en-US" sz="1400" dirty="0">
                          <a:effectLst/>
                          <a:latin typeface="+mn-lt"/>
                          <a:ea typeface="Calibri" panose="020F0502020204030204" pitchFamily="34" charset="0"/>
                        </a:rPr>
                        <a:t>Summative assessment to measure student achievement in E, M, R, S, W; year over year growth; college and career readiness measure</a:t>
                      </a:r>
                    </a:p>
                    <a:p>
                      <a:pPr marL="285750" marR="0" lvl="0" indent="-285750" fontAlgn="ctr">
                        <a:spcBef>
                          <a:spcPts val="0"/>
                        </a:spcBef>
                        <a:spcAft>
                          <a:spcPts val="0"/>
                        </a:spcAft>
                        <a:buFont typeface="+mj-lt"/>
                        <a:buAutoNum type="arabicPeriod"/>
                        <a:tabLst>
                          <a:tab pos="914400" algn="l"/>
                        </a:tabLst>
                      </a:pPr>
                      <a:r>
                        <a:rPr lang="en-US" sz="1400" dirty="0">
                          <a:effectLst/>
                          <a:latin typeface="+mn-lt"/>
                          <a:ea typeface="Calibri" panose="020F0502020204030204" pitchFamily="34" charset="0"/>
                        </a:rPr>
                        <a:t>Student progress, intra-year growth measure</a:t>
                      </a:r>
                    </a:p>
                    <a:p>
                      <a:pPr marL="285750" marR="0" lvl="0" indent="-285750" fontAlgn="ctr">
                        <a:spcBef>
                          <a:spcPts val="0"/>
                        </a:spcBef>
                        <a:spcAft>
                          <a:spcPts val="0"/>
                        </a:spcAft>
                        <a:buFont typeface="+mj-lt"/>
                        <a:buAutoNum type="arabicPeriod"/>
                        <a:tabLst>
                          <a:tab pos="914400" algn="l"/>
                        </a:tabLst>
                      </a:pPr>
                      <a:r>
                        <a:rPr lang="en-US" sz="1400" dirty="0">
                          <a:effectLst/>
                          <a:latin typeface="+mn-lt"/>
                          <a:ea typeface="Calibri" panose="020F0502020204030204" pitchFamily="34" charset="0"/>
                        </a:rPr>
                        <a:t>Summative accountability measure, required </a:t>
                      </a:r>
                    </a:p>
                    <a:p>
                      <a:pPr marL="285750" marR="0" lvl="0" indent="-285750" fontAlgn="ctr">
                        <a:spcBef>
                          <a:spcPts val="0"/>
                        </a:spcBef>
                        <a:spcAft>
                          <a:spcPts val="0"/>
                        </a:spcAft>
                        <a:buFont typeface="+mj-lt"/>
                        <a:buAutoNum type="arabicPeriod"/>
                        <a:tabLst>
                          <a:tab pos="914400" algn="l"/>
                        </a:tabLst>
                      </a:pPr>
                      <a:r>
                        <a:rPr lang="en-US" sz="1400" dirty="0">
                          <a:effectLst/>
                          <a:latin typeface="+mn-lt"/>
                          <a:ea typeface="Calibri" panose="020F0502020204030204" pitchFamily="34" charset="0"/>
                        </a:rPr>
                        <a:t>Character Education and Leadership goals</a:t>
                      </a:r>
                    </a:p>
                  </a:txBody>
                  <a:tcPr marL="38100" marR="38100" marT="25400" marB="25400"/>
                </a:tc>
              </a:tr>
              <a:tr h="421958">
                <a:tc vMerge="1">
                  <a:txBody>
                    <a:bodyPr/>
                    <a:lstStyle/>
                    <a:p>
                      <a:pPr algn="l"/>
                      <a:endParaRPr lang="en-US" sz="2400" dirty="0"/>
                    </a:p>
                  </a:txBody>
                  <a:tcPr vert="vert270"/>
                </a:tc>
                <a:tc>
                  <a:txBody>
                    <a:bodyPr/>
                    <a:lstStyle/>
                    <a:p>
                      <a:r>
                        <a:rPr lang="en-US" dirty="0" smtClean="0"/>
                        <a:t>10</a:t>
                      </a:r>
                    </a:p>
                  </a:txBody>
                  <a:tcPr/>
                </a:tc>
                <a:tc>
                  <a:txBody>
                    <a:bodyPr/>
                    <a:lstStyle/>
                    <a:p>
                      <a:pPr marL="342900" indent="-342900">
                        <a:buAutoNum type="arabicPeriod"/>
                      </a:pPr>
                      <a:r>
                        <a:rPr lang="en-US" sz="1400" dirty="0" smtClean="0"/>
                        <a:t>PreACT</a:t>
                      </a:r>
                    </a:p>
                    <a:p>
                      <a:pPr marL="342900" indent="-342900">
                        <a:buAutoNum type="arabicPeriod"/>
                      </a:pPr>
                      <a:r>
                        <a:rPr lang="en-US" sz="1400" dirty="0" smtClean="0"/>
                        <a:t>State Assessment</a:t>
                      </a:r>
                    </a:p>
                  </a:txBody>
                  <a:tcPr/>
                </a:tc>
                <a:tc>
                  <a:txBody>
                    <a:bodyPr/>
                    <a:lstStyle/>
                    <a:p>
                      <a:pPr marL="285750" marR="0" lvl="0" indent="-285750" fontAlgn="ctr">
                        <a:spcBef>
                          <a:spcPts val="0"/>
                        </a:spcBef>
                        <a:spcAft>
                          <a:spcPts val="0"/>
                        </a:spcAft>
                        <a:buFont typeface="+mj-lt"/>
                        <a:buAutoNum type="arabicPeriod"/>
                        <a:tabLst>
                          <a:tab pos="914400" algn="l"/>
                        </a:tabLst>
                      </a:pPr>
                      <a:r>
                        <a:rPr lang="en-US" sz="1400">
                          <a:solidFill>
                            <a:srgbClr val="042E60"/>
                          </a:solidFill>
                          <a:effectLst/>
                          <a:latin typeface="+mn-lt"/>
                          <a:ea typeface="Calibri" panose="020F0502020204030204" pitchFamily="34" charset="0"/>
                        </a:rPr>
                        <a:t>Core Academic Skills and Education and Career Navigation</a:t>
                      </a:r>
                    </a:p>
                    <a:p>
                      <a:pPr marL="285750" marR="0" lvl="0" indent="-285750" fontAlgn="ctr">
                        <a:spcBef>
                          <a:spcPts val="0"/>
                        </a:spcBef>
                        <a:spcAft>
                          <a:spcPts val="0"/>
                        </a:spcAft>
                        <a:buFont typeface="+mj-lt"/>
                        <a:buAutoNum type="arabicPeriod"/>
                        <a:tabLst>
                          <a:tab pos="914400" algn="l"/>
                        </a:tabLst>
                      </a:pPr>
                      <a:r>
                        <a:rPr lang="en-US" sz="1400">
                          <a:solidFill>
                            <a:srgbClr val="042E60"/>
                          </a:solidFill>
                          <a:effectLst/>
                          <a:latin typeface="+mn-lt"/>
                          <a:ea typeface="Calibri" panose="020F0502020204030204" pitchFamily="34" charset="0"/>
                        </a:rPr>
                        <a:t>Core Academic Skills </a:t>
                      </a:r>
                    </a:p>
                  </a:txBody>
                  <a:tcPr marL="38100" marR="38100" marT="25400" marB="25400"/>
                </a:tc>
                <a:tc>
                  <a:txBody>
                    <a:bodyPr/>
                    <a:lstStyle/>
                    <a:p>
                      <a:pPr marL="285750" marR="0" lvl="0" indent="-285750" fontAlgn="ctr">
                        <a:spcBef>
                          <a:spcPts val="0"/>
                        </a:spcBef>
                        <a:spcAft>
                          <a:spcPts val="0"/>
                        </a:spcAft>
                        <a:buFont typeface="+mj-lt"/>
                        <a:buAutoNum type="arabicPeriod"/>
                        <a:tabLst>
                          <a:tab pos="914400" algn="l"/>
                        </a:tabLst>
                      </a:pPr>
                      <a:r>
                        <a:rPr lang="en-US" sz="1400" dirty="0">
                          <a:effectLst/>
                          <a:latin typeface="+mn-lt"/>
                          <a:ea typeface="Calibri" panose="020F0502020204030204" pitchFamily="34" charset="0"/>
                        </a:rPr>
                        <a:t>Measure student achievement in E, M, R, and S, practice for ACT in setting, content and skills.</a:t>
                      </a:r>
                    </a:p>
                    <a:p>
                      <a:pPr marL="285750" marR="0" lvl="0" indent="-285750" fontAlgn="ctr">
                        <a:spcBef>
                          <a:spcPts val="0"/>
                        </a:spcBef>
                        <a:spcAft>
                          <a:spcPts val="0"/>
                        </a:spcAft>
                        <a:buFont typeface="+mj-lt"/>
                        <a:buAutoNum type="arabicPeriod"/>
                        <a:tabLst>
                          <a:tab pos="914400" algn="l"/>
                        </a:tabLst>
                      </a:pPr>
                      <a:r>
                        <a:rPr lang="en-US" sz="1400" dirty="0">
                          <a:effectLst/>
                          <a:latin typeface="+mn-lt"/>
                          <a:ea typeface="Calibri" panose="020F0502020204030204" pitchFamily="34" charset="0"/>
                        </a:rPr>
                        <a:t>Summative accountability measure, required </a:t>
                      </a:r>
                    </a:p>
                  </a:txBody>
                  <a:tcPr marL="38100" marR="38100" marT="25400" marB="25400"/>
                </a:tc>
              </a:tr>
              <a:tr h="421958">
                <a:tc vMerge="1">
                  <a:txBody>
                    <a:bodyPr/>
                    <a:lstStyle/>
                    <a:p>
                      <a:pPr algn="l"/>
                      <a:endParaRPr lang="en-US" sz="2400" dirty="0"/>
                    </a:p>
                  </a:txBody>
                  <a:tcPr vert="vert270"/>
                </a:tc>
                <a:tc>
                  <a:txBody>
                    <a:bodyPr/>
                    <a:lstStyle/>
                    <a:p>
                      <a:r>
                        <a:rPr lang="en-US" dirty="0" smtClean="0"/>
                        <a:t>11</a:t>
                      </a:r>
                    </a:p>
                  </a:txBody>
                  <a:tcPr/>
                </a:tc>
                <a:tc>
                  <a:txBody>
                    <a:bodyPr/>
                    <a:lstStyle/>
                    <a:p>
                      <a:pPr marL="342900" indent="-342900">
                        <a:buAutoNum type="arabicPeriod"/>
                      </a:pPr>
                      <a:r>
                        <a:rPr lang="en-US" sz="1400" dirty="0" smtClean="0"/>
                        <a:t>The ACT Test</a:t>
                      </a:r>
                    </a:p>
                    <a:p>
                      <a:pPr marL="342900" indent="-342900">
                        <a:buAutoNum type="arabicPeriod"/>
                      </a:pPr>
                      <a:r>
                        <a:rPr lang="en-US" sz="1400" dirty="0" smtClean="0"/>
                        <a:t>ACT Tessera</a:t>
                      </a:r>
                    </a:p>
                  </a:txBody>
                  <a:tcPr/>
                </a:tc>
                <a:tc>
                  <a:txBody>
                    <a:bodyPr/>
                    <a:lstStyle/>
                    <a:p>
                      <a:pPr marL="285750" marR="0" lvl="0" indent="-285750" fontAlgn="ctr">
                        <a:spcBef>
                          <a:spcPts val="0"/>
                        </a:spcBef>
                        <a:spcAft>
                          <a:spcPts val="0"/>
                        </a:spcAft>
                        <a:buFont typeface="+mj-lt"/>
                        <a:buAutoNum type="arabicPeriod"/>
                        <a:tabLst>
                          <a:tab pos="914400" algn="l"/>
                        </a:tabLst>
                      </a:pPr>
                      <a:r>
                        <a:rPr lang="en-US" sz="1400">
                          <a:solidFill>
                            <a:srgbClr val="042E60"/>
                          </a:solidFill>
                          <a:effectLst/>
                          <a:latin typeface="+mn-lt"/>
                          <a:ea typeface="Calibri" panose="020F0502020204030204" pitchFamily="34" charset="0"/>
                        </a:rPr>
                        <a:t>Core Academic Skills and Education and Career Navigation</a:t>
                      </a:r>
                    </a:p>
                    <a:p>
                      <a:pPr marL="285750" marR="0" lvl="0" indent="-285750" fontAlgn="ctr">
                        <a:spcBef>
                          <a:spcPts val="0"/>
                        </a:spcBef>
                        <a:spcAft>
                          <a:spcPts val="0"/>
                        </a:spcAft>
                        <a:buFont typeface="+mj-lt"/>
                        <a:buAutoNum type="arabicPeriod"/>
                        <a:tabLst>
                          <a:tab pos="914400" algn="l"/>
                        </a:tabLst>
                      </a:pPr>
                      <a:r>
                        <a:rPr lang="en-US" sz="1400">
                          <a:solidFill>
                            <a:srgbClr val="042E60"/>
                          </a:solidFill>
                          <a:effectLst/>
                          <a:latin typeface="+mn-lt"/>
                          <a:ea typeface="Calibri" panose="020F0502020204030204" pitchFamily="34" charset="0"/>
                        </a:rPr>
                        <a:t>Core Academic Skills </a:t>
                      </a:r>
                    </a:p>
                  </a:txBody>
                  <a:tcPr marL="38100" marR="38100" marT="25400" marB="25400"/>
                </a:tc>
                <a:tc>
                  <a:txBody>
                    <a:bodyPr/>
                    <a:lstStyle/>
                    <a:p>
                      <a:pPr marL="285750" marR="0" lvl="0" indent="-285750" fontAlgn="ctr">
                        <a:spcBef>
                          <a:spcPts val="0"/>
                        </a:spcBef>
                        <a:spcAft>
                          <a:spcPts val="0"/>
                        </a:spcAft>
                        <a:buFont typeface="+mj-lt"/>
                        <a:buAutoNum type="arabicPeriod"/>
                        <a:tabLst>
                          <a:tab pos="914400" algn="l"/>
                        </a:tabLst>
                      </a:pPr>
                      <a:r>
                        <a:rPr lang="en-US" sz="1400">
                          <a:effectLst/>
                          <a:latin typeface="+mn-lt"/>
                          <a:ea typeface="Calibri" panose="020F0502020204030204" pitchFamily="34" charset="0"/>
                        </a:rPr>
                        <a:t>Summative assessment to measure student achievement in E, M, R, S, W, college entrance exam, college and career navigation</a:t>
                      </a:r>
                    </a:p>
                    <a:p>
                      <a:pPr marL="285750" marR="0" lvl="0" indent="-285750" fontAlgn="ctr">
                        <a:spcBef>
                          <a:spcPts val="0"/>
                        </a:spcBef>
                        <a:spcAft>
                          <a:spcPts val="0"/>
                        </a:spcAft>
                        <a:buFont typeface="+mj-lt"/>
                        <a:buAutoNum type="arabicPeriod"/>
                        <a:tabLst>
                          <a:tab pos="914400" algn="l"/>
                        </a:tabLst>
                      </a:pPr>
                      <a:r>
                        <a:rPr lang="en-US" sz="1400">
                          <a:effectLst/>
                          <a:latin typeface="+mn-lt"/>
                          <a:ea typeface="Calibri" panose="020F0502020204030204" pitchFamily="34" charset="0"/>
                        </a:rPr>
                        <a:t>Character Education and Leadership goals</a:t>
                      </a:r>
                    </a:p>
                  </a:txBody>
                  <a:tcPr marL="38100" marR="38100" marT="25400" marB="25400"/>
                </a:tc>
              </a:tr>
              <a:tr h="421958">
                <a:tc vMerge="1">
                  <a:txBody>
                    <a:bodyPr/>
                    <a:lstStyle/>
                    <a:p>
                      <a:pPr algn="l"/>
                      <a:endParaRPr lang="en-US" sz="2400" dirty="0"/>
                    </a:p>
                  </a:txBody>
                  <a:tcPr vert="vert270"/>
                </a:tc>
                <a:tc>
                  <a:txBody>
                    <a:bodyPr/>
                    <a:lstStyle/>
                    <a:p>
                      <a:r>
                        <a:rPr lang="en-US" dirty="0" smtClean="0"/>
                        <a:t>12</a:t>
                      </a:r>
                    </a:p>
                  </a:txBody>
                  <a:tcPr/>
                </a:tc>
                <a:tc>
                  <a:txBody>
                    <a:bodyPr/>
                    <a:lstStyle/>
                    <a:p>
                      <a:pPr marL="342900" indent="-342900">
                        <a:buAutoNum type="arabicPeriod"/>
                      </a:pPr>
                      <a:r>
                        <a:rPr lang="en-US" sz="1400" dirty="0" smtClean="0"/>
                        <a:t>The ACT Test</a:t>
                      </a:r>
                    </a:p>
                    <a:p>
                      <a:pPr marL="342900" indent="-342900">
                        <a:buAutoNum type="arabicPeriod"/>
                      </a:pPr>
                      <a:r>
                        <a:rPr lang="en-US" sz="1400" dirty="0" smtClean="0"/>
                        <a:t>ACT WorkKeys </a:t>
                      </a:r>
                    </a:p>
                  </a:txBody>
                  <a:tcPr/>
                </a:tc>
                <a:tc>
                  <a:txBody>
                    <a:bodyPr/>
                    <a:lstStyle/>
                    <a:p>
                      <a:pPr marL="285750" marR="0" lvl="0" indent="-285750" fontAlgn="ctr">
                        <a:spcBef>
                          <a:spcPts val="0"/>
                        </a:spcBef>
                        <a:spcAft>
                          <a:spcPts val="0"/>
                        </a:spcAft>
                        <a:buFont typeface="+mj-lt"/>
                        <a:buAutoNum type="arabicPeriod"/>
                        <a:tabLst>
                          <a:tab pos="914400" algn="l"/>
                        </a:tabLst>
                      </a:pPr>
                      <a:r>
                        <a:rPr lang="en-US" sz="1400" dirty="0">
                          <a:solidFill>
                            <a:srgbClr val="042E60"/>
                          </a:solidFill>
                          <a:effectLst/>
                          <a:latin typeface="+mn-lt"/>
                          <a:ea typeface="Calibri" panose="020F0502020204030204" pitchFamily="34" charset="0"/>
                        </a:rPr>
                        <a:t>Core Academic Skills </a:t>
                      </a:r>
                    </a:p>
                    <a:p>
                      <a:pPr marL="285750" marR="0" lvl="0" indent="-285750" fontAlgn="ctr">
                        <a:spcBef>
                          <a:spcPts val="0"/>
                        </a:spcBef>
                        <a:spcAft>
                          <a:spcPts val="0"/>
                        </a:spcAft>
                        <a:buFont typeface="+mj-lt"/>
                        <a:buAutoNum type="arabicPeriod"/>
                        <a:tabLst>
                          <a:tab pos="914400" algn="l"/>
                        </a:tabLst>
                      </a:pPr>
                      <a:r>
                        <a:rPr lang="en-US" sz="1400" dirty="0">
                          <a:solidFill>
                            <a:srgbClr val="042E60"/>
                          </a:solidFill>
                          <a:effectLst/>
                          <a:latin typeface="+mn-lt"/>
                          <a:ea typeface="Calibri" panose="020F0502020204030204" pitchFamily="34" charset="0"/>
                        </a:rPr>
                        <a:t>Education and Career Navigation</a:t>
                      </a:r>
                    </a:p>
                  </a:txBody>
                  <a:tcPr marL="38100" marR="38100" marT="25400" marB="25400"/>
                </a:tc>
                <a:tc>
                  <a:txBody>
                    <a:bodyPr/>
                    <a:lstStyle/>
                    <a:p>
                      <a:pPr marL="285750" marR="0" lvl="0" indent="-285750" fontAlgn="ctr">
                        <a:spcBef>
                          <a:spcPts val="0"/>
                        </a:spcBef>
                        <a:spcAft>
                          <a:spcPts val="0"/>
                        </a:spcAft>
                        <a:buFont typeface="+mj-lt"/>
                        <a:buAutoNum type="arabicPeriod"/>
                        <a:tabLst>
                          <a:tab pos="914400" algn="l"/>
                        </a:tabLst>
                      </a:pPr>
                      <a:r>
                        <a:rPr lang="en-US" sz="1400" dirty="0">
                          <a:effectLst/>
                          <a:latin typeface="+mn-lt"/>
                          <a:ea typeface="Calibri" panose="020F0502020204030204" pitchFamily="34" charset="0"/>
                        </a:rPr>
                        <a:t>Summative assessment to measure student achievement in E, M, R, S, W, college entrance exam, college and career navigation</a:t>
                      </a:r>
                    </a:p>
                    <a:p>
                      <a:pPr marL="285750" marR="0" lvl="0" indent="-285750" fontAlgn="ctr">
                        <a:spcBef>
                          <a:spcPts val="0"/>
                        </a:spcBef>
                        <a:spcAft>
                          <a:spcPts val="0"/>
                        </a:spcAft>
                        <a:buFont typeface="+mj-lt"/>
                        <a:buAutoNum type="arabicPeriod"/>
                        <a:tabLst>
                          <a:tab pos="914400" algn="l"/>
                        </a:tabLst>
                      </a:pPr>
                      <a:r>
                        <a:rPr lang="en-US" sz="1400" dirty="0">
                          <a:effectLst/>
                          <a:latin typeface="+mn-lt"/>
                          <a:ea typeface="Calibri" panose="020F0502020204030204" pitchFamily="34" charset="0"/>
                        </a:rPr>
                        <a:t>Career readiness assessment and opportunity to earn NCRC (career credential)</a:t>
                      </a:r>
                    </a:p>
                  </a:txBody>
                  <a:tcPr marL="38100" marR="38100" marT="25400" marB="25400"/>
                </a:tc>
              </a:tr>
            </a:tbl>
          </a:graphicData>
        </a:graphic>
      </p:graphicFrame>
    </p:spTree>
    <p:extLst>
      <p:ext uri="{BB962C8B-B14F-4D97-AF65-F5344CB8AC3E}">
        <p14:creationId xmlns:p14="http://schemas.microsoft.com/office/powerpoint/2010/main" val="94093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45</a:t>
            </a:fld>
            <a:endParaRPr lang="en-US" dirty="0"/>
          </a:p>
        </p:txBody>
      </p:sp>
      <p:sp>
        <p:nvSpPr>
          <p:cNvPr id="4" name="Content Placeholder 3"/>
          <p:cNvSpPr>
            <a:spLocks noGrp="1"/>
          </p:cNvSpPr>
          <p:nvPr>
            <p:ph sz="half" idx="2"/>
          </p:nvPr>
        </p:nvSpPr>
        <p:spPr/>
        <p:txBody>
          <a:bodyPr/>
          <a:lstStyle/>
          <a:p>
            <a:endParaRPr lang="en-US" dirty="0"/>
          </a:p>
        </p:txBody>
      </p:sp>
      <p:graphicFrame>
        <p:nvGraphicFramePr>
          <p:cNvPr id="5" name="Content Placeholder 7"/>
          <p:cNvGraphicFramePr>
            <a:graphicFrameLocks/>
          </p:cNvGraphicFramePr>
          <p:nvPr>
            <p:extLst>
              <p:ext uri="{D42A27DB-BD31-4B8C-83A1-F6EECF244321}">
                <p14:modId xmlns:p14="http://schemas.microsoft.com/office/powerpoint/2010/main" val="1103556598"/>
              </p:ext>
            </p:extLst>
          </p:nvPr>
        </p:nvGraphicFramePr>
        <p:xfrm>
          <a:off x="815975" y="1195971"/>
          <a:ext cx="10339706" cy="4859660"/>
        </p:xfrm>
        <a:graphic>
          <a:graphicData uri="http://schemas.openxmlformats.org/drawingml/2006/table">
            <a:tbl>
              <a:tblPr firstRow="1" bandRow="1">
                <a:tableStyleId>{5C22544A-7EE6-4342-B048-85BDC9FD1C3A}</a:tableStyleId>
              </a:tblPr>
              <a:tblGrid>
                <a:gridCol w="601345"/>
                <a:gridCol w="624840"/>
                <a:gridCol w="2209800"/>
                <a:gridCol w="2636520"/>
                <a:gridCol w="4267201"/>
              </a:tblGrid>
              <a:tr h="434709">
                <a:tc rowSpan="11">
                  <a:txBody>
                    <a:bodyPr/>
                    <a:lstStyle/>
                    <a:p>
                      <a:pPr algn="ctr"/>
                      <a:r>
                        <a:rPr lang="en-US" sz="2400" dirty="0" smtClean="0"/>
                        <a:t>GRADE</a:t>
                      </a:r>
                      <a:r>
                        <a:rPr lang="en-US" sz="2400" baseline="0" dirty="0" smtClean="0"/>
                        <a:t> LEVELS</a:t>
                      </a:r>
                      <a:endParaRPr lang="en-US" sz="2400" dirty="0"/>
                    </a:p>
                  </a:txBody>
                  <a:tcPr vert="vert270" anchor="ct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r>
                        <a:rPr lang="en-US" dirty="0" smtClean="0"/>
                        <a:t>Assessments</a:t>
                      </a:r>
                      <a:endParaRPr lang="en-US" dirty="0"/>
                    </a:p>
                  </a:txBody>
                  <a:tcPr/>
                </a:tc>
                <a:tc>
                  <a:txBody>
                    <a:bodyPr/>
                    <a:lstStyle/>
                    <a:p>
                      <a:r>
                        <a:rPr lang="en-US" dirty="0" smtClean="0"/>
                        <a:t>Holistic Framework Domain</a:t>
                      </a:r>
                      <a:endParaRPr lang="en-US" dirty="0"/>
                    </a:p>
                  </a:txBody>
                  <a:tcPr/>
                </a:tc>
                <a:tc>
                  <a:txBody>
                    <a:bodyPr/>
                    <a:lstStyle/>
                    <a:p>
                      <a:r>
                        <a:rPr lang="en-US" dirty="0" smtClean="0"/>
                        <a:t>Purpose</a:t>
                      </a:r>
                      <a:endParaRPr lang="en-US" dirty="0"/>
                    </a:p>
                  </a:txBody>
                  <a:tcPr/>
                </a:tc>
              </a:tr>
              <a:tr h="421958">
                <a:tc vMerge="1">
                  <a:txBody>
                    <a:bodyPr/>
                    <a:lstStyle/>
                    <a:p>
                      <a:endParaRPr lang="en-US" dirty="0"/>
                    </a:p>
                  </a:txBody>
                  <a:tcPr/>
                </a:tc>
                <a:tc>
                  <a:txBody>
                    <a:bodyPr/>
                    <a:lstStyle/>
                    <a:p>
                      <a:r>
                        <a:rPr lang="en-US" dirty="0" smtClean="0"/>
                        <a:t>3</a:t>
                      </a:r>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421958">
                <a:tc vMerge="1">
                  <a:txBody>
                    <a:bodyPr/>
                    <a:lstStyle/>
                    <a:p>
                      <a:endParaRPr lang="en-US" dirty="0"/>
                    </a:p>
                  </a:txBody>
                  <a:tcPr/>
                </a:tc>
                <a:tc>
                  <a:txBody>
                    <a:bodyPr/>
                    <a:lstStyle/>
                    <a:p>
                      <a:r>
                        <a:rPr lang="en-US" dirty="0" smtClean="0"/>
                        <a:t>4</a:t>
                      </a:r>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421958">
                <a:tc vMerge="1">
                  <a:txBody>
                    <a:bodyPr/>
                    <a:lstStyle/>
                    <a:p>
                      <a:endParaRPr lang="en-US" dirty="0" smtClean="0"/>
                    </a:p>
                  </a:txBody>
                  <a:tcPr/>
                </a:tc>
                <a:tc>
                  <a:txBody>
                    <a:bodyPr/>
                    <a:lstStyle/>
                    <a:p>
                      <a:r>
                        <a:rPr lang="en-US" dirty="0" smtClean="0"/>
                        <a:t>5</a:t>
                      </a:r>
                    </a:p>
                  </a:txBody>
                  <a:tcPr/>
                </a:tc>
                <a:tc>
                  <a:txBody>
                    <a:bodyPr/>
                    <a:lstStyle/>
                    <a:p>
                      <a:endParaRPr lang="en-US" dirty="0" smtClean="0"/>
                    </a:p>
                  </a:txBody>
                  <a:tcPr/>
                </a:tc>
                <a:tc>
                  <a:txBody>
                    <a:bodyPr/>
                    <a:lstStyle/>
                    <a:p>
                      <a:endParaRPr lang="en-US"/>
                    </a:p>
                  </a:txBody>
                  <a:tcPr/>
                </a:tc>
                <a:tc>
                  <a:txBody>
                    <a:bodyPr/>
                    <a:lstStyle/>
                    <a:p>
                      <a:endParaRPr lang="en-US" dirty="0"/>
                    </a:p>
                  </a:txBody>
                  <a:tcPr/>
                </a:tc>
              </a:tr>
              <a:tr h="421958">
                <a:tc vMerge="1">
                  <a:txBody>
                    <a:bodyPr/>
                    <a:lstStyle/>
                    <a:p>
                      <a:endParaRPr lang="en-US" dirty="0" smtClean="0"/>
                    </a:p>
                  </a:txBody>
                  <a:tcPr/>
                </a:tc>
                <a:tc>
                  <a:txBody>
                    <a:bodyPr/>
                    <a:lstStyle/>
                    <a:p>
                      <a:r>
                        <a:rPr lang="en-US" dirty="0" smtClean="0"/>
                        <a:t>6</a:t>
                      </a:r>
                    </a:p>
                  </a:txBody>
                  <a:tcPr/>
                </a:tc>
                <a:tc>
                  <a:txBody>
                    <a:bodyPr/>
                    <a:lstStyle/>
                    <a:p>
                      <a:endParaRPr lang="en-US" dirty="0" smtClean="0"/>
                    </a:p>
                  </a:txBody>
                  <a:tcPr/>
                </a:tc>
                <a:tc>
                  <a:txBody>
                    <a:bodyPr/>
                    <a:lstStyle/>
                    <a:p>
                      <a:endParaRPr lang="en-US"/>
                    </a:p>
                  </a:txBody>
                  <a:tcPr/>
                </a:tc>
                <a:tc>
                  <a:txBody>
                    <a:bodyPr/>
                    <a:lstStyle/>
                    <a:p>
                      <a:endParaRPr lang="en-US" dirty="0"/>
                    </a:p>
                  </a:txBody>
                  <a:tcPr/>
                </a:tc>
              </a:tr>
              <a:tr h="421958">
                <a:tc vMerge="1">
                  <a:txBody>
                    <a:bodyPr/>
                    <a:lstStyle/>
                    <a:p>
                      <a:endParaRPr lang="en-US" dirty="0" smtClean="0"/>
                    </a:p>
                  </a:txBody>
                  <a:tcPr/>
                </a:tc>
                <a:tc>
                  <a:txBody>
                    <a:bodyPr/>
                    <a:lstStyle/>
                    <a:p>
                      <a:r>
                        <a:rPr lang="en-US" dirty="0" smtClean="0"/>
                        <a:t>7</a:t>
                      </a:r>
                    </a:p>
                  </a:txBody>
                  <a:tcPr/>
                </a:tc>
                <a:tc>
                  <a:txBody>
                    <a:bodyPr/>
                    <a:lstStyle/>
                    <a:p>
                      <a:endParaRPr lang="en-US" dirty="0" smtClean="0"/>
                    </a:p>
                  </a:txBody>
                  <a:tcPr/>
                </a:tc>
                <a:tc>
                  <a:txBody>
                    <a:bodyPr/>
                    <a:lstStyle/>
                    <a:p>
                      <a:endParaRPr lang="en-US"/>
                    </a:p>
                  </a:txBody>
                  <a:tcPr/>
                </a:tc>
                <a:tc>
                  <a:txBody>
                    <a:bodyPr/>
                    <a:lstStyle/>
                    <a:p>
                      <a:endParaRPr lang="en-US" dirty="0"/>
                    </a:p>
                  </a:txBody>
                  <a:tcPr/>
                </a:tc>
              </a:tr>
              <a:tr h="421958">
                <a:tc vMerge="1">
                  <a:txBody>
                    <a:bodyPr/>
                    <a:lstStyle/>
                    <a:p>
                      <a:endParaRPr lang="en-US" dirty="0" smtClean="0"/>
                    </a:p>
                  </a:txBody>
                  <a:tcPr/>
                </a:tc>
                <a:tc>
                  <a:txBody>
                    <a:bodyPr/>
                    <a:lstStyle/>
                    <a:p>
                      <a:r>
                        <a:rPr lang="en-US" dirty="0" smtClean="0"/>
                        <a:t>8</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r h="421958">
                <a:tc vMerge="1">
                  <a:txBody>
                    <a:bodyPr/>
                    <a:lstStyle/>
                    <a:p>
                      <a:pPr algn="l"/>
                      <a:endParaRPr lang="en-US" sz="2400" dirty="0"/>
                    </a:p>
                  </a:txBody>
                  <a:tcPr vert="vert270"/>
                </a:tc>
                <a:tc>
                  <a:txBody>
                    <a:bodyPr/>
                    <a:lstStyle/>
                    <a:p>
                      <a:r>
                        <a:rPr lang="en-US" dirty="0" smtClean="0"/>
                        <a:t>9</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r h="421958">
                <a:tc vMerge="1">
                  <a:txBody>
                    <a:bodyPr/>
                    <a:lstStyle/>
                    <a:p>
                      <a:pPr algn="l"/>
                      <a:endParaRPr lang="en-US" sz="2400" dirty="0"/>
                    </a:p>
                  </a:txBody>
                  <a:tcPr vert="vert270"/>
                </a:tc>
                <a:tc>
                  <a:txBody>
                    <a:bodyPr/>
                    <a:lstStyle/>
                    <a:p>
                      <a:r>
                        <a:rPr lang="en-US" dirty="0" smtClean="0"/>
                        <a:t>10</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r h="421958">
                <a:tc vMerge="1">
                  <a:txBody>
                    <a:bodyPr/>
                    <a:lstStyle/>
                    <a:p>
                      <a:pPr algn="l"/>
                      <a:endParaRPr lang="en-US" sz="2400" dirty="0"/>
                    </a:p>
                  </a:txBody>
                  <a:tcPr vert="vert270"/>
                </a:tc>
                <a:tc>
                  <a:txBody>
                    <a:bodyPr/>
                    <a:lstStyle/>
                    <a:p>
                      <a:r>
                        <a:rPr lang="en-US" dirty="0" smtClean="0"/>
                        <a:t>11</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r h="421958">
                <a:tc vMerge="1">
                  <a:txBody>
                    <a:bodyPr/>
                    <a:lstStyle/>
                    <a:p>
                      <a:pPr algn="l"/>
                      <a:endParaRPr lang="en-US" sz="2400" dirty="0"/>
                    </a:p>
                  </a:txBody>
                  <a:tcPr vert="vert270"/>
                </a:tc>
                <a:tc>
                  <a:txBody>
                    <a:bodyPr/>
                    <a:lstStyle/>
                    <a:p>
                      <a:r>
                        <a:rPr lang="en-US" dirty="0" smtClean="0"/>
                        <a:t>12</a:t>
                      </a:r>
                    </a:p>
                  </a:txBody>
                  <a:tcPr/>
                </a:tc>
                <a:tc>
                  <a:txBody>
                    <a:bodyPr/>
                    <a:lstStyle/>
                    <a:p>
                      <a:endParaRPr lang="en-US" dirty="0" smtClean="0"/>
                    </a:p>
                  </a:txBody>
                  <a:tcPr/>
                </a:tc>
                <a:tc>
                  <a:txBody>
                    <a:bodyPr/>
                    <a:lstStyle/>
                    <a:p>
                      <a:endParaRPr lang="en-US" dirty="0"/>
                    </a:p>
                  </a:txBody>
                  <a:tcPr/>
                </a:tc>
                <a:tc>
                  <a:txBody>
                    <a:bodyPr/>
                    <a:lstStyle/>
                    <a:p>
                      <a:endParaRPr lang="en-US" dirty="0"/>
                    </a:p>
                  </a:txBody>
                  <a:tcPr/>
                </a:tc>
              </a:tr>
            </a:tbl>
          </a:graphicData>
        </a:graphic>
      </p:graphicFrame>
      <p:sp>
        <p:nvSpPr>
          <p:cNvPr id="6" name="Text Placeholder 4"/>
          <p:cNvSpPr>
            <a:spLocks noGrp="1"/>
          </p:cNvSpPr>
          <p:nvPr>
            <p:ph type="body" idx="1"/>
          </p:nvPr>
        </p:nvSpPr>
        <p:spPr>
          <a:xfrm>
            <a:off x="816702" y="288336"/>
            <a:ext cx="10531483" cy="807720"/>
          </a:xfrm>
        </p:spPr>
        <p:txBody>
          <a:bodyPr/>
          <a:lstStyle/>
          <a:p>
            <a:r>
              <a:rPr lang="en-US" dirty="0" smtClean="0"/>
              <a:t>Complete Your CAP</a:t>
            </a:r>
            <a:endParaRPr lang="en-US" dirty="0"/>
          </a:p>
        </p:txBody>
      </p:sp>
    </p:spTree>
    <p:extLst>
      <p:ext uri="{BB962C8B-B14F-4D97-AF65-F5344CB8AC3E}">
        <p14:creationId xmlns:p14="http://schemas.microsoft.com/office/powerpoint/2010/main" val="101098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p:cNvSpPr>
            <a:spLocks noGrp="1"/>
          </p:cNvSpPr>
          <p:nvPr>
            <p:ph type="title"/>
          </p:nvPr>
        </p:nvSpPr>
        <p:spPr/>
        <p:txBody>
          <a:bodyPr>
            <a:normAutofit/>
          </a:bodyPr>
          <a:lstStyle/>
          <a:p>
            <a:r>
              <a:rPr lang="en-US" sz="2800" dirty="0" smtClean="0"/>
              <a:t>How do ACT Assessments Fit into a CAP</a:t>
            </a:r>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46</a:t>
            </a:fld>
            <a:endParaRPr lang="en-US" dirty="0"/>
          </a:p>
        </p:txBody>
      </p:sp>
      <p:sp>
        <p:nvSpPr>
          <p:cNvPr id="40" name="TextBox 39"/>
          <p:cNvSpPr txBox="1"/>
          <p:nvPr/>
        </p:nvSpPr>
        <p:spPr>
          <a:xfrm>
            <a:off x="7920080" y="4317050"/>
            <a:ext cx="2718876" cy="861774"/>
          </a:xfrm>
          <a:prstGeom prst="rect">
            <a:avLst/>
          </a:prstGeom>
          <a:noFill/>
        </p:spPr>
        <p:txBody>
          <a:bodyPr wrap="square" rtlCol="0">
            <a:spAutoFit/>
          </a:bodyPr>
          <a:lstStyle/>
          <a:p>
            <a:r>
              <a:rPr lang="en-US" sz="1600" dirty="0" smtClean="0">
                <a:solidFill>
                  <a:srgbClr val="FF0000"/>
                </a:solidFill>
              </a:rPr>
              <a:t>ACT Aspire Summative</a:t>
            </a:r>
          </a:p>
          <a:p>
            <a:r>
              <a:rPr lang="en-US" sz="1600" dirty="0">
                <a:solidFill>
                  <a:srgbClr val="FF0000"/>
                </a:solidFill>
              </a:rPr>
              <a:t> </a:t>
            </a:r>
            <a:r>
              <a:rPr lang="en-US" sz="1600" dirty="0" smtClean="0">
                <a:solidFill>
                  <a:srgbClr val="FF0000"/>
                </a:solidFill>
              </a:rPr>
              <a:t>  State Test</a:t>
            </a:r>
          </a:p>
          <a:p>
            <a:r>
              <a:rPr lang="en-US" sz="1600" dirty="0" smtClean="0">
                <a:solidFill>
                  <a:srgbClr val="FF0000"/>
                </a:solidFill>
              </a:rPr>
              <a:t>      The ACT</a:t>
            </a:r>
          </a:p>
        </p:txBody>
      </p:sp>
      <p:sp>
        <p:nvSpPr>
          <p:cNvPr id="41" name="TextBox 40"/>
          <p:cNvSpPr txBox="1"/>
          <p:nvPr/>
        </p:nvSpPr>
        <p:spPr>
          <a:xfrm>
            <a:off x="6659172" y="2958106"/>
            <a:ext cx="1517302" cy="584775"/>
          </a:xfrm>
          <a:prstGeom prst="rect">
            <a:avLst/>
          </a:prstGeom>
          <a:noFill/>
        </p:spPr>
        <p:txBody>
          <a:bodyPr wrap="square" rtlCol="0">
            <a:spAutoFit/>
          </a:bodyPr>
          <a:lstStyle/>
          <a:p>
            <a:r>
              <a:rPr lang="en-US" sz="1600" dirty="0" smtClean="0">
                <a:solidFill>
                  <a:srgbClr val="FF0000"/>
                </a:solidFill>
              </a:rPr>
              <a:t>PreACT</a:t>
            </a:r>
          </a:p>
          <a:p>
            <a:r>
              <a:rPr lang="en-US" sz="1600" dirty="0" smtClean="0">
                <a:solidFill>
                  <a:srgbClr val="FF0000"/>
                </a:solidFill>
              </a:rPr>
              <a:t>   ACT Tessera</a:t>
            </a:r>
            <a:endParaRPr lang="en-US" sz="1600" dirty="0">
              <a:solidFill>
                <a:srgbClr val="FF0000"/>
              </a:solidFill>
            </a:endParaRPr>
          </a:p>
        </p:txBody>
      </p:sp>
      <p:sp>
        <p:nvSpPr>
          <p:cNvPr id="42" name="TextBox 41"/>
          <p:cNvSpPr txBox="1"/>
          <p:nvPr/>
        </p:nvSpPr>
        <p:spPr>
          <a:xfrm>
            <a:off x="6415287" y="2699473"/>
            <a:ext cx="2401281" cy="338554"/>
          </a:xfrm>
          <a:prstGeom prst="rect">
            <a:avLst/>
          </a:prstGeom>
          <a:noFill/>
        </p:spPr>
        <p:txBody>
          <a:bodyPr wrap="square" rtlCol="0">
            <a:spAutoFit/>
          </a:bodyPr>
          <a:lstStyle/>
          <a:p>
            <a:r>
              <a:rPr lang="en-US" sz="1600" dirty="0">
                <a:solidFill>
                  <a:srgbClr val="FF0000"/>
                </a:solidFill>
              </a:rPr>
              <a:t>ACT Aspire </a:t>
            </a:r>
            <a:r>
              <a:rPr lang="en-US" sz="1600" dirty="0" smtClean="0">
                <a:solidFill>
                  <a:srgbClr val="FF0000"/>
                </a:solidFill>
              </a:rPr>
              <a:t>Interim</a:t>
            </a:r>
            <a:endParaRPr lang="en-US" sz="1600" dirty="0">
              <a:solidFill>
                <a:srgbClr val="FF0000"/>
              </a:solidFill>
            </a:endParaRPr>
          </a:p>
        </p:txBody>
      </p:sp>
      <p:sp>
        <p:nvSpPr>
          <p:cNvPr id="43" name="TextBox 42"/>
          <p:cNvSpPr txBox="1"/>
          <p:nvPr/>
        </p:nvSpPr>
        <p:spPr>
          <a:xfrm>
            <a:off x="6081798" y="2194618"/>
            <a:ext cx="4542535" cy="584775"/>
          </a:xfrm>
          <a:prstGeom prst="rect">
            <a:avLst/>
          </a:prstGeom>
          <a:noFill/>
        </p:spPr>
        <p:txBody>
          <a:bodyPr wrap="square" rtlCol="0">
            <a:spAutoFit/>
          </a:bodyPr>
          <a:lstStyle/>
          <a:p>
            <a:r>
              <a:rPr lang="en-US" sz="1600" dirty="0">
                <a:solidFill>
                  <a:srgbClr val="FF0000"/>
                </a:solidFill>
              </a:rPr>
              <a:t>ACT Aspire </a:t>
            </a:r>
            <a:r>
              <a:rPr lang="en-US" sz="1600" dirty="0" smtClean="0">
                <a:solidFill>
                  <a:srgbClr val="FF0000"/>
                </a:solidFill>
              </a:rPr>
              <a:t>Classroom Assessments</a:t>
            </a:r>
          </a:p>
          <a:p>
            <a:r>
              <a:rPr lang="en-US" sz="1600" dirty="0">
                <a:solidFill>
                  <a:srgbClr val="FF0000"/>
                </a:solidFill>
              </a:rPr>
              <a:t> </a:t>
            </a:r>
            <a:r>
              <a:rPr lang="en-US" sz="1600" dirty="0" smtClean="0">
                <a:solidFill>
                  <a:srgbClr val="FF0000"/>
                </a:solidFill>
              </a:rPr>
              <a:t>  Common Assessments in ACT Academy</a:t>
            </a:r>
            <a:endParaRPr lang="en-US" sz="1600" dirty="0">
              <a:solidFill>
                <a:srgbClr val="FF0000"/>
              </a:solidFill>
            </a:endParaRPr>
          </a:p>
        </p:txBody>
      </p:sp>
      <p:cxnSp>
        <p:nvCxnSpPr>
          <p:cNvPr id="14" name="Straight Connector 13"/>
          <p:cNvCxnSpPr/>
          <p:nvPr/>
        </p:nvCxnSpPr>
        <p:spPr>
          <a:xfrm>
            <a:off x="4981345" y="1794397"/>
            <a:ext cx="0" cy="3657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981345" y="5454341"/>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2805" y="2025341"/>
            <a:ext cx="3154680" cy="3195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634342" y="2025341"/>
            <a:ext cx="0" cy="3403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45288" y="2480197"/>
            <a:ext cx="615553" cy="2286000"/>
          </a:xfrm>
          <a:prstGeom prst="rect">
            <a:avLst/>
          </a:prstGeom>
          <a:noFill/>
        </p:spPr>
        <p:txBody>
          <a:bodyPr vert="vert270" wrap="square" rtlCol="0">
            <a:spAutoFit/>
          </a:bodyPr>
          <a:lstStyle/>
          <a:p>
            <a:pPr algn="ctr"/>
            <a:r>
              <a:rPr lang="en-US" sz="2800" dirty="0" smtClean="0">
                <a:latin typeface="+mj-lt"/>
              </a:rPr>
              <a:t>Frequency</a:t>
            </a:r>
            <a:endParaRPr lang="en-US" sz="2800" dirty="0">
              <a:latin typeface="+mj-lt"/>
            </a:endParaRPr>
          </a:p>
        </p:txBody>
      </p:sp>
      <p:sp>
        <p:nvSpPr>
          <p:cNvPr id="19" name="TextBox 18"/>
          <p:cNvSpPr txBox="1"/>
          <p:nvPr/>
        </p:nvSpPr>
        <p:spPr>
          <a:xfrm rot="5400000">
            <a:off x="6502368" y="4793791"/>
            <a:ext cx="615553" cy="2286000"/>
          </a:xfrm>
          <a:prstGeom prst="rect">
            <a:avLst/>
          </a:prstGeom>
          <a:noFill/>
        </p:spPr>
        <p:txBody>
          <a:bodyPr vert="vert270" wrap="square" rtlCol="0">
            <a:spAutoFit/>
          </a:bodyPr>
          <a:lstStyle/>
          <a:p>
            <a:pPr algn="ctr"/>
            <a:r>
              <a:rPr lang="en-US" sz="2800" dirty="0" smtClean="0">
                <a:latin typeface="+mj-lt"/>
              </a:rPr>
              <a:t>Stakes</a:t>
            </a:r>
            <a:endParaRPr lang="en-US" sz="2800" dirty="0">
              <a:latin typeface="+mj-lt"/>
            </a:endParaRPr>
          </a:p>
        </p:txBody>
      </p:sp>
      <p:sp>
        <p:nvSpPr>
          <p:cNvPr id="20" name="TextBox 19"/>
          <p:cNvSpPr txBox="1"/>
          <p:nvPr/>
        </p:nvSpPr>
        <p:spPr>
          <a:xfrm>
            <a:off x="4981345" y="5489497"/>
            <a:ext cx="685799" cy="369332"/>
          </a:xfrm>
          <a:prstGeom prst="rect">
            <a:avLst/>
          </a:prstGeom>
          <a:noFill/>
        </p:spPr>
        <p:txBody>
          <a:bodyPr wrap="square" rtlCol="0">
            <a:spAutoFit/>
          </a:bodyPr>
          <a:lstStyle/>
          <a:p>
            <a:r>
              <a:rPr lang="en-US" dirty="0" smtClean="0"/>
              <a:t>Low</a:t>
            </a:r>
            <a:endParaRPr lang="en-US" dirty="0"/>
          </a:p>
        </p:txBody>
      </p:sp>
      <p:sp>
        <p:nvSpPr>
          <p:cNvPr id="21" name="TextBox 20"/>
          <p:cNvSpPr txBox="1"/>
          <p:nvPr/>
        </p:nvSpPr>
        <p:spPr>
          <a:xfrm>
            <a:off x="8044585" y="5489497"/>
            <a:ext cx="685799" cy="369332"/>
          </a:xfrm>
          <a:prstGeom prst="rect">
            <a:avLst/>
          </a:prstGeom>
          <a:noFill/>
        </p:spPr>
        <p:txBody>
          <a:bodyPr wrap="square" rtlCol="0">
            <a:spAutoFit/>
          </a:bodyPr>
          <a:lstStyle/>
          <a:p>
            <a:r>
              <a:rPr lang="en-US" dirty="0" smtClean="0"/>
              <a:t>High</a:t>
            </a:r>
            <a:endParaRPr lang="en-US" dirty="0"/>
          </a:p>
        </p:txBody>
      </p:sp>
      <p:sp>
        <p:nvSpPr>
          <p:cNvPr id="22" name="TextBox 21"/>
          <p:cNvSpPr txBox="1"/>
          <p:nvPr/>
        </p:nvSpPr>
        <p:spPr>
          <a:xfrm>
            <a:off x="5773749" y="1766707"/>
            <a:ext cx="2277236" cy="461665"/>
          </a:xfrm>
          <a:prstGeom prst="rect">
            <a:avLst/>
          </a:prstGeom>
          <a:noFill/>
        </p:spPr>
        <p:txBody>
          <a:bodyPr wrap="square" rtlCol="0">
            <a:spAutoFit/>
          </a:bodyPr>
          <a:lstStyle/>
          <a:p>
            <a:r>
              <a:rPr lang="en-US" sz="2400" dirty="0" smtClean="0"/>
              <a:t>Formative</a:t>
            </a:r>
            <a:endParaRPr lang="en-US" sz="2400" dirty="0"/>
          </a:p>
        </p:txBody>
      </p:sp>
      <p:sp>
        <p:nvSpPr>
          <p:cNvPr id="23" name="TextBox 22"/>
          <p:cNvSpPr txBox="1"/>
          <p:nvPr/>
        </p:nvSpPr>
        <p:spPr>
          <a:xfrm>
            <a:off x="7615925" y="3899737"/>
            <a:ext cx="2277236" cy="461665"/>
          </a:xfrm>
          <a:prstGeom prst="rect">
            <a:avLst/>
          </a:prstGeom>
          <a:noFill/>
        </p:spPr>
        <p:txBody>
          <a:bodyPr wrap="square" rtlCol="0">
            <a:spAutoFit/>
          </a:bodyPr>
          <a:lstStyle/>
          <a:p>
            <a:r>
              <a:rPr lang="en-US" sz="2400" dirty="0" smtClean="0"/>
              <a:t>Summative</a:t>
            </a:r>
            <a:endParaRPr lang="en-US" sz="2400" dirty="0"/>
          </a:p>
        </p:txBody>
      </p:sp>
      <p:sp>
        <p:nvSpPr>
          <p:cNvPr id="36" name="Text Placeholder 6"/>
          <p:cNvSpPr txBox="1">
            <a:spLocks/>
          </p:cNvSpPr>
          <p:nvPr/>
        </p:nvSpPr>
        <p:spPr>
          <a:xfrm>
            <a:off x="3701143" y="830904"/>
            <a:ext cx="7698455" cy="80772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400" dirty="0" smtClean="0">
                <a:solidFill>
                  <a:schemeClr val="tx1"/>
                </a:solidFill>
                <a:latin typeface="+mj-lt"/>
              </a:rPr>
              <a:t>Assessment Types and Purposes</a:t>
            </a:r>
            <a:endParaRPr lang="en-US" dirty="0"/>
          </a:p>
        </p:txBody>
      </p:sp>
      <p:sp>
        <p:nvSpPr>
          <p:cNvPr id="24" name="TextBox 23"/>
          <p:cNvSpPr txBox="1"/>
          <p:nvPr/>
        </p:nvSpPr>
        <p:spPr>
          <a:xfrm rot="16200000">
            <a:off x="4468060" y="5009399"/>
            <a:ext cx="685799" cy="369332"/>
          </a:xfrm>
          <a:prstGeom prst="rect">
            <a:avLst/>
          </a:prstGeom>
          <a:noFill/>
        </p:spPr>
        <p:txBody>
          <a:bodyPr wrap="square" rtlCol="0">
            <a:spAutoFit/>
          </a:bodyPr>
          <a:lstStyle/>
          <a:p>
            <a:r>
              <a:rPr lang="en-US" dirty="0" smtClean="0"/>
              <a:t>Low</a:t>
            </a:r>
            <a:endParaRPr lang="en-US" dirty="0"/>
          </a:p>
        </p:txBody>
      </p:sp>
      <p:sp>
        <p:nvSpPr>
          <p:cNvPr id="25" name="TextBox 24"/>
          <p:cNvSpPr txBox="1"/>
          <p:nvPr/>
        </p:nvSpPr>
        <p:spPr>
          <a:xfrm rot="16200000">
            <a:off x="4445731" y="2485000"/>
            <a:ext cx="685799" cy="369332"/>
          </a:xfrm>
          <a:prstGeom prst="rect">
            <a:avLst/>
          </a:prstGeom>
          <a:noFill/>
        </p:spPr>
        <p:txBody>
          <a:bodyPr wrap="square" rtlCol="0">
            <a:spAutoFit/>
          </a:bodyPr>
          <a:lstStyle/>
          <a:p>
            <a:r>
              <a:rPr lang="en-US" dirty="0" smtClean="0"/>
              <a:t>High</a:t>
            </a:r>
            <a:endParaRPr lang="en-US" dirty="0"/>
          </a:p>
        </p:txBody>
      </p:sp>
    </p:spTree>
    <p:extLst>
      <p:ext uri="{BB962C8B-B14F-4D97-AF65-F5344CB8AC3E}">
        <p14:creationId xmlns:p14="http://schemas.microsoft.com/office/powerpoint/2010/main" val="81096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4" name="Picture 3"/>
          <p:cNvPicPr>
            <a:picLocks noChangeAspect="1"/>
          </p:cNvPicPr>
          <p:nvPr/>
        </p:nvPicPr>
        <p:blipFill rotWithShape="1">
          <a:blip r:embed="rId3">
            <a:clrChange>
              <a:clrFrom>
                <a:srgbClr val="EDEDEE"/>
              </a:clrFrom>
              <a:clrTo>
                <a:srgbClr val="EDEDEE">
                  <a:alpha val="0"/>
                </a:srgbClr>
              </a:clrTo>
            </a:clrChange>
          </a:blip>
          <a:srcRect l="4602" t="16860" r="5569" b="1163"/>
          <a:stretch/>
        </p:blipFill>
        <p:spPr>
          <a:xfrm>
            <a:off x="0" y="-1"/>
            <a:ext cx="12192000" cy="5980326"/>
          </a:xfrm>
          <a:prstGeom prst="rect">
            <a:avLst/>
          </a:prstGeom>
        </p:spPr>
      </p:pic>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31</a:t>
            </a:r>
            <a:endParaRPr lang="en-US" b="1" dirty="0">
              <a:solidFill>
                <a:srgbClr val="FFFFFF"/>
              </a:solidFill>
            </a:endParaRPr>
          </a:p>
        </p:txBody>
      </p:sp>
    </p:spTree>
    <p:extLst>
      <p:ext uri="{BB962C8B-B14F-4D97-AF65-F5344CB8AC3E}">
        <p14:creationId xmlns:p14="http://schemas.microsoft.com/office/powerpoint/2010/main" val="391151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48</a:t>
            </a:fld>
            <a:endParaRPr lang="en-US" dirty="0"/>
          </a:p>
        </p:txBody>
      </p:sp>
      <p:pic>
        <p:nvPicPr>
          <p:cNvPr id="6" name="Content Placeholder 5"/>
          <p:cNvPicPr>
            <a:picLocks noGrp="1" noChangeAspect="1"/>
          </p:cNvPicPr>
          <p:nvPr>
            <p:ph sz="half" idx="2"/>
          </p:nvPr>
        </p:nvPicPr>
        <p:blipFill rotWithShape="1">
          <a:blip r:embed="rId3">
            <a:clrChange>
              <a:clrFrom>
                <a:srgbClr val="FFFFFF"/>
              </a:clrFrom>
              <a:clrTo>
                <a:srgbClr val="FFFFFF">
                  <a:alpha val="0"/>
                </a:srgbClr>
              </a:clrTo>
            </a:clrChange>
          </a:blip>
          <a:srcRect l="949" t="21088" r="2888" b="11494"/>
          <a:stretch/>
        </p:blipFill>
        <p:spPr>
          <a:xfrm>
            <a:off x="442724" y="1136822"/>
            <a:ext cx="11722338" cy="4417375"/>
          </a:xfrm>
          <a:prstGeom prst="rect">
            <a:avLst/>
          </a:prstGeom>
        </p:spPr>
      </p:pic>
    </p:spTree>
    <p:extLst>
      <p:ext uri="{BB962C8B-B14F-4D97-AF65-F5344CB8AC3E}">
        <p14:creationId xmlns:p14="http://schemas.microsoft.com/office/powerpoint/2010/main" val="112051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49</a:t>
            </a:fld>
            <a:endParaRPr lang="en-US" dirty="0"/>
          </a:p>
        </p:txBody>
      </p:sp>
      <p:sp>
        <p:nvSpPr>
          <p:cNvPr id="5" name="Title 4"/>
          <p:cNvSpPr>
            <a:spLocks noGrp="1"/>
          </p:cNvSpPr>
          <p:nvPr>
            <p:ph type="title"/>
          </p:nvPr>
        </p:nvSpPr>
        <p:spPr/>
        <p:txBody>
          <a:bodyPr anchor="ctr">
            <a:noAutofit/>
          </a:bodyPr>
          <a:lstStyle/>
          <a:p>
            <a:r>
              <a:rPr lang="en-US" sz="4800" dirty="0" smtClean="0"/>
              <a:t>It is the knowledge you build on year after year, starting in lower grades, that gets you ready for the ACT.</a:t>
            </a:r>
            <a:br>
              <a:rPr lang="en-US" sz="4800" dirty="0" smtClean="0"/>
            </a:br>
            <a:r>
              <a:rPr lang="en-US" sz="4800" dirty="0"/>
              <a:t/>
            </a:r>
            <a:br>
              <a:rPr lang="en-US" sz="4800" dirty="0"/>
            </a:br>
            <a:r>
              <a:rPr lang="en-US" sz="3200" dirty="0" smtClean="0">
                <a:solidFill>
                  <a:srgbClr val="74D1EA"/>
                </a:solidFill>
              </a:rPr>
              <a:t>Dr. Vince Powell, Principal</a:t>
            </a:r>
            <a:endParaRPr lang="en-US" sz="3200" dirty="0">
              <a:solidFill>
                <a:srgbClr val="74D1EA"/>
              </a:solidFill>
            </a:endParaRPr>
          </a:p>
        </p:txBody>
      </p:sp>
    </p:spTree>
    <p:extLst>
      <p:ext uri="{BB962C8B-B14F-4D97-AF65-F5344CB8AC3E}">
        <p14:creationId xmlns:p14="http://schemas.microsoft.com/office/powerpoint/2010/main" val="54570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Agenda</a:t>
            </a:r>
            <a:endParaRPr lang="en-US" dirty="0"/>
          </a:p>
        </p:txBody>
      </p:sp>
      <p:sp>
        <p:nvSpPr>
          <p:cNvPr id="9" name="Content Placeholder 8"/>
          <p:cNvSpPr>
            <a:spLocks noGrp="1"/>
          </p:cNvSpPr>
          <p:nvPr>
            <p:ph idx="1"/>
          </p:nvPr>
        </p:nvSpPr>
        <p:spPr>
          <a:xfrm>
            <a:off x="3869267" y="864108"/>
            <a:ext cx="7543147" cy="3707892"/>
          </a:xfrm>
        </p:spPr>
        <p:txBody>
          <a:bodyPr>
            <a:normAutofit/>
          </a:bodyPr>
          <a:lstStyle/>
          <a:p>
            <a:pPr marL="342900" lvl="0" indent="-342900">
              <a:buFont typeface="Arial" panose="020B0604020202020204" pitchFamily="34" charset="0"/>
              <a:buChar char="•"/>
            </a:pPr>
            <a:r>
              <a:rPr lang="en-US" sz="2800" dirty="0" smtClean="0"/>
              <a:t>What </a:t>
            </a:r>
            <a:r>
              <a:rPr lang="en-US" sz="2800" dirty="0"/>
              <a:t>do we expect our students to learn</a:t>
            </a:r>
            <a:r>
              <a:rPr lang="en-US" sz="2800" dirty="0" smtClean="0"/>
              <a:t>?</a:t>
            </a:r>
            <a:endParaRPr lang="en-US" sz="2800" dirty="0"/>
          </a:p>
          <a:p>
            <a:pPr marL="342900" lvl="0" indent="-342900">
              <a:buFont typeface="Arial" panose="020B0604020202020204" pitchFamily="34" charset="0"/>
              <a:buChar char="•"/>
            </a:pPr>
            <a:r>
              <a:rPr lang="en-US" sz="2800" dirty="0"/>
              <a:t>How will we know they are learning</a:t>
            </a:r>
            <a:r>
              <a:rPr lang="en-US" sz="2800" dirty="0" smtClean="0"/>
              <a:t>?</a:t>
            </a:r>
          </a:p>
          <a:p>
            <a:pPr marL="342900" lvl="0" indent="-342900">
              <a:buFont typeface="Arial" panose="020B0604020202020204" pitchFamily="34" charset="0"/>
              <a:buChar char="•"/>
            </a:pPr>
            <a:r>
              <a:rPr lang="en-US" sz="2800" dirty="0" smtClean="0"/>
              <a:t>How </a:t>
            </a:r>
            <a:r>
              <a:rPr lang="en-US" sz="2800" dirty="0"/>
              <a:t>will we respond if they don’t learn it?</a:t>
            </a:r>
          </a:p>
          <a:p>
            <a:pPr marL="342900" lvl="0" indent="-342900">
              <a:buFont typeface="Arial" panose="020B0604020202020204" pitchFamily="34" charset="0"/>
              <a:buChar char="•"/>
            </a:pPr>
            <a:r>
              <a:rPr lang="en-US" sz="2800" dirty="0"/>
              <a:t>How will we respond if they already know it</a:t>
            </a:r>
            <a:r>
              <a:rPr lang="en-US" sz="2800" dirty="0" smtClean="0"/>
              <a:t>?</a:t>
            </a:r>
            <a:endParaRPr lang="en-US" sz="28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749" y="4366330"/>
            <a:ext cx="1502833" cy="1326451"/>
          </a:xfrm>
          <a:prstGeom prst="rect">
            <a:avLst/>
          </a:prstGeom>
        </p:spPr>
      </p:pic>
      <p:sp>
        <p:nvSpPr>
          <p:cNvPr id="3" name="TextBox 2"/>
          <p:cNvSpPr txBox="1"/>
          <p:nvPr/>
        </p:nvSpPr>
        <p:spPr>
          <a:xfrm>
            <a:off x="5382492" y="4711650"/>
            <a:ext cx="6029922" cy="707886"/>
          </a:xfrm>
          <a:prstGeom prst="rect">
            <a:avLst/>
          </a:prstGeom>
          <a:noFill/>
        </p:spPr>
        <p:txBody>
          <a:bodyPr wrap="square" rtlCol="0">
            <a:spAutoFit/>
          </a:bodyPr>
          <a:lstStyle/>
          <a:p>
            <a:r>
              <a:rPr lang="en-US" sz="2000" dirty="0" smtClean="0"/>
              <a:t>Look for this icon. </a:t>
            </a:r>
            <a:r>
              <a:rPr lang="en-US" sz="2000" dirty="0" smtClean="0">
                <a:latin typeface="+mj-lt"/>
              </a:rPr>
              <a:t>FREE RESOURCES</a:t>
            </a:r>
            <a:r>
              <a:rPr lang="en-US" sz="2000" dirty="0" smtClean="0"/>
              <a:t> are available for you to use at www.act.org/ccrw-toolkit.</a:t>
            </a:r>
            <a:endParaRPr lang="en-US" sz="2000" dirty="0"/>
          </a:p>
        </p:txBody>
      </p:sp>
      <p:sp>
        <p:nvSpPr>
          <p:cNvPr id="4" name="TextBox 3"/>
          <p:cNvSpPr txBox="1"/>
          <p:nvPr/>
        </p:nvSpPr>
        <p:spPr>
          <a:xfrm>
            <a:off x="252919" y="5279895"/>
            <a:ext cx="5158154" cy="584775"/>
          </a:xfrm>
          <a:prstGeom prst="rect">
            <a:avLst/>
          </a:prstGeom>
          <a:noFill/>
        </p:spPr>
        <p:txBody>
          <a:bodyPr wrap="square" rtlCol="0">
            <a:spAutoFit/>
          </a:bodyPr>
          <a:lstStyle/>
          <a:p>
            <a:r>
              <a:rPr lang="en-US" sz="3200" dirty="0" smtClean="0">
                <a:solidFill>
                  <a:srgbClr val="FFFFFF"/>
                </a:solidFill>
                <a:latin typeface="+mj-lt"/>
              </a:rPr>
              <a:t>#ACTCCRW</a:t>
            </a:r>
            <a:endParaRPr lang="en-US" sz="3200" dirty="0">
              <a:solidFill>
                <a:srgbClr val="FFFFFF"/>
              </a:solidFill>
              <a:latin typeface="+mj-lt"/>
            </a:endParaRPr>
          </a:p>
        </p:txBody>
      </p:sp>
      <p:sp>
        <p:nvSpPr>
          <p:cNvPr id="6" name="Rectangle 5"/>
          <p:cNvSpPr/>
          <p:nvPr/>
        </p:nvSpPr>
        <p:spPr>
          <a:xfrm>
            <a:off x="150471" y="5208608"/>
            <a:ext cx="2835797" cy="679212"/>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83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50</a:t>
            </a:fld>
            <a:endParaRPr lang="en-US" dirty="0"/>
          </a:p>
        </p:txBody>
      </p:sp>
      <p:sp>
        <p:nvSpPr>
          <p:cNvPr id="4" name="Title 3"/>
          <p:cNvSpPr>
            <a:spLocks noGrp="1"/>
          </p:cNvSpPr>
          <p:nvPr>
            <p:ph type="title"/>
          </p:nvPr>
        </p:nvSpPr>
        <p:spPr/>
        <p:txBody>
          <a:bodyPr/>
          <a:lstStyle/>
          <a:p>
            <a:r>
              <a:rPr lang="en-US" dirty="0" smtClean="0"/>
              <a:t>BREAK</a:t>
            </a:r>
            <a:endParaRPr lang="en-US" dirty="0"/>
          </a:p>
        </p:txBody>
      </p:sp>
    </p:spTree>
    <p:extLst>
      <p:ext uri="{BB962C8B-B14F-4D97-AF65-F5344CB8AC3E}">
        <p14:creationId xmlns:p14="http://schemas.microsoft.com/office/powerpoint/2010/main" val="279090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What’s New with ACT?</a:t>
            </a:r>
            <a:endParaRPr lang="en-US" sz="28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90061" y="754609"/>
            <a:ext cx="7964789" cy="5309859"/>
          </a:xfrm>
        </p:spPr>
      </p:pic>
      <p:sp>
        <p:nvSpPr>
          <p:cNvPr id="4" name="Slide Number Placeholder 3"/>
          <p:cNvSpPr>
            <a:spLocks noGrp="1"/>
          </p:cNvSpPr>
          <p:nvPr>
            <p:ph type="sldNum" sz="quarter" idx="12"/>
          </p:nvPr>
        </p:nvSpPr>
        <p:spPr/>
        <p:txBody>
          <a:bodyPr/>
          <a:lstStyle/>
          <a:p>
            <a:fld id="{D57F1E4F-1CFF-5643-939E-217C01CDF565}" type="slidenum">
              <a:rPr lang="en-US" smtClean="0"/>
              <a:pPr/>
              <a:t>51</a:t>
            </a:fld>
            <a:endParaRPr lang="en-US" dirty="0"/>
          </a:p>
        </p:txBody>
      </p:sp>
      <p:sp>
        <p:nvSpPr>
          <p:cNvPr id="6" name="TextBox 5"/>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042E60"/>
                </a:solidFill>
              </a:rPr>
              <a:t>PAGE 33</a:t>
            </a:r>
            <a:endParaRPr lang="en-US" b="1" dirty="0">
              <a:solidFill>
                <a:srgbClr val="042E60"/>
              </a:solidFill>
            </a:endParaRPr>
          </a:p>
        </p:txBody>
      </p:sp>
    </p:spTree>
    <p:extLst>
      <p:ext uri="{BB962C8B-B14F-4D97-AF65-F5344CB8AC3E}">
        <p14:creationId xmlns:p14="http://schemas.microsoft.com/office/powerpoint/2010/main" val="173273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52</a:t>
            </a:fld>
            <a:endParaRPr lang="en-US" dirty="0"/>
          </a:p>
        </p:txBody>
      </p:sp>
      <p:sp>
        <p:nvSpPr>
          <p:cNvPr id="5" name="Text Placeholder 4"/>
          <p:cNvSpPr>
            <a:spLocks noGrp="1"/>
          </p:cNvSpPr>
          <p:nvPr>
            <p:ph type="body" idx="1"/>
          </p:nvPr>
        </p:nvSpPr>
        <p:spPr/>
        <p:txBody>
          <a:bodyPr/>
          <a:lstStyle/>
          <a:p>
            <a:r>
              <a:rPr lang="en-US" dirty="0" smtClean="0"/>
              <a:t>ACT Aspire</a:t>
            </a:r>
            <a:endParaRPr lang="en-US" dirty="0"/>
          </a:p>
        </p:txBody>
      </p:sp>
      <p:sp>
        <p:nvSpPr>
          <p:cNvPr id="3" name="Content Placeholder 2"/>
          <p:cNvSpPr>
            <a:spLocks noGrp="1"/>
          </p:cNvSpPr>
          <p:nvPr>
            <p:ph sz="half" idx="2"/>
          </p:nvPr>
        </p:nvSpPr>
        <p:spPr/>
        <p:txBody>
          <a:bodyPr/>
          <a:lstStyle/>
          <a:p>
            <a:r>
              <a:rPr lang="en-US" dirty="0"/>
              <a:t>The ACT Aspire Interim reports have been improved as a result of requests from educators and ACT Aspire Interim users, and our desire to ensure that reports help track progress toward college and career readiness. Some of the most notable changes include:</a:t>
            </a:r>
          </a:p>
          <a:p>
            <a:pPr marL="342900" indent="-342900">
              <a:buFont typeface="Arial" panose="020B0604020202020204" pitchFamily="34" charset="0"/>
              <a:buChar char="•"/>
            </a:pPr>
            <a:r>
              <a:rPr lang="en-US" dirty="0"/>
              <a:t>The ability to view longitudinal growth over the academic year</a:t>
            </a:r>
          </a:p>
          <a:p>
            <a:pPr marL="342900" indent="-342900">
              <a:buFont typeface="Arial" panose="020B0604020202020204" pitchFamily="34" charset="0"/>
              <a:buChar char="•"/>
            </a:pPr>
            <a:r>
              <a:rPr lang="en-US" dirty="0"/>
              <a:t>New scores reported including scale scores, ACT Interim Readiness Range, National Percentile Rank for subject tests, and Progress with Text Complexity Indicator (if students take the reading test)</a:t>
            </a:r>
          </a:p>
          <a:p>
            <a:pPr marL="342900" indent="-342900">
              <a:buFont typeface="Arial" panose="020B0604020202020204" pitchFamily="34" charset="0"/>
              <a:buChar char="•"/>
            </a:pPr>
            <a:r>
              <a:rPr lang="en-US" dirty="0"/>
              <a:t>Newly developed ACT Interim Readiness Benchmarks for each subject test</a:t>
            </a:r>
          </a:p>
          <a:p>
            <a:pPr marL="342900" indent="-342900">
              <a:buFont typeface="Arial" panose="020B0604020202020204" pitchFamily="34" charset="0"/>
              <a:buChar char="•"/>
            </a:pPr>
            <a:r>
              <a:rPr lang="en-US" dirty="0"/>
              <a:t>Skill Proficiency by Student listing individual students by “Meets Benchmark” or “Below Benchmark” by reporting category, with scale score ranges provided</a:t>
            </a:r>
          </a:p>
          <a:p>
            <a:endParaRPr lang="en-US" dirty="0"/>
          </a:p>
        </p:txBody>
      </p:sp>
    </p:spTree>
    <p:extLst>
      <p:ext uri="{BB962C8B-B14F-4D97-AF65-F5344CB8AC3E}">
        <p14:creationId xmlns:p14="http://schemas.microsoft.com/office/powerpoint/2010/main" val="285412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694" y="0"/>
            <a:ext cx="8880611" cy="6858000"/>
          </a:xfrm>
          <a:prstGeom prst="rect">
            <a:avLst/>
          </a:prstGeom>
        </p:spPr>
      </p:pic>
    </p:spTree>
    <p:extLst>
      <p:ext uri="{BB962C8B-B14F-4D97-AF65-F5344CB8AC3E}">
        <p14:creationId xmlns:p14="http://schemas.microsoft.com/office/powerpoint/2010/main" val="422681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54</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840" y="0"/>
            <a:ext cx="5300320" cy="6858000"/>
          </a:xfrm>
          <a:prstGeom prst="rect">
            <a:avLst/>
          </a:prstGeom>
        </p:spPr>
      </p:pic>
    </p:spTree>
    <p:extLst>
      <p:ext uri="{BB962C8B-B14F-4D97-AF65-F5344CB8AC3E}">
        <p14:creationId xmlns:p14="http://schemas.microsoft.com/office/powerpoint/2010/main" val="189490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55</a:t>
            </a:fld>
            <a:endParaRPr lang="en-US" dirty="0"/>
          </a:p>
        </p:txBody>
      </p:sp>
      <p:sp>
        <p:nvSpPr>
          <p:cNvPr id="3" name="Text Placeholder 2"/>
          <p:cNvSpPr>
            <a:spLocks noGrp="1"/>
          </p:cNvSpPr>
          <p:nvPr>
            <p:ph type="body" idx="1"/>
          </p:nvPr>
        </p:nvSpPr>
        <p:spPr/>
        <p:txBody>
          <a:bodyPr/>
          <a:lstStyle/>
          <a:p>
            <a:r>
              <a:rPr lang="en-US" dirty="0" smtClean="0"/>
              <a:t>PreACT</a:t>
            </a:r>
            <a:endParaRPr lang="en-US" dirty="0"/>
          </a:p>
        </p:txBody>
      </p:sp>
      <p:sp>
        <p:nvSpPr>
          <p:cNvPr id="4" name="Content Placeholder 3"/>
          <p:cNvSpPr>
            <a:spLocks noGrp="1"/>
          </p:cNvSpPr>
          <p:nvPr>
            <p:ph sz="half" idx="2"/>
          </p:nvPr>
        </p:nvSpPr>
        <p:spPr>
          <a:xfrm>
            <a:off x="816703" y="1749140"/>
            <a:ext cx="10531482" cy="1190830"/>
          </a:xfrm>
        </p:spPr>
        <p:txBody>
          <a:bodyPr/>
          <a:lstStyle/>
          <a:p>
            <a:pPr marL="342900" indent="-342900">
              <a:buFont typeface="Arial" panose="020B0604020202020204" pitchFamily="34" charset="0"/>
              <a:buChar char="•"/>
            </a:pPr>
            <a:r>
              <a:rPr lang="en-US" sz="2400" dirty="0" smtClean="0"/>
              <a:t>US Ranks added to student score reports</a:t>
            </a:r>
          </a:p>
          <a:p>
            <a:pPr marL="342900" indent="-342900">
              <a:buFont typeface="Arial" panose="020B0604020202020204" pitchFamily="34" charset="0"/>
              <a:buChar char="•"/>
            </a:pPr>
            <a:r>
              <a:rPr lang="en-US" sz="2400" dirty="0" smtClean="0"/>
              <a:t>National Cumulative Percentile added to educator reports</a:t>
            </a:r>
          </a:p>
          <a:p>
            <a:pPr marL="1028700" lvl="1" indent="-342900">
              <a:buFont typeface="Arial" panose="020B0604020202020204" pitchFamily="34" charset="0"/>
              <a:buChar char="•"/>
            </a:pPr>
            <a:endParaRPr lang="en-US" dirty="0"/>
          </a:p>
        </p:txBody>
      </p:sp>
      <p:pic>
        <p:nvPicPr>
          <p:cNvPr id="5" name="Picture 4"/>
          <p:cNvPicPr>
            <a:picLocks noChangeAspect="1"/>
          </p:cNvPicPr>
          <p:nvPr/>
        </p:nvPicPr>
        <p:blipFill>
          <a:blip r:embed="rId3"/>
          <a:stretch>
            <a:fillRect/>
          </a:stretch>
        </p:blipFill>
        <p:spPr>
          <a:xfrm>
            <a:off x="998739" y="3039600"/>
            <a:ext cx="3799268" cy="2743200"/>
          </a:xfrm>
          <a:prstGeom prst="rect">
            <a:avLst/>
          </a:prstGeom>
        </p:spPr>
      </p:pic>
      <p:pic>
        <p:nvPicPr>
          <p:cNvPr id="6" name="Picture 5"/>
          <p:cNvPicPr>
            <a:picLocks noChangeAspect="1"/>
          </p:cNvPicPr>
          <p:nvPr/>
        </p:nvPicPr>
        <p:blipFill>
          <a:blip r:embed="rId4"/>
          <a:stretch>
            <a:fillRect/>
          </a:stretch>
        </p:blipFill>
        <p:spPr>
          <a:xfrm>
            <a:off x="6082443" y="2939970"/>
            <a:ext cx="4674707" cy="3498239"/>
          </a:xfrm>
          <a:prstGeom prst="rect">
            <a:avLst/>
          </a:prstGeom>
        </p:spPr>
      </p:pic>
      <p:sp>
        <p:nvSpPr>
          <p:cNvPr id="8" name="Rectangle 7"/>
          <p:cNvSpPr/>
          <p:nvPr/>
        </p:nvSpPr>
        <p:spPr>
          <a:xfrm>
            <a:off x="8206451" y="3333509"/>
            <a:ext cx="682906" cy="320540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132119" y="3333509"/>
            <a:ext cx="682906" cy="320540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95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56</a:t>
            </a:fld>
            <a:endParaRPr lang="en-US" dirty="0"/>
          </a:p>
        </p:txBody>
      </p:sp>
      <p:sp>
        <p:nvSpPr>
          <p:cNvPr id="3" name="Text Placeholder 2"/>
          <p:cNvSpPr>
            <a:spLocks noGrp="1"/>
          </p:cNvSpPr>
          <p:nvPr>
            <p:ph type="body" idx="1"/>
          </p:nvPr>
        </p:nvSpPr>
        <p:spPr/>
        <p:txBody>
          <a:bodyPr/>
          <a:lstStyle/>
          <a:p>
            <a:r>
              <a:rPr lang="en-US" dirty="0" smtClean="0"/>
              <a:t>Test Day </a:t>
            </a:r>
            <a:r>
              <a:rPr lang="en-US" dirty="0"/>
              <a:t>A</a:t>
            </a:r>
            <a:r>
              <a:rPr lang="en-US" dirty="0" smtClean="0"/>
              <a:t>lignment</a:t>
            </a:r>
            <a:endParaRPr lang="en-US" dirty="0"/>
          </a:p>
        </p:txBody>
      </p:sp>
      <p:sp>
        <p:nvSpPr>
          <p:cNvPr id="4" name="Content Placeholder 3"/>
          <p:cNvSpPr>
            <a:spLocks noGrp="1"/>
          </p:cNvSpPr>
          <p:nvPr>
            <p:ph sz="half" idx="2"/>
          </p:nvPr>
        </p:nvSpPr>
        <p:spPr>
          <a:xfrm>
            <a:off x="816703" y="1749140"/>
            <a:ext cx="10531482" cy="1383166"/>
          </a:xfrm>
        </p:spPr>
        <p:txBody>
          <a:bodyPr/>
          <a:lstStyle/>
          <a:p>
            <a:r>
              <a:rPr lang="en-US" dirty="0" smtClean="0"/>
              <a:t>The ACT Aspire </a:t>
            </a:r>
            <a:r>
              <a:rPr lang="en-US" dirty="0"/>
              <a:t>testing window for </a:t>
            </a:r>
            <a:r>
              <a:rPr lang="en-US" b="1" dirty="0"/>
              <a:t>spring 2019 </a:t>
            </a:r>
            <a:r>
              <a:rPr lang="en-US" dirty="0"/>
              <a:t>now aligns with the ACT late spring testing window allowing schools/districts the opportunity to establish their own </a:t>
            </a:r>
            <a:r>
              <a:rPr lang="en-US" b="1" dirty="0"/>
              <a:t>College and Career Readiness Day</a:t>
            </a:r>
            <a:r>
              <a:rPr lang="en-US" dirty="0"/>
              <a:t> and test multiple grades on the same day.     </a:t>
            </a:r>
          </a:p>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72393059"/>
              </p:ext>
            </p:extLst>
          </p:nvPr>
        </p:nvGraphicFramePr>
        <p:xfrm>
          <a:off x="916797" y="2743201"/>
          <a:ext cx="8207747" cy="3057263"/>
        </p:xfrm>
        <a:graphic>
          <a:graphicData uri="http://schemas.openxmlformats.org/drawingml/2006/table">
            <a:tbl>
              <a:tblPr firstRow="1" firstCol="1" bandRow="1">
                <a:tableStyleId>{5C22544A-7EE6-4342-B048-85BDC9FD1C3A}</a:tableStyleId>
              </a:tblPr>
              <a:tblGrid>
                <a:gridCol w="3256744"/>
                <a:gridCol w="2334313"/>
                <a:gridCol w="2616690"/>
              </a:tblGrid>
              <a:tr h="406170">
                <a:tc>
                  <a:txBody>
                    <a:bodyPr/>
                    <a:lstStyle/>
                    <a:p>
                      <a:pPr marL="0" marR="0">
                        <a:lnSpc>
                          <a:spcPct val="107000"/>
                        </a:lnSpc>
                        <a:spcBef>
                          <a:spcPts val="0"/>
                        </a:spcBef>
                        <a:spcAft>
                          <a:spcPts val="0"/>
                        </a:spcAft>
                      </a:pPr>
                      <a:r>
                        <a:rPr lang="en-US" sz="1400" dirty="0">
                          <a:effectLst/>
                        </a:rPr>
                        <a:t>Assessment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Administration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Testing Window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r>
              <a:tr h="525772">
                <a:tc>
                  <a:txBody>
                    <a:bodyPr/>
                    <a:lstStyle/>
                    <a:p>
                      <a:pPr marL="0" marR="0">
                        <a:lnSpc>
                          <a:spcPct val="107000"/>
                        </a:lnSpc>
                        <a:spcBef>
                          <a:spcPts val="0"/>
                        </a:spcBef>
                        <a:spcAft>
                          <a:spcPts val="0"/>
                        </a:spcAft>
                      </a:pPr>
                      <a:r>
                        <a:rPr lang="en-US" sz="1400" dirty="0">
                          <a:effectLst/>
                        </a:rPr>
                        <a:t>ACT Aspire Summative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Fall 2018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Oct 8 – Nov 30, 2018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r>
              <a:tr h="525772">
                <a:tc>
                  <a:txBody>
                    <a:bodyPr/>
                    <a:lstStyle/>
                    <a:p>
                      <a:pPr marL="0" marR="0">
                        <a:lnSpc>
                          <a:spcPct val="107000"/>
                        </a:lnSpc>
                        <a:spcBef>
                          <a:spcPts val="0"/>
                        </a:spcBef>
                        <a:spcAft>
                          <a:spcPts val="0"/>
                        </a:spcAft>
                      </a:pPr>
                      <a:r>
                        <a:rPr lang="en-US" sz="1400" dirty="0">
                          <a:effectLst/>
                        </a:rPr>
                        <a:t>ACT Aspire Periodic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2018-19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dirty="0">
                          <a:effectLst/>
                        </a:rPr>
                        <a:t>Sept 4, 2018 – </a:t>
                      </a:r>
                      <a:r>
                        <a:rPr lang="en-US" sz="1400" dirty="0" smtClean="0">
                          <a:effectLst/>
                        </a:rPr>
                        <a:t>June </a:t>
                      </a:r>
                      <a:r>
                        <a:rPr lang="en-US" sz="1400" dirty="0">
                          <a:effectLst/>
                        </a:rPr>
                        <a:t>28, 2019 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525772">
                <a:tc>
                  <a:txBody>
                    <a:bodyPr/>
                    <a:lstStyle/>
                    <a:p>
                      <a:pPr marL="0" marR="0">
                        <a:lnSpc>
                          <a:spcPct val="107000"/>
                        </a:lnSpc>
                        <a:spcBef>
                          <a:spcPts val="0"/>
                        </a:spcBef>
                        <a:spcAft>
                          <a:spcPts val="0"/>
                        </a:spcAft>
                      </a:pPr>
                      <a:r>
                        <a:rPr lang="en-US" sz="1400" dirty="0">
                          <a:effectLst/>
                        </a:rPr>
                        <a:t>ACT Aspire Summative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dirty="0">
                          <a:effectLst/>
                        </a:rPr>
                        <a:t>Spring 2019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dirty="0">
                          <a:effectLst/>
                        </a:rPr>
                        <a:t>Apr 1 - May 24, 2019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525772">
                <a:tc>
                  <a:txBody>
                    <a:bodyPr/>
                    <a:lstStyle/>
                    <a:p>
                      <a:pPr marL="0" marR="0">
                        <a:lnSpc>
                          <a:spcPct val="107000"/>
                        </a:lnSpc>
                        <a:spcBef>
                          <a:spcPts val="0"/>
                        </a:spcBef>
                        <a:spcAft>
                          <a:spcPts val="0"/>
                        </a:spcAft>
                      </a:pPr>
                      <a:r>
                        <a:rPr lang="en-US" sz="1400">
                          <a:effectLst/>
                        </a:rPr>
                        <a:t>The ACT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dirty="0">
                          <a:effectLst/>
                        </a:rPr>
                        <a:t>Late Spring: Paper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Apr 2, 2019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r>
              <a:tr h="525772">
                <a:tc>
                  <a:txBody>
                    <a:bodyPr/>
                    <a:lstStyle/>
                    <a:p>
                      <a:pPr marL="0" marR="0">
                        <a:lnSpc>
                          <a:spcPct val="107000"/>
                        </a:lnSpc>
                        <a:spcBef>
                          <a:spcPts val="0"/>
                        </a:spcBef>
                        <a:spcAft>
                          <a:spcPts val="0"/>
                        </a:spcAft>
                      </a:pPr>
                      <a:r>
                        <a:rPr lang="en-US" sz="1400" dirty="0">
                          <a:effectLst/>
                        </a:rPr>
                        <a:t>The ACT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dirty="0">
                          <a:effectLst/>
                        </a:rPr>
                        <a:t>Late Spring: Online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dirty="0">
                          <a:effectLst/>
                        </a:rPr>
                        <a:t>Apr 2 – Apr 4, 2019 </a:t>
                      </a:r>
                    </a:p>
                    <a:p>
                      <a:pPr marL="0" marR="0">
                        <a:lnSpc>
                          <a:spcPct val="107000"/>
                        </a:lnSpc>
                        <a:spcBef>
                          <a:spcPts val="0"/>
                        </a:spcBef>
                        <a:spcAft>
                          <a:spcPts val="0"/>
                        </a:spcAft>
                      </a:pPr>
                      <a:r>
                        <a:rPr lang="en-US" sz="1400" dirty="0">
                          <a:effectLst/>
                        </a:rPr>
                        <a:t>Apr 9 - Apr 11, 2019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r>
            </a:tbl>
          </a:graphicData>
        </a:graphic>
      </p:graphicFrame>
      <p:sp>
        <p:nvSpPr>
          <p:cNvPr id="5" name="TextBox 4"/>
          <p:cNvSpPr txBox="1"/>
          <p:nvPr/>
        </p:nvSpPr>
        <p:spPr>
          <a:xfrm>
            <a:off x="9340385" y="3533168"/>
            <a:ext cx="2384770" cy="1477328"/>
          </a:xfrm>
          <a:prstGeom prst="rect">
            <a:avLst/>
          </a:prstGeom>
          <a:noFill/>
        </p:spPr>
        <p:txBody>
          <a:bodyPr wrap="square" rtlCol="0">
            <a:spAutoFit/>
          </a:bodyPr>
          <a:lstStyle/>
          <a:p>
            <a:pPr algn="ctr"/>
            <a:r>
              <a:rPr lang="en-US" i="1" dirty="0" smtClean="0"/>
              <a:t>PreACT</a:t>
            </a:r>
            <a:r>
              <a:rPr lang="en-US" i="1" dirty="0" smtClean="0">
                <a:solidFill>
                  <a:schemeClr val="accent6"/>
                </a:solidFill>
              </a:rPr>
              <a:t> and </a:t>
            </a:r>
            <a:r>
              <a:rPr lang="en-US" i="1" dirty="0" smtClean="0"/>
              <a:t>Tessera</a:t>
            </a:r>
            <a:r>
              <a:rPr lang="en-US" i="1" dirty="0" smtClean="0">
                <a:solidFill>
                  <a:schemeClr val="accent6"/>
                </a:solidFill>
              </a:rPr>
              <a:t> can be given whenever you’d like throughout the school year!</a:t>
            </a:r>
            <a:endParaRPr lang="en-US" i="1" dirty="0">
              <a:solidFill>
                <a:schemeClr val="accent6"/>
              </a:solidFill>
            </a:endParaRPr>
          </a:p>
        </p:txBody>
      </p:sp>
    </p:spTree>
    <p:extLst>
      <p:ext uri="{BB962C8B-B14F-4D97-AF65-F5344CB8AC3E}">
        <p14:creationId xmlns:p14="http://schemas.microsoft.com/office/powerpoint/2010/main" val="88809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57</a:t>
            </a:fld>
            <a:endParaRPr lang="en-US" dirty="0"/>
          </a:p>
        </p:txBody>
      </p:sp>
      <p:sp>
        <p:nvSpPr>
          <p:cNvPr id="3" name="Text Placeholder 2"/>
          <p:cNvSpPr>
            <a:spLocks noGrp="1"/>
          </p:cNvSpPr>
          <p:nvPr>
            <p:ph type="body" idx="1"/>
          </p:nvPr>
        </p:nvSpPr>
        <p:spPr/>
        <p:txBody>
          <a:bodyPr/>
          <a:lstStyle/>
          <a:p>
            <a:r>
              <a:rPr lang="en-US" dirty="0" smtClean="0"/>
              <a:t>District Testing – The ACT</a:t>
            </a:r>
            <a:endParaRPr lang="en-US" dirty="0"/>
          </a:p>
        </p:txBody>
      </p:sp>
      <p:sp>
        <p:nvSpPr>
          <p:cNvPr id="4" name="Content Placeholder 3"/>
          <p:cNvSpPr>
            <a:spLocks noGrp="1"/>
          </p:cNvSpPr>
          <p:nvPr>
            <p:ph sz="half" idx="2"/>
          </p:nvPr>
        </p:nvSpPr>
        <p:spPr/>
        <p:txBody>
          <a:bodyPr>
            <a:normAutofit/>
          </a:bodyPr>
          <a:lstStyle/>
          <a:p>
            <a:pPr marL="342900" indent="-342900">
              <a:buFont typeface="Arial" panose="020B0604020202020204" pitchFamily="34" charset="0"/>
              <a:buChar char="•"/>
            </a:pPr>
            <a:r>
              <a:rPr lang="en-US" sz="2400" dirty="0" smtClean="0"/>
              <a:t>Updated billing process</a:t>
            </a:r>
          </a:p>
          <a:p>
            <a:pPr marL="342900" indent="-342900">
              <a:buFont typeface="Arial" panose="020B0604020202020204" pitchFamily="34" charset="0"/>
              <a:buChar char="•"/>
            </a:pPr>
            <a:r>
              <a:rPr lang="en-US" sz="2400" dirty="0" smtClean="0"/>
              <a:t>New Tiered Pricing</a:t>
            </a:r>
            <a:endParaRPr lang="en-US" sz="2400" dirty="0"/>
          </a:p>
        </p:txBody>
      </p:sp>
      <p:pic>
        <p:nvPicPr>
          <p:cNvPr id="5" name="Picture 4"/>
          <p:cNvPicPr>
            <a:picLocks noChangeAspect="1"/>
          </p:cNvPicPr>
          <p:nvPr/>
        </p:nvPicPr>
        <p:blipFill>
          <a:blip r:embed="rId3"/>
          <a:stretch>
            <a:fillRect/>
          </a:stretch>
        </p:blipFill>
        <p:spPr>
          <a:xfrm>
            <a:off x="4415746" y="1872102"/>
            <a:ext cx="6834846" cy="4490379"/>
          </a:xfrm>
          <a:prstGeom prst="rect">
            <a:avLst/>
          </a:prstGeom>
        </p:spPr>
      </p:pic>
    </p:spTree>
    <p:extLst>
      <p:ext uri="{BB962C8B-B14F-4D97-AF65-F5344CB8AC3E}">
        <p14:creationId xmlns:p14="http://schemas.microsoft.com/office/powerpoint/2010/main" val="88374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58</a:t>
            </a:fld>
            <a:endParaRPr lang="en-US" dirty="0"/>
          </a:p>
        </p:txBody>
      </p:sp>
      <p:sp>
        <p:nvSpPr>
          <p:cNvPr id="3" name="Text Placeholder 2"/>
          <p:cNvSpPr>
            <a:spLocks noGrp="1"/>
          </p:cNvSpPr>
          <p:nvPr>
            <p:ph type="body" idx="1"/>
          </p:nvPr>
        </p:nvSpPr>
        <p:spPr/>
        <p:txBody>
          <a:bodyPr/>
          <a:lstStyle/>
          <a:p>
            <a:r>
              <a:rPr lang="en-US" dirty="0" smtClean="0"/>
              <a:t>The ACT Test Online Reporting</a:t>
            </a:r>
            <a:endParaRPr lang="en-US" dirty="0"/>
          </a:p>
        </p:txBody>
      </p:sp>
      <p:sp>
        <p:nvSpPr>
          <p:cNvPr id="5" name="Content Placeholder 4"/>
          <p:cNvSpPr>
            <a:spLocks noGrp="1"/>
          </p:cNvSpPr>
          <p:nvPr>
            <p:ph sz="half" idx="2"/>
          </p:nvPr>
        </p:nvSpPr>
        <p:spPr/>
        <p:txBody>
          <a:bodyPr>
            <a:normAutofit/>
          </a:bodyPr>
          <a:lstStyle/>
          <a:p>
            <a:pPr marL="342900" indent="-342900">
              <a:buFont typeface="Arial" panose="020B0604020202020204" pitchFamily="34" charset="0"/>
              <a:buChar char="•"/>
            </a:pPr>
            <a:r>
              <a:rPr lang="en-US" sz="2800" dirty="0" smtClean="0"/>
              <a:t>Free online platform, any designated faculty member can view</a:t>
            </a:r>
          </a:p>
          <a:p>
            <a:pPr marL="342900" indent="-342900">
              <a:buFont typeface="Arial" panose="020B0604020202020204" pitchFamily="34" charset="0"/>
              <a:buChar char="•"/>
            </a:pPr>
            <a:r>
              <a:rPr lang="en-US" sz="2800" dirty="0" smtClean="0"/>
              <a:t>View the contents of your high school reports and print out student score labels</a:t>
            </a:r>
          </a:p>
          <a:p>
            <a:pPr marL="342900" indent="-342900">
              <a:buFont typeface="Arial" panose="020B0604020202020204" pitchFamily="34" charset="0"/>
              <a:buChar char="•"/>
            </a:pPr>
            <a:r>
              <a:rPr lang="en-US" sz="2800" dirty="0" smtClean="0"/>
              <a:t>View and export data, with API integration with student information systems coming next year</a:t>
            </a:r>
          </a:p>
          <a:p>
            <a:pPr marL="342900" indent="-342900">
              <a:buFont typeface="Arial" panose="020B0604020202020204" pitchFamily="34" charset="0"/>
              <a:buChar char="•"/>
            </a:pPr>
            <a:r>
              <a:rPr lang="en-US" sz="2800" dirty="0" smtClean="0"/>
              <a:t>Free training materials and webinars </a:t>
            </a:r>
          </a:p>
          <a:p>
            <a:endParaRPr lang="en-US" sz="2800" dirty="0" smtClean="0"/>
          </a:p>
          <a:p>
            <a:endParaRPr lang="en-US" sz="2800" dirty="0"/>
          </a:p>
        </p:txBody>
      </p:sp>
    </p:spTree>
    <p:extLst>
      <p:ext uri="{BB962C8B-B14F-4D97-AF65-F5344CB8AC3E}">
        <p14:creationId xmlns:p14="http://schemas.microsoft.com/office/powerpoint/2010/main" val="55959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59</a:t>
            </a:fld>
            <a:endParaRPr lang="en-US" dirty="0"/>
          </a:p>
        </p:txBody>
      </p:sp>
      <p:sp>
        <p:nvSpPr>
          <p:cNvPr id="3" name="Text Placeholder 2"/>
          <p:cNvSpPr>
            <a:spLocks noGrp="1"/>
          </p:cNvSpPr>
          <p:nvPr>
            <p:ph type="body" idx="1"/>
          </p:nvPr>
        </p:nvSpPr>
        <p:spPr>
          <a:xfrm>
            <a:off x="845885" y="297041"/>
            <a:ext cx="10531483" cy="807720"/>
          </a:xfrm>
        </p:spPr>
        <p:txBody>
          <a:bodyPr/>
          <a:lstStyle/>
          <a:p>
            <a:r>
              <a:rPr lang="en-US" dirty="0" smtClean="0"/>
              <a:t>ACT/SAT Concordance (Learn more at act.org/concordance) </a:t>
            </a:r>
            <a:endParaRPr lang="en-US" dirty="0"/>
          </a:p>
        </p:txBody>
      </p:sp>
      <p:pic>
        <p:nvPicPr>
          <p:cNvPr id="5" name="Content Placeholder 4"/>
          <p:cNvPicPr>
            <a:picLocks noGrp="1" noChangeAspect="1"/>
          </p:cNvPicPr>
          <p:nvPr>
            <p:ph sz="half" idx="2"/>
          </p:nvPr>
        </p:nvPicPr>
        <p:blipFill rotWithShape="1">
          <a:blip r:embed="rId3">
            <a:clrChange>
              <a:clrFrom>
                <a:srgbClr val="FFFFFF"/>
              </a:clrFrom>
              <a:clrTo>
                <a:srgbClr val="FFFFFF">
                  <a:alpha val="0"/>
                </a:srgbClr>
              </a:clrTo>
            </a:clrChange>
          </a:blip>
          <a:srcRect l="11840" t="18706" r="12816" b="2368"/>
          <a:stretch/>
        </p:blipFill>
        <p:spPr>
          <a:xfrm>
            <a:off x="952888" y="1104761"/>
            <a:ext cx="9951817" cy="5603409"/>
          </a:xfrm>
          <a:prstGeom prst="rect">
            <a:avLst/>
          </a:prstGeom>
        </p:spPr>
      </p:pic>
    </p:spTree>
    <p:extLst>
      <p:ext uri="{BB962C8B-B14F-4D97-AF65-F5344CB8AC3E}">
        <p14:creationId xmlns:p14="http://schemas.microsoft.com/office/powerpoint/2010/main" val="5274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6</a:t>
            </a:fld>
            <a:endParaRPr lang="en-US" dirty="0"/>
          </a:p>
        </p:txBody>
      </p:sp>
      <p:sp>
        <p:nvSpPr>
          <p:cNvPr id="8" name="Title 7"/>
          <p:cNvSpPr>
            <a:spLocks noGrp="1"/>
          </p:cNvSpPr>
          <p:nvPr>
            <p:ph type="title"/>
          </p:nvPr>
        </p:nvSpPr>
        <p:spPr>
          <a:xfrm>
            <a:off x="1011314" y="2561557"/>
            <a:ext cx="10162834" cy="1117493"/>
          </a:xfrm>
        </p:spPr>
        <p:txBody>
          <a:bodyPr anchor="ctr" anchorCtr="0">
            <a:noAutofit/>
          </a:bodyPr>
          <a:lstStyle/>
          <a:p>
            <a:r>
              <a:rPr lang="en-US" sz="4800" dirty="0"/>
              <a:t/>
            </a:r>
            <a:br>
              <a:rPr lang="en-US" sz="4800" dirty="0"/>
            </a:br>
            <a:r>
              <a:rPr lang="en-US" sz="4800" dirty="0" smtClean="0">
                <a:solidFill>
                  <a:srgbClr val="74D1EA"/>
                </a:solidFill>
              </a:rPr>
              <a:t>Every </a:t>
            </a:r>
            <a:r>
              <a:rPr lang="en-US" sz="4800" dirty="0">
                <a:solidFill>
                  <a:srgbClr val="74D1EA"/>
                </a:solidFill>
              </a:rPr>
              <a:t>student </a:t>
            </a:r>
            <a:r>
              <a:rPr lang="en-US" sz="4800" dirty="0"/>
              <a:t>of every race, gender, creed, country, and socioeconomic level </a:t>
            </a:r>
            <a:r>
              <a:rPr lang="en-US" sz="4800" dirty="0">
                <a:solidFill>
                  <a:srgbClr val="74D1EA"/>
                </a:solidFill>
              </a:rPr>
              <a:t>deserves the opportunity to achieve their </a:t>
            </a:r>
            <a:r>
              <a:rPr lang="en-US" sz="4800" dirty="0" smtClean="0">
                <a:solidFill>
                  <a:srgbClr val="74D1EA"/>
                </a:solidFill>
              </a:rPr>
              <a:t>dreams. </a:t>
            </a:r>
            <a:endParaRPr lang="en-US" sz="4800" dirty="0">
              <a:solidFill>
                <a:srgbClr val="74D1EA"/>
              </a:solidFill>
            </a:endParaRPr>
          </a:p>
        </p:txBody>
      </p:sp>
    </p:spTree>
    <p:extLst>
      <p:ext uri="{BB962C8B-B14F-4D97-AF65-F5344CB8AC3E}">
        <p14:creationId xmlns:p14="http://schemas.microsoft.com/office/powerpoint/2010/main" val="40011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60</a:t>
            </a:fld>
            <a:endParaRPr lang="en-US" dirty="0"/>
          </a:p>
        </p:txBody>
      </p:sp>
      <p:sp>
        <p:nvSpPr>
          <p:cNvPr id="3" name="Text Placeholder 2"/>
          <p:cNvSpPr>
            <a:spLocks noGrp="1"/>
          </p:cNvSpPr>
          <p:nvPr>
            <p:ph type="body" idx="1"/>
          </p:nvPr>
        </p:nvSpPr>
        <p:spPr/>
        <p:txBody>
          <a:bodyPr/>
          <a:lstStyle/>
          <a:p>
            <a:r>
              <a:rPr lang="en-US" dirty="0" smtClean="0"/>
              <a:t>ACT Tessera</a:t>
            </a:r>
            <a:endParaRPr lang="en-US" dirty="0"/>
          </a:p>
        </p:txBody>
      </p:sp>
      <p:sp>
        <p:nvSpPr>
          <p:cNvPr id="6" name="Content Placeholder 5"/>
          <p:cNvSpPr>
            <a:spLocks noGrp="1"/>
          </p:cNvSpPr>
          <p:nvPr>
            <p:ph sz="half" idx="2"/>
          </p:nvPr>
        </p:nvSpPr>
        <p:spPr/>
        <p:txBody>
          <a:bodyPr>
            <a:normAutofit lnSpcReduction="10000"/>
          </a:bodyPr>
          <a:lstStyle/>
          <a:p>
            <a:pPr marL="342900" indent="-342900">
              <a:buFont typeface="Arial" panose="020B0604020202020204" pitchFamily="34" charset="0"/>
              <a:buChar char="•"/>
            </a:pPr>
            <a:r>
              <a:rPr lang="en-US" dirty="0" smtClean="0"/>
              <a:t>Improved </a:t>
            </a:r>
            <a:r>
              <a:rPr lang="en-US" dirty="0"/>
              <a:t>reporting to provide educators with additional tools for instruction. New School Comparison Aggregate Report making comparison to other schools possible. </a:t>
            </a:r>
          </a:p>
          <a:p>
            <a:pPr marL="1028700" lvl="1" indent="-342900">
              <a:buFont typeface="Arial" panose="020B0604020202020204" pitchFamily="34" charset="0"/>
              <a:buChar char="•"/>
            </a:pPr>
            <a:r>
              <a:rPr lang="en-US" dirty="0"/>
              <a:t>New One-page Summary Individual Student Report with a simplified student and parent overview of key findings. </a:t>
            </a:r>
          </a:p>
          <a:p>
            <a:pPr marL="1028700" lvl="1" indent="-342900">
              <a:buFont typeface="Arial" panose="020B0604020202020204" pitchFamily="34" charset="0"/>
              <a:buChar char="•"/>
            </a:pPr>
            <a:r>
              <a:rPr lang="en-US" dirty="0"/>
              <a:t>Current Individual Student Report will be enhanced with detailed constructs </a:t>
            </a:r>
          </a:p>
          <a:p>
            <a:pPr marL="1028700" lvl="1" indent="-342900">
              <a:buFont typeface="Arial" panose="020B0604020202020204" pitchFamily="34" charset="0"/>
              <a:buChar char="•"/>
            </a:pPr>
            <a:r>
              <a:rPr lang="en-US" dirty="0"/>
              <a:t>Roster Report transitioned to the ACT Aspire Student Performance File format for consistency across assessments. </a:t>
            </a:r>
          </a:p>
          <a:p>
            <a:pPr marL="342900" indent="-342900">
              <a:buFont typeface="Arial" panose="020B0604020202020204" pitchFamily="34" charset="0"/>
              <a:buChar char="•"/>
            </a:pPr>
            <a:r>
              <a:rPr lang="en-US" dirty="0" smtClean="0"/>
              <a:t>Additions </a:t>
            </a:r>
            <a:r>
              <a:rPr lang="en-US" dirty="0"/>
              <a:t>and digital delivery of the ACT Tessera Teacher Playbook for quick accessibility. </a:t>
            </a:r>
          </a:p>
          <a:p>
            <a:pPr marL="342900" indent="-342900">
              <a:buFont typeface="Arial" panose="020B0604020202020204" pitchFamily="34" charset="0"/>
              <a:buChar char="•"/>
            </a:pPr>
            <a:r>
              <a:rPr lang="en-US" dirty="0" smtClean="0"/>
              <a:t>The </a:t>
            </a:r>
            <a:r>
              <a:rPr lang="en-US" dirty="0"/>
              <a:t>best of ACT® Engage® will be incorporated into Tessera, including school climate items. </a:t>
            </a:r>
          </a:p>
          <a:p>
            <a:pPr marL="342900" indent="-342900">
              <a:buFont typeface="Arial" panose="020B0604020202020204" pitchFamily="34" charset="0"/>
              <a:buChar char="•"/>
            </a:pPr>
            <a:r>
              <a:rPr lang="en-US" dirty="0" smtClean="0"/>
              <a:t>Reduced </a:t>
            </a:r>
            <a:r>
              <a:rPr lang="en-US" dirty="0"/>
              <a:t>assessment time by 15 minutes to maximize class time, with the same reliable results. </a:t>
            </a:r>
          </a:p>
        </p:txBody>
      </p:sp>
    </p:spTree>
    <p:extLst>
      <p:ext uri="{BB962C8B-B14F-4D97-AF65-F5344CB8AC3E}">
        <p14:creationId xmlns:p14="http://schemas.microsoft.com/office/powerpoint/2010/main" val="280587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61</a:t>
            </a:fld>
            <a:endParaRPr lang="en-US" dirty="0"/>
          </a:p>
        </p:txBody>
      </p:sp>
      <p:sp>
        <p:nvSpPr>
          <p:cNvPr id="6" name="Text Placeholder 5"/>
          <p:cNvSpPr>
            <a:spLocks noGrp="1"/>
          </p:cNvSpPr>
          <p:nvPr>
            <p:ph type="body" idx="1"/>
          </p:nvPr>
        </p:nvSpPr>
        <p:spPr/>
        <p:txBody>
          <a:bodyPr/>
          <a:lstStyle/>
          <a:p>
            <a:r>
              <a:rPr lang="en-US" dirty="0" smtClean="0"/>
              <a:t>ACT WORKKEYS</a:t>
            </a:r>
            <a:endParaRPr lang="en-US" dirty="0"/>
          </a:p>
        </p:txBody>
      </p:sp>
      <p:sp>
        <p:nvSpPr>
          <p:cNvPr id="7" name="Content Placeholder 6"/>
          <p:cNvSpPr>
            <a:spLocks noGrp="1"/>
          </p:cNvSpPr>
          <p:nvPr>
            <p:ph sz="half" idx="2"/>
          </p:nvPr>
        </p:nvSpPr>
        <p:spPr/>
        <p:txBody>
          <a:bodyPr>
            <a:normAutofit lnSpcReduction="10000"/>
          </a:bodyPr>
          <a:lstStyle/>
          <a:p>
            <a:r>
              <a:rPr lang="en-US" b="1" dirty="0"/>
              <a:t>Updates include: </a:t>
            </a:r>
            <a:endParaRPr lang="en-US" dirty="0"/>
          </a:p>
          <a:p>
            <a:pPr marL="342900" indent="-342900">
              <a:buFont typeface="Arial" panose="020B0604020202020204" pitchFamily="34" charset="0"/>
              <a:buChar char="•"/>
            </a:pPr>
            <a:r>
              <a:rPr lang="en-US" dirty="0" smtClean="0"/>
              <a:t>New </a:t>
            </a:r>
            <a:r>
              <a:rPr lang="en-US" dirty="0"/>
              <a:t>and updated skills and item content to better reflect today’s jobs </a:t>
            </a:r>
          </a:p>
          <a:p>
            <a:pPr marL="342900" indent="-342900">
              <a:buFont typeface="Arial" panose="020B0604020202020204" pitchFamily="34" charset="0"/>
              <a:buChar char="•"/>
            </a:pPr>
            <a:r>
              <a:rPr lang="en-US" dirty="0" smtClean="0"/>
              <a:t>New </a:t>
            </a:r>
            <a:r>
              <a:rPr lang="en-US" dirty="0"/>
              <a:t>and improved assessment delivery platform to be more stable and faster </a:t>
            </a:r>
          </a:p>
          <a:p>
            <a:pPr marL="342900" indent="-342900">
              <a:buFont typeface="Arial" panose="020B0604020202020204" pitchFamily="34" charset="0"/>
              <a:buChar char="•"/>
            </a:pPr>
            <a:r>
              <a:rPr lang="en-US" dirty="0" smtClean="0"/>
              <a:t>Fully </a:t>
            </a:r>
            <a:r>
              <a:rPr lang="en-US" dirty="0"/>
              <a:t>aligned curriculum to better support skill development and test prep </a:t>
            </a:r>
          </a:p>
          <a:p>
            <a:r>
              <a:rPr lang="en-US" b="1" dirty="0"/>
              <a:t>More intuitive assessment titles: </a:t>
            </a:r>
            <a:endParaRPr lang="en-US" dirty="0"/>
          </a:p>
          <a:p>
            <a:pPr marL="342900" indent="-342900">
              <a:buFont typeface="Arial" panose="020B0604020202020204" pitchFamily="34" charset="0"/>
              <a:buChar char="•"/>
            </a:pPr>
            <a:r>
              <a:rPr lang="en-US" dirty="0" smtClean="0"/>
              <a:t>ACT </a:t>
            </a:r>
            <a:r>
              <a:rPr lang="en-US" dirty="0"/>
              <a:t>WorkKeys Applied Math </a:t>
            </a:r>
          </a:p>
          <a:p>
            <a:pPr marL="342900" indent="-342900">
              <a:buFont typeface="Arial" panose="020B0604020202020204" pitchFamily="34" charset="0"/>
              <a:buChar char="•"/>
            </a:pPr>
            <a:r>
              <a:rPr lang="en-US" dirty="0" smtClean="0"/>
              <a:t>ACT </a:t>
            </a:r>
            <a:r>
              <a:rPr lang="en-US" dirty="0"/>
              <a:t>WorkKeys Graphic Literacy </a:t>
            </a:r>
          </a:p>
          <a:p>
            <a:pPr marL="342900" indent="-342900">
              <a:buFont typeface="Arial" panose="020B0604020202020204" pitchFamily="34" charset="0"/>
              <a:buChar char="•"/>
            </a:pPr>
            <a:r>
              <a:rPr lang="en-US" dirty="0" smtClean="0"/>
              <a:t>ACT </a:t>
            </a:r>
            <a:r>
              <a:rPr lang="en-US" dirty="0"/>
              <a:t>WorkKeys Workplace Documents </a:t>
            </a:r>
          </a:p>
          <a:p>
            <a:r>
              <a:rPr lang="en-US" b="1" dirty="0"/>
              <a:t>ACT WorkKeys National Career Readiness Certificate </a:t>
            </a:r>
            <a:endParaRPr lang="en-US" dirty="0"/>
          </a:p>
          <a:p>
            <a:pPr marL="342900" indent="-342900">
              <a:buFont typeface="Arial" panose="020B0604020202020204" pitchFamily="34" charset="0"/>
              <a:buChar char="•"/>
            </a:pPr>
            <a:r>
              <a:rPr lang="en-US" dirty="0" smtClean="0"/>
              <a:t>PDF </a:t>
            </a:r>
            <a:r>
              <a:rPr lang="en-US" dirty="0"/>
              <a:t>of certificate can now be generated and printed at no additional fee</a:t>
            </a:r>
            <a:r>
              <a:rPr lang="en-US" dirty="0" smtClean="0"/>
              <a:t>.</a:t>
            </a:r>
            <a:endParaRPr lang="en-US" dirty="0"/>
          </a:p>
        </p:txBody>
      </p:sp>
    </p:spTree>
    <p:extLst>
      <p:ext uri="{BB962C8B-B14F-4D97-AF65-F5344CB8AC3E}">
        <p14:creationId xmlns:p14="http://schemas.microsoft.com/office/powerpoint/2010/main" val="386014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816702" y="394750"/>
            <a:ext cx="10531483" cy="807720"/>
          </a:xfrm>
        </p:spPr>
        <p:txBody>
          <a:bodyPr/>
          <a:lstStyle/>
          <a:p>
            <a:r>
              <a:rPr lang="en-US" dirty="0"/>
              <a:t>ACT K12 Consulting Services: New in 2018</a:t>
            </a:r>
          </a:p>
        </p:txBody>
      </p:sp>
      <p:sp>
        <p:nvSpPr>
          <p:cNvPr id="3" name="Content Placeholder 2"/>
          <p:cNvSpPr>
            <a:spLocks noGrp="1"/>
          </p:cNvSpPr>
          <p:nvPr>
            <p:ph sz="half" idx="2"/>
          </p:nvPr>
        </p:nvSpPr>
        <p:spPr>
          <a:xfrm>
            <a:off x="816702" y="1237278"/>
            <a:ext cx="10531482" cy="4023360"/>
          </a:xfrm>
        </p:spPr>
        <p:txBody>
          <a:bodyPr>
            <a:normAutofit fontScale="92500" lnSpcReduction="20000"/>
          </a:bodyPr>
          <a:lstStyle/>
          <a:p>
            <a:pPr marL="342900" indent="-342900">
              <a:buFont typeface="Arial" panose="020B0604020202020204" pitchFamily="34" charset="0"/>
              <a:buChar char="•"/>
            </a:pPr>
            <a:r>
              <a:rPr lang="en-US" dirty="0" smtClean="0"/>
              <a:t>Short (1-day) &amp; Long  (up to 1-2 year) Engagements</a:t>
            </a:r>
          </a:p>
          <a:p>
            <a:pPr marL="342900" indent="-342900">
              <a:buFont typeface="Arial" panose="020B0604020202020204" pitchFamily="34" charset="0"/>
              <a:buChar char="•"/>
            </a:pPr>
            <a:r>
              <a:rPr lang="en-US" dirty="0" smtClean="0"/>
              <a:t>On-site and Customized, with On-Demand Resources Available</a:t>
            </a:r>
          </a:p>
          <a:p>
            <a:pPr marL="342900" indent="-342900">
              <a:buFont typeface="Arial" panose="020B0604020202020204" pitchFamily="34" charset="0"/>
              <a:buChar char="•"/>
            </a:pPr>
            <a:r>
              <a:rPr lang="en-US" dirty="0" smtClean="0"/>
              <a:t>Led by Experienced School-Based Practitioners</a:t>
            </a:r>
          </a:p>
          <a:p>
            <a:pPr marL="342900" indent="-342900">
              <a:buFont typeface="Arial" panose="020B0604020202020204" pitchFamily="34" charset="0"/>
              <a:buChar char="•"/>
            </a:pPr>
            <a:r>
              <a:rPr lang="en-US" dirty="0" smtClean="0"/>
              <a:t>Leadership Coaching, Board training, Team-Building</a:t>
            </a:r>
          </a:p>
          <a:p>
            <a:pPr marL="342900" indent="-342900">
              <a:buFont typeface="Arial" panose="020B0604020202020204" pitchFamily="34" charset="0"/>
              <a:buChar char="•"/>
            </a:pPr>
            <a:r>
              <a:rPr lang="en-US" dirty="0" smtClean="0"/>
              <a:t>Professional Learning for Teachers and Administrators</a:t>
            </a:r>
            <a:endParaRPr lang="en-US" dirty="0"/>
          </a:p>
          <a:p>
            <a:pPr marL="0" indent="0">
              <a:buNone/>
            </a:pPr>
            <a:endParaRPr lang="en-US" dirty="0"/>
          </a:p>
          <a:p>
            <a:pPr marL="0" indent="0">
              <a:buNone/>
            </a:pPr>
            <a:r>
              <a:rPr lang="en-US" dirty="0" smtClean="0">
                <a:solidFill>
                  <a:srgbClr val="042E60"/>
                </a:solidFill>
                <a:latin typeface="+mj-lt"/>
              </a:rPr>
              <a:t>Topics </a:t>
            </a:r>
          </a:p>
          <a:p>
            <a:pPr marL="342900" indent="-342900">
              <a:buFont typeface="Arial" panose="020B0604020202020204" pitchFamily="34" charset="0"/>
              <a:buChar char="•"/>
            </a:pPr>
            <a:r>
              <a:rPr lang="en-US" b="1" dirty="0" smtClean="0"/>
              <a:t>Social-Emotional Learning</a:t>
            </a:r>
            <a:r>
              <a:rPr lang="en-US" dirty="0" smtClean="0"/>
              <a:t>, including Program Planning and Teacher PD</a:t>
            </a:r>
          </a:p>
          <a:p>
            <a:pPr marL="342900" indent="-342900">
              <a:buFont typeface="Arial" panose="020B0604020202020204" pitchFamily="34" charset="0"/>
              <a:buChar char="•"/>
            </a:pPr>
            <a:r>
              <a:rPr lang="en-US" b="1" dirty="0" smtClean="0"/>
              <a:t>Data</a:t>
            </a:r>
            <a:r>
              <a:rPr lang="en-US" dirty="0" smtClean="0"/>
              <a:t> Aggregation, Analysis, &amp; Action Planning</a:t>
            </a:r>
          </a:p>
          <a:p>
            <a:pPr marL="342900" indent="-342900">
              <a:buFont typeface="Arial" panose="020B0604020202020204" pitchFamily="34" charset="0"/>
              <a:buChar char="•"/>
            </a:pPr>
            <a:r>
              <a:rPr lang="en-US" b="1" dirty="0" smtClean="0"/>
              <a:t>Assessment for Learning</a:t>
            </a:r>
            <a:r>
              <a:rPr lang="en-US" dirty="0" smtClean="0"/>
              <a:t>, including Formative and Higher Order Thinking</a:t>
            </a:r>
          </a:p>
          <a:p>
            <a:pPr marL="342900" indent="-342900">
              <a:buFont typeface="Arial" panose="020B0604020202020204" pitchFamily="34" charset="0"/>
              <a:buChar char="•"/>
            </a:pPr>
            <a:r>
              <a:rPr lang="en-US" b="1" dirty="0" smtClean="0"/>
              <a:t>K12 Standards Alignment</a:t>
            </a:r>
            <a:r>
              <a:rPr lang="en-US" dirty="0" smtClean="0"/>
              <a:t>, including Portraits of the Graduate and the Holistic Framework</a:t>
            </a:r>
          </a:p>
        </p:txBody>
      </p:sp>
      <p:sp>
        <p:nvSpPr>
          <p:cNvPr id="5" name="Rectangle 4"/>
          <p:cNvSpPr/>
          <p:nvPr/>
        </p:nvSpPr>
        <p:spPr>
          <a:xfrm>
            <a:off x="816702" y="5508806"/>
            <a:ext cx="9347200" cy="523220"/>
          </a:xfrm>
          <a:prstGeom prst="rect">
            <a:avLst/>
          </a:prstGeom>
        </p:spPr>
        <p:txBody>
          <a:bodyPr wrap="square">
            <a:spAutoFit/>
          </a:bodyPr>
          <a:lstStyle/>
          <a:p>
            <a:r>
              <a:rPr lang="en-US" sz="2800" b="1" dirty="0" smtClean="0"/>
              <a:t>Contact </a:t>
            </a:r>
            <a:r>
              <a:rPr lang="en-US" sz="2800" b="1" dirty="0"/>
              <a:t>us at ACTConsultingServices@act.org</a:t>
            </a:r>
          </a:p>
        </p:txBody>
      </p:sp>
    </p:spTree>
    <p:extLst>
      <p:ext uri="{BB962C8B-B14F-4D97-AF65-F5344CB8AC3E}">
        <p14:creationId xmlns:p14="http://schemas.microsoft.com/office/powerpoint/2010/main" val="238957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ACT Certified Educator</a:t>
            </a:r>
            <a:endParaRPr lang="en-US" dirty="0"/>
          </a:p>
        </p:txBody>
      </p:sp>
      <p:sp>
        <p:nvSpPr>
          <p:cNvPr id="5" name="Content Placeholder 4"/>
          <p:cNvSpPr>
            <a:spLocks noGrp="1"/>
          </p:cNvSpPr>
          <p:nvPr>
            <p:ph idx="1"/>
          </p:nvPr>
        </p:nvSpPr>
        <p:spPr/>
        <p:txBody>
          <a:bodyPr>
            <a:normAutofit/>
          </a:bodyPr>
          <a:lstStyle/>
          <a:p>
            <a:pPr marL="342900" lvl="0" indent="-342900">
              <a:buFont typeface="Arial" panose="020B0604020202020204" pitchFamily="34" charset="0"/>
              <a:buChar char="•"/>
            </a:pPr>
            <a:r>
              <a:rPr lang="en-US" sz="2400" dirty="0" smtClean="0"/>
              <a:t>Learn teaching strategies to ensure more students are prepared for college and career</a:t>
            </a:r>
            <a:endParaRPr lang="en-US" sz="2400" dirty="0"/>
          </a:p>
          <a:p>
            <a:pPr marL="342900" indent="-342900">
              <a:buFont typeface="Arial" panose="020B0604020202020204" pitchFamily="34" charset="0"/>
              <a:buChar char="•"/>
            </a:pPr>
            <a:r>
              <a:rPr lang="en-US" sz="2400" dirty="0"/>
              <a:t>Establish specific ACT knowledge regarding accommodations, fee waivers, and other resources </a:t>
            </a:r>
          </a:p>
          <a:p>
            <a:pPr marL="342900" lvl="0" indent="-342900">
              <a:buFont typeface="Arial" panose="020B0604020202020204" pitchFamily="34" charset="0"/>
              <a:buChar char="•"/>
            </a:pPr>
            <a:r>
              <a:rPr lang="en-US" sz="2400" dirty="0" smtClean="0"/>
              <a:t>Provide </a:t>
            </a:r>
            <a:r>
              <a:rPr lang="en-US" sz="2400" dirty="0"/>
              <a:t>tailored counseling regarding college and career based on student Score Report and Interest </a:t>
            </a:r>
            <a:r>
              <a:rPr lang="en-US" sz="2400" dirty="0" smtClean="0"/>
              <a:t>Inventory</a:t>
            </a:r>
            <a:endParaRPr lang="en-US" sz="24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63</a:t>
            </a:fld>
            <a:endParaRPr lang="en-US" dirty="0"/>
          </a:p>
        </p:txBody>
      </p:sp>
    </p:spTree>
    <p:extLst>
      <p:ext uri="{BB962C8B-B14F-4D97-AF65-F5344CB8AC3E}">
        <p14:creationId xmlns:p14="http://schemas.microsoft.com/office/powerpoint/2010/main" val="258935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64</a:t>
            </a:fld>
            <a:endParaRPr lang="en-US" dirty="0"/>
          </a:p>
        </p:txBody>
      </p:sp>
      <p:sp>
        <p:nvSpPr>
          <p:cNvPr id="3" name="Text Placeholder 2"/>
          <p:cNvSpPr>
            <a:spLocks noGrp="1"/>
          </p:cNvSpPr>
          <p:nvPr>
            <p:ph type="body" idx="1"/>
          </p:nvPr>
        </p:nvSpPr>
        <p:spPr>
          <a:xfrm>
            <a:off x="816702" y="841790"/>
            <a:ext cx="10531483" cy="469652"/>
          </a:xfrm>
        </p:spPr>
        <p:txBody>
          <a:bodyPr/>
          <a:lstStyle/>
          <a:p>
            <a:r>
              <a:rPr lang="en-US" dirty="0"/>
              <a:t>ACT Recommends</a:t>
            </a:r>
          </a:p>
        </p:txBody>
      </p:sp>
      <p:pic>
        <p:nvPicPr>
          <p:cNvPr id="5" name="Content Placeholder 4"/>
          <p:cNvPicPr>
            <a:picLocks noGrp="1" noChangeAspect="1"/>
          </p:cNvPicPr>
          <p:nvPr>
            <p:ph sz="half" idx="2"/>
          </p:nvPr>
        </p:nvPicPr>
        <p:blipFill rotWithShape="1">
          <a:blip r:embed="rId3"/>
          <a:srcRect t="11413"/>
          <a:stretch/>
        </p:blipFill>
        <p:spPr>
          <a:xfrm>
            <a:off x="816702" y="1311442"/>
            <a:ext cx="10156098" cy="4835847"/>
          </a:xfrm>
          <a:prstGeom prst="rect">
            <a:avLst/>
          </a:prstGeom>
        </p:spPr>
      </p:pic>
      <p:sp>
        <p:nvSpPr>
          <p:cNvPr id="8" name="Rectangle 7"/>
          <p:cNvSpPr/>
          <p:nvPr/>
        </p:nvSpPr>
        <p:spPr>
          <a:xfrm>
            <a:off x="3206050" y="6352143"/>
            <a:ext cx="4865499" cy="369332"/>
          </a:xfrm>
          <a:prstGeom prst="rect">
            <a:avLst/>
          </a:prstGeom>
        </p:spPr>
        <p:txBody>
          <a:bodyPr wrap="none">
            <a:spAutoFit/>
          </a:bodyPr>
          <a:lstStyle/>
          <a:p>
            <a:r>
              <a:rPr lang="en-US" dirty="0"/>
              <a:t>http://www.myacthub.org/#/marketplace/home</a:t>
            </a:r>
          </a:p>
        </p:txBody>
      </p:sp>
      <p:sp>
        <p:nvSpPr>
          <p:cNvPr id="2" name="Rectangle 1"/>
          <p:cNvSpPr/>
          <p:nvPr/>
        </p:nvSpPr>
        <p:spPr>
          <a:xfrm>
            <a:off x="2334409" y="4077148"/>
            <a:ext cx="2463502" cy="441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96902" y="4077148"/>
            <a:ext cx="1905110" cy="441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28904" y="4077148"/>
            <a:ext cx="1988376" cy="441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22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Equity</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65</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4128" y="750277"/>
            <a:ext cx="7963442" cy="5314459"/>
          </a:xfrm>
          <a:prstGeom prst="rect">
            <a:avLst/>
          </a:prstGeom>
        </p:spPr>
      </p:pic>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042E60"/>
                </a:solidFill>
              </a:rPr>
              <a:t>PAGE 41</a:t>
            </a:r>
            <a:endParaRPr lang="en-US" b="1" dirty="0">
              <a:solidFill>
                <a:srgbClr val="042E60"/>
              </a:solidFill>
            </a:endParaRPr>
          </a:p>
        </p:txBody>
      </p:sp>
    </p:spTree>
    <p:extLst>
      <p:ext uri="{BB962C8B-B14F-4D97-AF65-F5344CB8AC3E}">
        <p14:creationId xmlns:p14="http://schemas.microsoft.com/office/powerpoint/2010/main" val="392150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Fee Waivers</a:t>
            </a:r>
            <a:endParaRPr lang="en-US" dirty="0"/>
          </a:p>
        </p:txBody>
      </p:sp>
      <p:pic>
        <p:nvPicPr>
          <p:cNvPr id="4" name="Content Placeholder 3"/>
          <p:cNvPicPr>
            <a:picLocks noGrp="1" noChangeAspect="1"/>
          </p:cNvPicPr>
          <p:nvPr>
            <p:ph idx="1"/>
          </p:nvPr>
        </p:nvPicPr>
        <p:blipFill rotWithShape="1">
          <a:blip r:embed="rId3">
            <a:clrChange>
              <a:clrFrom>
                <a:srgbClr val="ECECEC"/>
              </a:clrFrom>
              <a:clrTo>
                <a:srgbClr val="ECECEC">
                  <a:alpha val="0"/>
                </a:srgbClr>
              </a:clrTo>
            </a:clrChange>
          </a:blip>
          <a:srcRect l="4360" t="31622" r="53454"/>
          <a:stretch/>
        </p:blipFill>
        <p:spPr>
          <a:xfrm>
            <a:off x="3917373" y="749399"/>
            <a:ext cx="6141028" cy="535005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66</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
        <p:nvSpPr>
          <p:cNvPr id="7" name="TextBox 6"/>
          <p:cNvSpPr txBox="1"/>
          <p:nvPr/>
        </p:nvSpPr>
        <p:spPr>
          <a:xfrm rot="16200000">
            <a:off x="4468060" y="5009399"/>
            <a:ext cx="685799" cy="369332"/>
          </a:xfrm>
          <a:prstGeom prst="rect">
            <a:avLst/>
          </a:prstGeom>
          <a:noFill/>
        </p:spPr>
        <p:txBody>
          <a:bodyPr wrap="square" rtlCol="0">
            <a:spAutoFit/>
          </a:bodyPr>
          <a:lstStyle/>
          <a:p>
            <a:r>
              <a:rPr lang="en-US" dirty="0" smtClean="0"/>
              <a:t>Low</a:t>
            </a:r>
            <a:endParaRPr lang="en-US" dirty="0"/>
          </a:p>
        </p:txBody>
      </p:sp>
      <p:sp>
        <p:nvSpPr>
          <p:cNvPr id="8" name="TextBox 7"/>
          <p:cNvSpPr txBox="1"/>
          <p:nvPr/>
        </p:nvSpPr>
        <p:spPr>
          <a:xfrm rot="16200000">
            <a:off x="4445731" y="2485000"/>
            <a:ext cx="685799" cy="369332"/>
          </a:xfrm>
          <a:prstGeom prst="rect">
            <a:avLst/>
          </a:prstGeom>
          <a:noFill/>
        </p:spPr>
        <p:txBody>
          <a:bodyPr wrap="square" rtlCol="0">
            <a:spAutoFit/>
          </a:bodyPr>
          <a:lstStyle/>
          <a:p>
            <a:r>
              <a:rPr lang="en-US" dirty="0" smtClean="0"/>
              <a:t>High</a:t>
            </a:r>
            <a:endParaRPr lang="en-US" dirty="0"/>
          </a:p>
        </p:txBody>
      </p:sp>
      <p:sp>
        <p:nvSpPr>
          <p:cNvPr id="3" name="Rectangle 2"/>
          <p:cNvSpPr/>
          <p:nvPr/>
        </p:nvSpPr>
        <p:spPr>
          <a:xfrm>
            <a:off x="4249842" y="6015692"/>
            <a:ext cx="4008983" cy="523220"/>
          </a:xfrm>
          <a:prstGeom prst="rect">
            <a:avLst/>
          </a:prstGeom>
        </p:spPr>
        <p:txBody>
          <a:bodyPr wrap="none">
            <a:spAutoFit/>
          </a:bodyPr>
          <a:lstStyle/>
          <a:p>
            <a:r>
              <a:rPr lang="en-US" sz="2800" dirty="0" smtClean="0">
                <a:latin typeface="+mj-lt"/>
              </a:rPr>
              <a:t>act.org/the-act/fees</a:t>
            </a:r>
            <a:endParaRPr lang="en-US" sz="2800" dirty="0">
              <a:latin typeface="+mj-lt"/>
            </a:endParaRPr>
          </a:p>
        </p:txBody>
      </p:sp>
    </p:spTree>
    <p:extLst>
      <p:ext uri="{BB962C8B-B14F-4D97-AF65-F5344CB8AC3E}">
        <p14:creationId xmlns:p14="http://schemas.microsoft.com/office/powerpoint/2010/main" val="168023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67</a:t>
            </a:fld>
            <a:endParaRPr lang="en-US" dirty="0"/>
          </a:p>
        </p:txBody>
      </p:sp>
      <p:sp>
        <p:nvSpPr>
          <p:cNvPr id="5" name="Text Placeholder 4"/>
          <p:cNvSpPr>
            <a:spLocks noGrp="1"/>
          </p:cNvSpPr>
          <p:nvPr>
            <p:ph type="body" idx="1"/>
          </p:nvPr>
        </p:nvSpPr>
        <p:spPr/>
        <p:txBody>
          <a:bodyPr/>
          <a:lstStyle/>
          <a:p>
            <a:r>
              <a:rPr lang="en-US" dirty="0"/>
              <a:t>Test Prep is free for students </a:t>
            </a:r>
            <a:r>
              <a:rPr lang="en-US" dirty="0" smtClean="0"/>
              <a:t>register with a </a:t>
            </a:r>
            <a:r>
              <a:rPr lang="en-US" dirty="0"/>
              <a:t>fee </a:t>
            </a:r>
            <a:r>
              <a:rPr lang="en-US" dirty="0" smtClean="0"/>
              <a:t>waiver </a:t>
            </a:r>
            <a:endParaRPr lang="en-US" dirty="0"/>
          </a:p>
        </p:txBody>
      </p:sp>
      <p:sp>
        <p:nvSpPr>
          <p:cNvPr id="6" name="Content Placeholder 5"/>
          <p:cNvSpPr>
            <a:spLocks noGrp="1"/>
          </p:cNvSpPr>
          <p:nvPr>
            <p:ph sz="half" idx="2"/>
          </p:nvPr>
        </p:nvSpPr>
        <p:spPr>
          <a:xfrm>
            <a:off x="816703" y="1749140"/>
            <a:ext cx="4854754" cy="4023360"/>
          </a:xfrm>
        </p:spPr>
        <p:txBody>
          <a:bodyPr>
            <a:normAutofit/>
          </a:bodyPr>
          <a:lstStyle/>
          <a:p>
            <a:pPr marL="342900" indent="-342900">
              <a:buFont typeface="Arial" panose="020B0604020202020204" pitchFamily="34" charset="0"/>
              <a:buChar char="•"/>
            </a:pPr>
            <a:r>
              <a:rPr lang="en-US" sz="2800" b="1" dirty="0" smtClean="0"/>
              <a:t>ACT</a:t>
            </a:r>
            <a:r>
              <a:rPr lang="en-US" sz="2800" b="1" dirty="0"/>
              <a:t>® Online Prep (AOP) </a:t>
            </a:r>
            <a:endParaRPr lang="en-US" sz="2800" b="1" dirty="0" smtClean="0"/>
          </a:p>
          <a:p>
            <a:pPr marL="342900" indent="-342900">
              <a:buFont typeface="Arial" panose="020B0604020202020204" pitchFamily="34" charset="0"/>
              <a:buChar char="•"/>
            </a:pPr>
            <a:r>
              <a:rPr lang="en-US" sz="2800" b="1" dirty="0" smtClean="0"/>
              <a:t>ACT</a:t>
            </a:r>
            <a:r>
              <a:rPr lang="en-US" sz="2800" b="1" dirty="0"/>
              <a:t>® Kaplan® Online Prep Live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3760"/>
          <a:stretch/>
        </p:blipFill>
        <p:spPr>
          <a:xfrm>
            <a:off x="6455229" y="2001757"/>
            <a:ext cx="4572140" cy="4002345"/>
          </a:xfrm>
          <a:prstGeom prst="rect">
            <a:avLst/>
          </a:prstGeom>
        </p:spPr>
      </p:pic>
    </p:spTree>
    <p:extLst>
      <p:ext uri="{BB962C8B-B14F-4D97-AF65-F5344CB8AC3E}">
        <p14:creationId xmlns:p14="http://schemas.microsoft.com/office/powerpoint/2010/main" val="392714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68</a:t>
            </a:fld>
            <a:endParaRPr lang="en-US" dirty="0"/>
          </a:p>
        </p:txBody>
      </p:sp>
      <p:sp>
        <p:nvSpPr>
          <p:cNvPr id="4" name="Title 3"/>
          <p:cNvSpPr>
            <a:spLocks noGrp="1"/>
          </p:cNvSpPr>
          <p:nvPr>
            <p:ph type="title"/>
          </p:nvPr>
        </p:nvSpPr>
        <p:spPr/>
        <p:txBody>
          <a:bodyPr anchor="ctr">
            <a:noAutofit/>
          </a:bodyPr>
          <a:lstStyle/>
          <a:p>
            <a:r>
              <a:rPr lang="en-US" sz="4000" b="1" dirty="0"/>
              <a:t>Students in low-income families face a series of unique challenges and barriers that can reduce their access to higher education and sending ACT scores to the colleges they aspire to attend should not be one of them</a:t>
            </a:r>
            <a:r>
              <a:rPr lang="en-US" sz="4000" b="1" dirty="0" smtClean="0"/>
              <a:t>.</a:t>
            </a:r>
            <a:r>
              <a:rPr lang="en-US" sz="2400" b="1" dirty="0" smtClean="0"/>
              <a:t/>
            </a:r>
            <a:br>
              <a:rPr lang="en-US" sz="2400" b="1" dirty="0" smtClean="0"/>
            </a:br>
            <a:r>
              <a:rPr lang="en-US" sz="2400" b="1" dirty="0"/>
              <a:t/>
            </a:r>
            <a:br>
              <a:rPr lang="en-US" sz="2400" b="1" dirty="0"/>
            </a:br>
            <a:r>
              <a:rPr lang="en-US" sz="2800" b="1" dirty="0" smtClean="0">
                <a:solidFill>
                  <a:srgbClr val="74D1EA"/>
                </a:solidFill>
              </a:rPr>
              <a:t>Suzana </a:t>
            </a:r>
            <a:r>
              <a:rPr lang="en-US" sz="2800" b="1" dirty="0">
                <a:solidFill>
                  <a:srgbClr val="74D1EA"/>
                </a:solidFill>
              </a:rPr>
              <a:t>Delanghe, ACT Chief Commercial Officer</a:t>
            </a:r>
            <a:r>
              <a:rPr lang="en-US" sz="2400" b="1" dirty="0"/>
              <a:t/>
            </a:r>
            <a:br>
              <a:rPr lang="en-US" sz="2400" b="1" dirty="0"/>
            </a:br>
            <a:endParaRPr lang="en-US" sz="2400" dirty="0"/>
          </a:p>
        </p:txBody>
      </p:sp>
    </p:spTree>
    <p:extLst>
      <p:ext uri="{BB962C8B-B14F-4D97-AF65-F5344CB8AC3E}">
        <p14:creationId xmlns:p14="http://schemas.microsoft.com/office/powerpoint/2010/main" val="319184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69</a:t>
            </a:fld>
            <a:endParaRPr lang="en-US" dirty="0"/>
          </a:p>
        </p:txBody>
      </p:sp>
      <p:sp>
        <p:nvSpPr>
          <p:cNvPr id="3" name="Text Placeholder 2"/>
          <p:cNvSpPr>
            <a:spLocks noGrp="1"/>
          </p:cNvSpPr>
          <p:nvPr>
            <p:ph type="body" idx="1"/>
          </p:nvPr>
        </p:nvSpPr>
        <p:spPr/>
        <p:txBody>
          <a:bodyPr/>
          <a:lstStyle/>
          <a:p>
            <a:r>
              <a:rPr lang="en-US" dirty="0" smtClean="0"/>
              <a:t>Accommodations</a:t>
            </a:r>
            <a:endParaRPr lang="en-US" dirty="0"/>
          </a:p>
        </p:txBody>
      </p:sp>
      <p:sp>
        <p:nvSpPr>
          <p:cNvPr id="6" name="Content Placeholder 5"/>
          <p:cNvSpPr>
            <a:spLocks noGrp="1"/>
          </p:cNvSpPr>
          <p:nvPr>
            <p:ph sz="half" idx="2"/>
          </p:nvPr>
        </p:nvSpPr>
        <p:spPr>
          <a:xfrm>
            <a:off x="816703" y="1749140"/>
            <a:ext cx="5333576" cy="4023360"/>
          </a:xfrm>
        </p:spPr>
        <p:txBody>
          <a:bodyPr anchor="t">
            <a:normAutofit/>
          </a:bodyPr>
          <a:lstStyle/>
          <a:p>
            <a:pPr marL="342900" indent="-342900">
              <a:buFont typeface="Arial" panose="020B0604020202020204" pitchFamily="34" charset="0"/>
              <a:buChar char="•"/>
            </a:pPr>
            <a:r>
              <a:rPr lang="en-US" sz="2400" dirty="0" smtClean="0"/>
              <a:t>Bilingual Dictionary (word-to-word without definitions)</a:t>
            </a:r>
          </a:p>
          <a:p>
            <a:pPr marL="342900" indent="-342900">
              <a:buFont typeface="Arial" panose="020B0604020202020204" pitchFamily="34" charset="0"/>
              <a:buChar char="•"/>
            </a:pPr>
            <a:r>
              <a:rPr lang="en-US" sz="2400" dirty="0" smtClean="0"/>
              <a:t>Directions in 12 Languages</a:t>
            </a:r>
          </a:p>
          <a:p>
            <a:pPr marL="342900" indent="-342900">
              <a:buFont typeface="Arial" panose="020B0604020202020204" pitchFamily="34" charset="0"/>
              <a:buChar char="•"/>
            </a:pPr>
            <a:r>
              <a:rPr lang="en-US" sz="2400" dirty="0" smtClean="0"/>
              <a:t>Small Group Testing</a:t>
            </a:r>
          </a:p>
          <a:p>
            <a:pPr marL="342900" indent="-342900">
              <a:buFont typeface="Arial" panose="020B0604020202020204" pitchFamily="34" charset="0"/>
              <a:buChar char="•"/>
            </a:pPr>
            <a:r>
              <a:rPr lang="en-US" sz="2400" dirty="0" smtClean="0"/>
              <a:t>Non-Distracting Environment</a:t>
            </a:r>
          </a:p>
          <a:p>
            <a:pPr marL="342900" indent="-342900">
              <a:buFont typeface="Arial" panose="020B0604020202020204" pitchFamily="34" charset="0"/>
              <a:buChar char="•"/>
            </a:pPr>
            <a:r>
              <a:rPr lang="en-US" sz="2400" dirty="0" smtClean="0"/>
              <a:t>Many more</a:t>
            </a:r>
            <a:endParaRPr lang="en-US" sz="2400" dirty="0"/>
          </a:p>
        </p:txBody>
      </p:sp>
      <p:pic>
        <p:nvPicPr>
          <p:cNvPr id="8" name="Content Placeholder 7"/>
          <p:cNvPicPr>
            <a:picLocks noGrp="1" noChangeAspect="1"/>
          </p:cNvPicPr>
          <p:nvPr>
            <p:ph sz="half" idx="4294967295"/>
          </p:nvPr>
        </p:nvPicPr>
        <p:blipFill rotWithShape="1">
          <a:blip r:embed="rId3">
            <a:clrChange>
              <a:clrFrom>
                <a:srgbClr val="ECECEC"/>
              </a:clrFrom>
              <a:clrTo>
                <a:srgbClr val="ECECEC">
                  <a:alpha val="0"/>
                </a:srgbClr>
              </a:clrTo>
            </a:clrChange>
          </a:blip>
          <a:srcRect l="4298" t="43454" r="78317" b="25238"/>
          <a:stretch/>
        </p:blipFill>
        <p:spPr>
          <a:xfrm>
            <a:off x="6746252" y="841790"/>
            <a:ext cx="2938649" cy="2844947"/>
          </a:xfrm>
          <a:prstGeom prst="rect">
            <a:avLst/>
          </a:prstGeom>
        </p:spPr>
      </p:pic>
      <p:pic>
        <p:nvPicPr>
          <p:cNvPr id="9" name="Content Placeholder 7"/>
          <p:cNvPicPr>
            <a:picLocks noChangeAspect="1"/>
          </p:cNvPicPr>
          <p:nvPr/>
        </p:nvPicPr>
        <p:blipFill rotWithShape="1">
          <a:blip r:embed="rId3">
            <a:clrChange>
              <a:clrFrom>
                <a:srgbClr val="ECECEC"/>
              </a:clrFrom>
              <a:clrTo>
                <a:srgbClr val="ECECEC">
                  <a:alpha val="0"/>
                </a:srgbClr>
              </a:clrTo>
            </a:clrChange>
          </a:blip>
          <a:srcRect l="20798" t="48098" r="57612" b="38640"/>
          <a:stretch/>
        </p:blipFill>
        <p:spPr>
          <a:xfrm>
            <a:off x="6434012" y="3437320"/>
            <a:ext cx="3649138" cy="1204809"/>
          </a:xfrm>
          <a:prstGeom prst="rect">
            <a:avLst/>
          </a:prstGeom>
        </p:spPr>
      </p:pic>
      <p:pic>
        <p:nvPicPr>
          <p:cNvPr id="12" name="Content Placeholder 7"/>
          <p:cNvPicPr>
            <a:picLocks noChangeAspect="1"/>
          </p:cNvPicPr>
          <p:nvPr/>
        </p:nvPicPr>
        <p:blipFill rotWithShape="1">
          <a:blip r:embed="rId3">
            <a:clrChange>
              <a:clrFrom>
                <a:srgbClr val="ECECEC"/>
              </a:clrFrom>
              <a:clrTo>
                <a:srgbClr val="ECECEC">
                  <a:alpha val="0"/>
                </a:srgbClr>
              </a:clrTo>
            </a:clrChange>
          </a:blip>
          <a:srcRect l="20798" t="60637" r="45657" b="31217"/>
          <a:stretch/>
        </p:blipFill>
        <p:spPr>
          <a:xfrm>
            <a:off x="5531458" y="4559980"/>
            <a:ext cx="5669780" cy="74009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2059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7</a:t>
            </a:fld>
            <a:endParaRPr lang="en-US" dirty="0"/>
          </a:p>
        </p:txBody>
      </p:sp>
      <p:sp>
        <p:nvSpPr>
          <p:cNvPr id="4" name="Title 3"/>
          <p:cNvSpPr>
            <a:spLocks noGrp="1"/>
          </p:cNvSpPr>
          <p:nvPr>
            <p:ph type="title"/>
          </p:nvPr>
        </p:nvSpPr>
        <p:spPr/>
        <p:txBody>
          <a:bodyPr>
            <a:normAutofit fontScale="90000"/>
          </a:bodyPr>
          <a:lstStyle/>
          <a:p>
            <a:r>
              <a:rPr lang="en-US" dirty="0" smtClean="0"/>
              <a:t>What do we expect our students to learn?</a:t>
            </a:r>
            <a:endParaRPr lang="en-US" dirty="0"/>
          </a:p>
        </p:txBody>
      </p:sp>
      <p:sp>
        <p:nvSpPr>
          <p:cNvPr id="3" name="TextBox 2"/>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5</a:t>
            </a:r>
            <a:endParaRPr lang="en-US" b="1" dirty="0">
              <a:solidFill>
                <a:srgbClr val="FFFFFF"/>
              </a:solidFill>
            </a:endParaRPr>
          </a:p>
        </p:txBody>
      </p:sp>
    </p:spTree>
    <p:extLst>
      <p:ext uri="{BB962C8B-B14F-4D97-AF65-F5344CB8AC3E}">
        <p14:creationId xmlns:p14="http://schemas.microsoft.com/office/powerpoint/2010/main" val="68566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70</a:t>
            </a:fld>
            <a:endParaRPr lang="en-US" dirty="0"/>
          </a:p>
        </p:txBody>
      </p:sp>
      <p:sp>
        <p:nvSpPr>
          <p:cNvPr id="5" name="Title 4"/>
          <p:cNvSpPr>
            <a:spLocks noGrp="1"/>
          </p:cNvSpPr>
          <p:nvPr>
            <p:ph type="title"/>
          </p:nvPr>
        </p:nvSpPr>
        <p:spPr>
          <a:xfrm>
            <a:off x="1011314" y="2784587"/>
            <a:ext cx="10162834" cy="1117493"/>
          </a:xfrm>
        </p:spPr>
        <p:txBody>
          <a:bodyPr anchor="ctr" anchorCtr="0">
            <a:noAutofit/>
          </a:bodyPr>
          <a:lstStyle/>
          <a:p>
            <a:r>
              <a:rPr lang="en-US" sz="4400" dirty="0"/>
              <a:t>The earlier you can begin collecting </a:t>
            </a:r>
            <a:r>
              <a:rPr lang="en-US" sz="4400" dirty="0" smtClean="0"/>
              <a:t>data</a:t>
            </a:r>
            <a:r>
              <a:rPr lang="en-US" sz="4400" dirty="0"/>
              <a:t>, </a:t>
            </a:r>
            <a:r>
              <a:rPr lang="en-US" sz="4400" dirty="0">
                <a:solidFill>
                  <a:srgbClr val="74D1EA"/>
                </a:solidFill>
              </a:rPr>
              <a:t>the more informed you will be at critical points </a:t>
            </a:r>
            <a:r>
              <a:rPr lang="en-US" sz="4400" dirty="0"/>
              <a:t>on your students’ paths toward </a:t>
            </a:r>
            <a:r>
              <a:rPr lang="en-US" sz="4400" dirty="0" smtClean="0"/>
              <a:t>achieving their dreams.</a:t>
            </a:r>
            <a:endParaRPr lang="en-US" sz="4400" dirty="0"/>
          </a:p>
        </p:txBody>
      </p:sp>
    </p:spTree>
    <p:extLst>
      <p:ext uri="{BB962C8B-B14F-4D97-AF65-F5344CB8AC3E}">
        <p14:creationId xmlns:p14="http://schemas.microsoft.com/office/powerpoint/2010/main" val="291865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71</a:t>
            </a:fld>
            <a:endParaRPr lang="en-US" dirty="0"/>
          </a:p>
        </p:txBody>
      </p:sp>
      <p:sp>
        <p:nvSpPr>
          <p:cNvPr id="5" name="Title 4"/>
          <p:cNvSpPr>
            <a:spLocks noGrp="1"/>
          </p:cNvSpPr>
          <p:nvPr>
            <p:ph type="title"/>
          </p:nvPr>
        </p:nvSpPr>
        <p:spPr/>
        <p:txBody>
          <a:bodyPr>
            <a:normAutofit fontScale="90000"/>
          </a:bodyPr>
          <a:lstStyle/>
          <a:p>
            <a:r>
              <a:rPr lang="en-US" dirty="0" smtClean="0"/>
              <a:t>How will we respond if they don’t learn it?</a:t>
            </a:r>
            <a:endParaRPr lang="en-US" dirty="0"/>
          </a:p>
        </p:txBody>
      </p:sp>
      <p:sp>
        <p:nvSpPr>
          <p:cNvPr id="4" name="TextBox 3"/>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44</a:t>
            </a:r>
            <a:endParaRPr lang="en-US" b="1" dirty="0">
              <a:solidFill>
                <a:srgbClr val="FFFFFF"/>
              </a:solidFill>
            </a:endParaRPr>
          </a:p>
        </p:txBody>
      </p:sp>
    </p:spTree>
    <p:extLst>
      <p:ext uri="{BB962C8B-B14F-4D97-AF65-F5344CB8AC3E}">
        <p14:creationId xmlns:p14="http://schemas.microsoft.com/office/powerpoint/2010/main" val="28019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Curriculum Review</a:t>
            </a:r>
            <a:endParaRPr lang="en-US" dirty="0"/>
          </a:p>
        </p:txBody>
      </p:sp>
      <p:sp>
        <p:nvSpPr>
          <p:cNvPr id="5" name="Subtitle 4"/>
          <p:cNvSpPr>
            <a:spLocks noGrp="1"/>
          </p:cNvSpPr>
          <p:nvPr>
            <p:ph type="subTitle" idx="1"/>
          </p:nvPr>
        </p:nvSpPr>
        <p:spPr/>
        <p:txBody>
          <a:bodyPr/>
          <a:lstStyle/>
          <a:p>
            <a:r>
              <a:rPr lang="en-US" dirty="0" smtClean="0"/>
              <a:t>TAKE HOME ACTIVITY – PAGE 44</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72</a:t>
            </a:fld>
            <a:endParaRPr lang="en-US" dirty="0"/>
          </a:p>
        </p:txBody>
      </p:sp>
    </p:spTree>
    <p:extLst>
      <p:ext uri="{BB962C8B-B14F-4D97-AF65-F5344CB8AC3E}">
        <p14:creationId xmlns:p14="http://schemas.microsoft.com/office/powerpoint/2010/main" val="307149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73</a:t>
            </a:fld>
            <a:endParaRPr lang="en-US" dirty="0"/>
          </a:p>
        </p:txBody>
      </p:sp>
      <p:pic>
        <p:nvPicPr>
          <p:cNvPr id="3" name="Content Placeholder 2"/>
          <p:cNvPicPr>
            <a:picLocks noGrp="1" noChangeAspect="1"/>
          </p:cNvPicPr>
          <p:nvPr>
            <p:ph sz="half" idx="2"/>
          </p:nvPr>
        </p:nvPicPr>
        <p:blipFill rotWithShape="1">
          <a:blip r:embed="rId3"/>
          <a:srcRect l="7910" t="14496" r="5674"/>
          <a:stretch/>
        </p:blipFill>
        <p:spPr>
          <a:xfrm>
            <a:off x="701039" y="568960"/>
            <a:ext cx="10375011" cy="5517760"/>
          </a:xfrm>
          <a:prstGeom prst="rect">
            <a:avLst/>
          </a:prstGeom>
          <a:ln>
            <a:solidFill>
              <a:schemeClr val="accent1"/>
            </a:solidFill>
          </a:ln>
        </p:spPr>
      </p:pic>
      <p:sp>
        <p:nvSpPr>
          <p:cNvPr id="5" name="Down Arrow 4"/>
          <p:cNvSpPr/>
          <p:nvPr/>
        </p:nvSpPr>
        <p:spPr>
          <a:xfrm>
            <a:off x="1409449" y="2179599"/>
            <a:ext cx="291402" cy="4019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38899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74</a:t>
            </a:fld>
            <a:endParaRPr lang="en-US" dirty="0"/>
          </a:p>
        </p:txBody>
      </p:sp>
      <p:pic>
        <p:nvPicPr>
          <p:cNvPr id="5" name="Content Placeholder 4"/>
          <p:cNvPicPr>
            <a:picLocks noGrp="1" noChangeAspect="1"/>
          </p:cNvPicPr>
          <p:nvPr>
            <p:ph sz="half" idx="2"/>
          </p:nvPr>
        </p:nvPicPr>
        <p:blipFill rotWithShape="1">
          <a:blip r:embed="rId3"/>
          <a:srcRect l="20461" t="18895" r="21708" b="28464"/>
          <a:stretch/>
        </p:blipFill>
        <p:spPr>
          <a:xfrm>
            <a:off x="558800" y="619759"/>
            <a:ext cx="11257280" cy="5507800"/>
          </a:xfrm>
          <a:prstGeom prst="rect">
            <a:avLst/>
          </a:prstGeom>
        </p:spPr>
      </p:pic>
      <p:sp>
        <p:nvSpPr>
          <p:cNvPr id="7" name="Right Arrow 6"/>
          <p:cNvSpPr/>
          <p:nvPr/>
        </p:nvSpPr>
        <p:spPr>
          <a:xfrm rot="10800000">
            <a:off x="9845040" y="2509520"/>
            <a:ext cx="545255"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6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75</a:t>
            </a:fld>
            <a:endParaRPr lang="en-US" dirty="0"/>
          </a:p>
        </p:txBody>
      </p:sp>
      <p:pic>
        <p:nvPicPr>
          <p:cNvPr id="3" name="Picture 2"/>
          <p:cNvPicPr>
            <a:picLocks noChangeAspect="1"/>
          </p:cNvPicPr>
          <p:nvPr/>
        </p:nvPicPr>
        <p:blipFill rotWithShape="1">
          <a:blip r:embed="rId3"/>
          <a:srcRect l="3420" t="15846" r="4022" b="1730"/>
          <a:stretch/>
        </p:blipFill>
        <p:spPr>
          <a:xfrm>
            <a:off x="0" y="0"/>
            <a:ext cx="12165062" cy="5822738"/>
          </a:xfrm>
          <a:prstGeom prst="rect">
            <a:avLst/>
          </a:prstGeom>
        </p:spPr>
      </p:pic>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47</a:t>
            </a:r>
            <a:endParaRPr lang="en-US" b="1" dirty="0">
              <a:solidFill>
                <a:srgbClr val="FFFFFF"/>
              </a:solidFill>
            </a:endParaRPr>
          </a:p>
        </p:txBody>
      </p:sp>
    </p:spTree>
    <p:extLst>
      <p:ext uri="{BB962C8B-B14F-4D97-AF65-F5344CB8AC3E}">
        <p14:creationId xmlns:p14="http://schemas.microsoft.com/office/powerpoint/2010/main" val="150262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76</a:t>
            </a:fld>
            <a:endParaRPr lang="en-US" dirty="0"/>
          </a:p>
        </p:txBody>
      </p:sp>
      <p:pic>
        <p:nvPicPr>
          <p:cNvPr id="6" name="Content Placeholder 5"/>
          <p:cNvPicPr>
            <a:picLocks noGrp="1" noChangeAspect="1"/>
          </p:cNvPicPr>
          <p:nvPr>
            <p:ph sz="half" idx="2"/>
          </p:nvPr>
        </p:nvPicPr>
        <p:blipFill rotWithShape="1">
          <a:blip r:embed="rId3"/>
          <a:srcRect l="25246" t="24704" r="29214" b="12011"/>
          <a:stretch/>
        </p:blipFill>
        <p:spPr>
          <a:xfrm>
            <a:off x="1849580" y="562555"/>
            <a:ext cx="8001001" cy="5976357"/>
          </a:xfrm>
          <a:prstGeom prst="rect">
            <a:avLst/>
          </a:prstGeom>
        </p:spPr>
      </p:pic>
    </p:spTree>
    <p:extLst>
      <p:ext uri="{BB962C8B-B14F-4D97-AF65-F5344CB8AC3E}">
        <p14:creationId xmlns:p14="http://schemas.microsoft.com/office/powerpoint/2010/main" val="8585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77</a:t>
            </a:fld>
            <a:endParaRPr lang="en-US" dirty="0"/>
          </a:p>
        </p:txBody>
      </p:sp>
      <p:sp>
        <p:nvSpPr>
          <p:cNvPr id="5" name="Title 4"/>
          <p:cNvSpPr>
            <a:spLocks noGrp="1"/>
          </p:cNvSpPr>
          <p:nvPr>
            <p:ph type="title"/>
          </p:nvPr>
        </p:nvSpPr>
        <p:spPr/>
        <p:txBody>
          <a:bodyPr anchor="ctr">
            <a:noAutofit/>
          </a:bodyPr>
          <a:lstStyle/>
          <a:p>
            <a:r>
              <a:rPr lang="en-US" sz="4800" dirty="0" smtClean="0"/>
              <a:t>For students not meeting benchmark, an intense review of students’ results assists us in informing instruction.</a:t>
            </a:r>
            <a:br>
              <a:rPr lang="en-US" sz="4800" dirty="0" smtClean="0"/>
            </a:br>
            <a:r>
              <a:rPr lang="en-US" sz="4800" dirty="0"/>
              <a:t/>
            </a:r>
            <a:br>
              <a:rPr lang="en-US" sz="4800" dirty="0"/>
            </a:br>
            <a:r>
              <a:rPr lang="en-US" sz="3200" dirty="0" smtClean="0">
                <a:solidFill>
                  <a:srgbClr val="042E60"/>
                </a:solidFill>
              </a:rPr>
              <a:t>Greg Upham, Assistant Superintendent</a:t>
            </a:r>
            <a:endParaRPr lang="en-US" sz="4800" dirty="0">
              <a:solidFill>
                <a:srgbClr val="042E60"/>
              </a:solidFill>
            </a:endParaRPr>
          </a:p>
        </p:txBody>
      </p:sp>
    </p:spTree>
    <p:extLst>
      <p:ext uri="{BB962C8B-B14F-4D97-AF65-F5344CB8AC3E}">
        <p14:creationId xmlns:p14="http://schemas.microsoft.com/office/powerpoint/2010/main" val="225595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242860" y="362140"/>
            <a:ext cx="6391275" cy="6124575"/>
          </a:xfrm>
          <a:prstGeom prst="rect">
            <a:avLst/>
          </a:prstGeom>
        </p:spPr>
      </p:pic>
      <p:sp>
        <p:nvSpPr>
          <p:cNvPr id="4" name="Title 3"/>
          <p:cNvSpPr>
            <a:spLocks noGrp="1"/>
          </p:cNvSpPr>
          <p:nvPr>
            <p:ph type="title"/>
          </p:nvPr>
        </p:nvSpPr>
        <p:spPr/>
        <p:txBody>
          <a:bodyPr>
            <a:normAutofit/>
          </a:bodyPr>
          <a:lstStyle/>
          <a:p>
            <a:r>
              <a:rPr lang="en-US" sz="3200" dirty="0" smtClean="0"/>
              <a:t>Tessera and the Teacher Playbook</a:t>
            </a:r>
            <a:endParaRPr lang="en-US" sz="32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78</a:t>
            </a:fld>
            <a:endParaRPr lang="en-US" dirty="0"/>
          </a:p>
        </p:txBody>
      </p:sp>
      <p:pic>
        <p:nvPicPr>
          <p:cNvPr id="5" name="Picture 4"/>
          <p:cNvPicPr>
            <a:picLocks noChangeAspect="1"/>
          </p:cNvPicPr>
          <p:nvPr/>
        </p:nvPicPr>
        <p:blipFill>
          <a:blip r:embed="rId4"/>
          <a:stretch>
            <a:fillRect/>
          </a:stretch>
        </p:blipFill>
        <p:spPr>
          <a:xfrm>
            <a:off x="6968709" y="623887"/>
            <a:ext cx="4430889" cy="573246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042E60"/>
                </a:solidFill>
              </a:rPr>
              <a:t>PAGE 49</a:t>
            </a:r>
            <a:endParaRPr lang="en-US" b="1" dirty="0">
              <a:solidFill>
                <a:srgbClr val="042E60"/>
              </a:solidFill>
            </a:endParaRPr>
          </a:p>
        </p:txBody>
      </p:sp>
    </p:spTree>
    <p:extLst>
      <p:ext uri="{BB962C8B-B14F-4D97-AF65-F5344CB8AC3E}">
        <p14:creationId xmlns:p14="http://schemas.microsoft.com/office/powerpoint/2010/main" val="413965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79</a:t>
            </a:fld>
            <a:endParaRPr lang="en-US" dirty="0"/>
          </a:p>
        </p:txBody>
      </p:sp>
      <p:sp>
        <p:nvSpPr>
          <p:cNvPr id="5" name="Title 4"/>
          <p:cNvSpPr>
            <a:spLocks noGrp="1"/>
          </p:cNvSpPr>
          <p:nvPr>
            <p:ph type="title"/>
          </p:nvPr>
        </p:nvSpPr>
        <p:spPr/>
        <p:txBody>
          <a:bodyPr/>
          <a:lstStyle/>
          <a:p>
            <a:r>
              <a:rPr lang="en-US" dirty="0" smtClean="0"/>
              <a:t>McPherson Story</a:t>
            </a:r>
            <a:endParaRPr lang="en-US" dirty="0"/>
          </a:p>
        </p:txBody>
      </p:sp>
      <p:pic>
        <p:nvPicPr>
          <p:cNvPr id="3" name="Picture 2"/>
          <p:cNvPicPr>
            <a:picLocks noChangeAspect="1"/>
          </p:cNvPicPr>
          <p:nvPr/>
        </p:nvPicPr>
        <p:blipFill rotWithShape="1">
          <a:blip r:embed="rId3">
            <a:clrChange>
              <a:clrFrom>
                <a:srgbClr val="E3E4E3"/>
              </a:clrFrom>
              <a:clrTo>
                <a:srgbClr val="E3E4E3">
                  <a:alpha val="0"/>
                </a:srgbClr>
              </a:clrTo>
            </a:clrChange>
          </a:blip>
          <a:srcRect l="596" t="4200" r="1478"/>
          <a:stretch/>
        </p:blipFill>
        <p:spPr>
          <a:xfrm>
            <a:off x="0" y="-1"/>
            <a:ext cx="12192000" cy="5659689"/>
          </a:xfrm>
          <a:prstGeom prst="rect">
            <a:avLst/>
          </a:prstGeom>
        </p:spPr>
      </p:pic>
      <p:sp>
        <p:nvSpPr>
          <p:cNvPr id="6" name="TextBox 5"/>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51</a:t>
            </a:r>
            <a:endParaRPr lang="en-US" b="1" dirty="0">
              <a:solidFill>
                <a:srgbClr val="FFFFFF"/>
              </a:solidFill>
            </a:endParaRPr>
          </a:p>
        </p:txBody>
      </p:sp>
    </p:spTree>
    <p:extLst>
      <p:ext uri="{BB962C8B-B14F-4D97-AF65-F5344CB8AC3E}">
        <p14:creationId xmlns:p14="http://schemas.microsoft.com/office/powerpoint/2010/main" val="172485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Holistic Framework</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a:t>
            </a:fld>
            <a:endParaRPr lang="en-US" dirty="0"/>
          </a:p>
        </p:txBody>
      </p:sp>
      <p:sp>
        <p:nvSpPr>
          <p:cNvPr id="3" name="Content Placeholder 2"/>
          <p:cNvSpPr>
            <a:spLocks noGrp="1"/>
          </p:cNvSpPr>
          <p:nvPr>
            <p:ph idx="1"/>
          </p:nvPr>
        </p:nvSpPr>
        <p:spPr/>
        <p:txBody>
          <a:bodyPr>
            <a:normAutofit/>
          </a:bodyPr>
          <a:lstStyle/>
          <a:p>
            <a:endParaRPr lang="en-US" sz="3200" dirty="0"/>
          </a:p>
          <a:p>
            <a:pPr marL="457200" indent="-457200">
              <a:buFont typeface="Arial" panose="020B0604020202020204" pitchFamily="34" charset="0"/>
              <a:buChar char="•"/>
            </a:pPr>
            <a:r>
              <a:rPr lang="en-US" sz="2600" b="1" dirty="0"/>
              <a:t>Core academic skills </a:t>
            </a:r>
            <a:r>
              <a:rPr lang="en-US" sz="2600" dirty="0"/>
              <a:t>that are mapped to learning progressions from K–career</a:t>
            </a:r>
          </a:p>
          <a:p>
            <a:pPr marL="457200" indent="-457200">
              <a:buFont typeface="Arial" panose="020B0604020202020204" pitchFamily="34" charset="0"/>
              <a:buChar char="•"/>
            </a:pPr>
            <a:r>
              <a:rPr lang="en-US" sz="2600" b="1" dirty="0" smtClean="0"/>
              <a:t>Cross-cutting </a:t>
            </a:r>
            <a:r>
              <a:rPr lang="en-US" sz="2600" b="1" dirty="0"/>
              <a:t>capabilities, </a:t>
            </a:r>
            <a:r>
              <a:rPr lang="en-US" sz="2600" dirty="0"/>
              <a:t>such as critical thinking, collaborative problem solving, and information and technology skills</a:t>
            </a:r>
          </a:p>
          <a:p>
            <a:pPr marL="457200" indent="-457200">
              <a:buFont typeface="Arial" panose="020B0604020202020204" pitchFamily="34" charset="0"/>
              <a:buChar char="•"/>
            </a:pPr>
            <a:r>
              <a:rPr lang="en-US" sz="2600" b="1" dirty="0" smtClean="0"/>
              <a:t>Behavioral </a:t>
            </a:r>
            <a:r>
              <a:rPr lang="en-US" sz="2600" b="1" dirty="0"/>
              <a:t>skills </a:t>
            </a:r>
            <a:r>
              <a:rPr lang="en-US" sz="2600" dirty="0"/>
              <a:t>related to success in education and the workforce</a:t>
            </a:r>
          </a:p>
          <a:p>
            <a:pPr marL="457200" indent="-457200">
              <a:buFont typeface="Arial" panose="020B0604020202020204" pitchFamily="34" charset="0"/>
              <a:buChar char="•"/>
            </a:pPr>
            <a:r>
              <a:rPr lang="en-US" sz="2600" b="1" dirty="0" smtClean="0"/>
              <a:t>Education </a:t>
            </a:r>
            <a:r>
              <a:rPr lang="en-US" sz="2600" b="1" dirty="0"/>
              <a:t>and career navigation skills </a:t>
            </a:r>
            <a:r>
              <a:rPr lang="en-US" sz="2600" dirty="0"/>
              <a:t>related to exploration, planning, and decision making </a:t>
            </a:r>
          </a:p>
        </p:txBody>
      </p:sp>
    </p:spTree>
    <p:extLst>
      <p:ext uri="{BB962C8B-B14F-4D97-AF65-F5344CB8AC3E}">
        <p14:creationId xmlns:p14="http://schemas.microsoft.com/office/powerpoint/2010/main" val="282413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80</a:t>
            </a:fld>
            <a:endParaRPr lang="en-US" dirty="0"/>
          </a:p>
        </p:txBody>
      </p:sp>
      <p:sp>
        <p:nvSpPr>
          <p:cNvPr id="3" name="Title 2"/>
          <p:cNvSpPr>
            <a:spLocks noGrp="1"/>
          </p:cNvSpPr>
          <p:nvPr>
            <p:ph type="title"/>
          </p:nvPr>
        </p:nvSpPr>
        <p:spPr/>
        <p:txBody>
          <a:bodyPr anchor="ctr">
            <a:noAutofit/>
          </a:bodyPr>
          <a:lstStyle/>
          <a:p>
            <a:r>
              <a:rPr lang="en-US" sz="4000" dirty="0" smtClean="0"/>
              <a:t>“The Teacher Playbook is a great teaching tool. The lesson plans are really flexible and concrete—you’re not locked into a particular plan or series. You pick and choose whatever you want.”</a:t>
            </a:r>
            <a:br>
              <a:rPr lang="en-US" sz="4000" dirty="0" smtClean="0"/>
            </a:br>
            <a:r>
              <a:rPr lang="en-US" sz="4000" dirty="0" smtClean="0"/>
              <a:t/>
            </a:r>
            <a:br>
              <a:rPr lang="en-US" sz="4000" dirty="0" smtClean="0"/>
            </a:br>
            <a:r>
              <a:rPr lang="en-US" sz="2400" dirty="0" smtClean="0">
                <a:solidFill>
                  <a:srgbClr val="042E60"/>
                </a:solidFill>
              </a:rPr>
              <a:t>Jeff Allmon, School Counselor </a:t>
            </a:r>
            <a:br>
              <a:rPr lang="en-US" sz="2400" dirty="0" smtClean="0">
                <a:solidFill>
                  <a:srgbClr val="042E60"/>
                </a:solidFill>
              </a:rPr>
            </a:br>
            <a:r>
              <a:rPr lang="en-US" sz="2400" dirty="0" smtClean="0">
                <a:solidFill>
                  <a:srgbClr val="042E60"/>
                </a:solidFill>
              </a:rPr>
              <a:t>McPherson Middle School</a:t>
            </a:r>
            <a:br>
              <a:rPr lang="en-US" sz="2400" dirty="0" smtClean="0">
                <a:solidFill>
                  <a:srgbClr val="042E60"/>
                </a:solidFill>
              </a:rPr>
            </a:br>
            <a:r>
              <a:rPr lang="en-US" sz="2400" dirty="0" smtClean="0">
                <a:solidFill>
                  <a:srgbClr val="042E60"/>
                </a:solidFill>
              </a:rPr>
              <a:t>McPherson, Kansas</a:t>
            </a:r>
            <a:r>
              <a:rPr lang="en-US" sz="4000" dirty="0" smtClean="0"/>
              <a:t/>
            </a:r>
            <a:br>
              <a:rPr lang="en-US" sz="4000" dirty="0" smtClean="0"/>
            </a:br>
            <a:endParaRPr lang="en-US" sz="4000" dirty="0"/>
          </a:p>
        </p:txBody>
      </p:sp>
    </p:spTree>
    <p:extLst>
      <p:ext uri="{BB962C8B-B14F-4D97-AF65-F5344CB8AC3E}">
        <p14:creationId xmlns:p14="http://schemas.microsoft.com/office/powerpoint/2010/main" val="18599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ACT Academy</a:t>
            </a:r>
            <a:endParaRPr lang="en-US" dirty="0"/>
          </a:p>
        </p:txBody>
      </p:sp>
      <p:pic>
        <p:nvPicPr>
          <p:cNvPr id="3" name="Content Placeholder 2"/>
          <p:cNvPicPr>
            <a:picLocks noGrp="1" noChangeAspect="1"/>
          </p:cNvPicPr>
          <p:nvPr>
            <p:ph idx="1"/>
          </p:nvPr>
        </p:nvPicPr>
        <p:blipFill rotWithShape="1">
          <a:blip r:embed="rId3"/>
          <a:srcRect l="11675" t="10686" r="13738" b="1883"/>
          <a:stretch/>
        </p:blipFill>
        <p:spPr>
          <a:xfrm>
            <a:off x="3607359" y="994788"/>
            <a:ext cx="7958366" cy="5014128"/>
          </a:xfrm>
          <a:prstGeom prst="rect">
            <a:avLst/>
          </a:prstGeom>
          <a:ln>
            <a:solidFill>
              <a:srgbClr val="042E60"/>
            </a:solidFill>
          </a:ln>
        </p:spPr>
      </p:pic>
      <p:sp>
        <p:nvSpPr>
          <p:cNvPr id="2" name="Slide Number Placeholder 1"/>
          <p:cNvSpPr>
            <a:spLocks noGrp="1"/>
          </p:cNvSpPr>
          <p:nvPr>
            <p:ph type="sldNum" sz="quarter" idx="12"/>
          </p:nvPr>
        </p:nvSpPr>
        <p:spPr/>
        <p:txBody>
          <a:bodyPr/>
          <a:lstStyle/>
          <a:p>
            <a:fld id="{D57F1E4F-1CFF-5643-939E-217C01CDF565}" type="slidenum">
              <a:rPr lang="en-US" smtClean="0"/>
              <a:pPr/>
              <a:t>81</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810" y="163729"/>
            <a:ext cx="1087776" cy="960108"/>
          </a:xfrm>
          <a:prstGeom prst="rect">
            <a:avLst/>
          </a:prstGeom>
        </p:spPr>
      </p:pic>
    </p:spTree>
    <p:extLst>
      <p:ext uri="{BB962C8B-B14F-4D97-AF65-F5344CB8AC3E}">
        <p14:creationId xmlns:p14="http://schemas.microsoft.com/office/powerpoint/2010/main" val="246577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00" y="152400"/>
            <a:ext cx="7975600" cy="6553200"/>
          </a:xfrm>
          <a:prstGeom prst="rect">
            <a:avLst/>
          </a:prstGeom>
        </p:spPr>
      </p:pic>
    </p:spTree>
    <p:extLst>
      <p:ext uri="{BB962C8B-B14F-4D97-AF65-F5344CB8AC3E}">
        <p14:creationId xmlns:p14="http://schemas.microsoft.com/office/powerpoint/2010/main" val="288075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83</a:t>
            </a:fld>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68827" y="164499"/>
            <a:ext cx="8565308" cy="6374413"/>
          </a:xfrm>
        </p:spPr>
      </p:pic>
    </p:spTree>
    <p:extLst>
      <p:ext uri="{BB962C8B-B14F-4D97-AF65-F5344CB8AC3E}">
        <p14:creationId xmlns:p14="http://schemas.microsoft.com/office/powerpoint/2010/main" val="56292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84</a:t>
            </a:fld>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355647" y="244091"/>
            <a:ext cx="7950403" cy="6477384"/>
          </a:xfrm>
        </p:spPr>
      </p:pic>
    </p:spTree>
    <p:extLst>
      <p:ext uri="{BB962C8B-B14F-4D97-AF65-F5344CB8AC3E}">
        <p14:creationId xmlns:p14="http://schemas.microsoft.com/office/powerpoint/2010/main" val="34620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85</a:t>
            </a:fld>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44814" y="0"/>
            <a:ext cx="8618337" cy="2181516"/>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4857"/>
          <a:stretch/>
        </p:blipFill>
        <p:spPr>
          <a:xfrm>
            <a:off x="1724573" y="1948460"/>
            <a:ext cx="7858818" cy="4909540"/>
          </a:xfrm>
          <a:prstGeom prst="rect">
            <a:avLst/>
          </a:prstGeom>
        </p:spPr>
      </p:pic>
    </p:spTree>
    <p:extLst>
      <p:ext uri="{BB962C8B-B14F-4D97-AF65-F5344CB8AC3E}">
        <p14:creationId xmlns:p14="http://schemas.microsoft.com/office/powerpoint/2010/main" val="412932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86</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0" y="0"/>
            <a:ext cx="6350000" cy="6858000"/>
          </a:xfrm>
          <a:prstGeom prst="rect">
            <a:avLst/>
          </a:prstGeom>
        </p:spPr>
      </p:pic>
    </p:spTree>
    <p:extLst>
      <p:ext uri="{BB962C8B-B14F-4D97-AF65-F5344CB8AC3E}">
        <p14:creationId xmlns:p14="http://schemas.microsoft.com/office/powerpoint/2010/main" val="177387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87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772160"/>
            <a:ext cx="6652995" cy="381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081" y="2393950"/>
            <a:ext cx="7305341" cy="3962400"/>
          </a:xfrm>
          <a:prstGeom prst="rect">
            <a:avLst/>
          </a:prstGeom>
        </p:spPr>
      </p:pic>
    </p:spTree>
    <p:extLst>
      <p:ext uri="{BB962C8B-B14F-4D97-AF65-F5344CB8AC3E}">
        <p14:creationId xmlns:p14="http://schemas.microsoft.com/office/powerpoint/2010/main" val="53667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Embedded Support</a:t>
            </a:r>
            <a:endParaRPr lang="en-US" dirty="0"/>
          </a:p>
        </p:txBody>
      </p:sp>
      <p:pic>
        <p:nvPicPr>
          <p:cNvPr id="5" name="Content Placeholder 4"/>
          <p:cNvPicPr>
            <a:picLocks noGrp="1" noChangeAspect="1"/>
          </p:cNvPicPr>
          <p:nvPr>
            <p:ph idx="1"/>
          </p:nvPr>
        </p:nvPicPr>
        <p:blipFill>
          <a:blip r:embed="rId3"/>
          <a:stretch>
            <a:fillRect/>
          </a:stretch>
        </p:blipFill>
        <p:spPr>
          <a:xfrm>
            <a:off x="7120913" y="144699"/>
            <a:ext cx="4090738" cy="6576776"/>
          </a:xfrm>
          <a:prstGeom prst="rect">
            <a:avLst/>
          </a:prstGeom>
          <a:effectLst>
            <a:softEdge rad="889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88</a:t>
            </a:fld>
            <a:endParaRPr lang="en-US" dirty="0"/>
          </a:p>
        </p:txBody>
      </p:sp>
      <p:pic>
        <p:nvPicPr>
          <p:cNvPr id="6" name="Picture 5"/>
          <p:cNvPicPr>
            <a:picLocks noChangeAspect="1"/>
          </p:cNvPicPr>
          <p:nvPr/>
        </p:nvPicPr>
        <p:blipFill>
          <a:blip r:embed="rId4"/>
          <a:stretch>
            <a:fillRect/>
          </a:stretch>
        </p:blipFill>
        <p:spPr>
          <a:xfrm>
            <a:off x="3845657" y="2241633"/>
            <a:ext cx="2333625" cy="1628775"/>
          </a:xfrm>
          <a:prstGeom prst="rect">
            <a:avLst/>
          </a:prstGeom>
          <a:effectLst>
            <a:softEdge rad="63500"/>
          </a:effectLst>
        </p:spPr>
      </p:pic>
    </p:spTree>
    <p:extLst>
      <p:ext uri="{BB962C8B-B14F-4D97-AF65-F5344CB8AC3E}">
        <p14:creationId xmlns:p14="http://schemas.microsoft.com/office/powerpoint/2010/main" val="162406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89</a:t>
            </a:fld>
            <a:endParaRPr lang="en-US" dirty="0"/>
          </a:p>
        </p:txBody>
      </p:sp>
      <p:pic>
        <p:nvPicPr>
          <p:cNvPr id="3" name="avRJ7ADgcmg"/>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0888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7" name="WCFglzNStII"/>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13368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 Online Prep</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90</a:t>
            </a:fld>
            <a:endParaRPr lang="en-US" dirty="0"/>
          </a:p>
        </p:txBody>
      </p:sp>
      <p:pic>
        <p:nvPicPr>
          <p:cNvPr id="6" name="Content Placeholder 5"/>
          <p:cNvPicPr>
            <a:picLocks noGrp="1" noChangeAspect="1"/>
          </p:cNvPicPr>
          <p:nvPr>
            <p:ph idx="1"/>
          </p:nvPr>
        </p:nvPicPr>
        <p:blipFill rotWithShape="1">
          <a:blip r:embed="rId3"/>
          <a:srcRect l="11207" t="27293" r="33343" b="8193"/>
          <a:stretch/>
        </p:blipFill>
        <p:spPr>
          <a:xfrm>
            <a:off x="3640138" y="771450"/>
            <a:ext cx="8042798" cy="5263590"/>
          </a:xfrm>
          <a:prstGeom prst="rect">
            <a:avLst/>
          </a:prstGeom>
          <a:ln>
            <a:noFill/>
          </a:ln>
        </p:spPr>
      </p:pic>
    </p:spTree>
    <p:extLst>
      <p:ext uri="{BB962C8B-B14F-4D97-AF65-F5344CB8AC3E}">
        <p14:creationId xmlns:p14="http://schemas.microsoft.com/office/powerpoint/2010/main" val="10991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91</a:t>
            </a:fld>
            <a:endParaRPr lang="en-US" dirty="0"/>
          </a:p>
        </p:txBody>
      </p:sp>
      <p:sp>
        <p:nvSpPr>
          <p:cNvPr id="7" name="Text Placeholder 6"/>
          <p:cNvSpPr>
            <a:spLocks noGrp="1"/>
          </p:cNvSpPr>
          <p:nvPr>
            <p:ph type="body" idx="1"/>
          </p:nvPr>
        </p:nvSpPr>
        <p:spPr/>
        <p:txBody>
          <a:bodyPr/>
          <a:lstStyle/>
          <a:p>
            <a:endParaRPr lang="en-US"/>
          </a:p>
        </p:txBody>
      </p:sp>
      <p:sp>
        <p:nvSpPr>
          <p:cNvPr id="8" name="Content Placeholder 7"/>
          <p:cNvSpPr>
            <a:spLocks noGrp="1"/>
          </p:cNvSpPr>
          <p:nvPr>
            <p:ph sz="half" idx="2"/>
          </p:nvPr>
        </p:nvSpPr>
        <p:spPr/>
        <p:txBody>
          <a:bodyPr/>
          <a:lstStyle/>
          <a:p>
            <a:endParaRPr lang="en-US"/>
          </a:p>
        </p:txBody>
      </p:sp>
      <p:graphicFrame>
        <p:nvGraphicFramePr>
          <p:cNvPr id="5" name="Content Placeholder 6"/>
          <p:cNvGraphicFramePr>
            <a:graphicFrameLocks/>
          </p:cNvGraphicFramePr>
          <p:nvPr>
            <p:extLst/>
          </p:nvPr>
        </p:nvGraphicFramePr>
        <p:xfrm>
          <a:off x="555445" y="1139342"/>
          <a:ext cx="10792740" cy="4962567"/>
        </p:xfrm>
        <a:graphic>
          <a:graphicData uri="http://schemas.openxmlformats.org/drawingml/2006/table">
            <a:tbl>
              <a:tblPr firstRow="1" bandRow="1">
                <a:tableStyleId>{5C22544A-7EE6-4342-B048-85BDC9FD1C3A}</a:tableStyleId>
              </a:tblPr>
              <a:tblGrid>
                <a:gridCol w="2253795">
                  <a:extLst>
                    <a:ext uri="{9D8B030D-6E8A-4147-A177-3AD203B41FA5}">
                      <a16:colId xmlns:a16="http://schemas.microsoft.com/office/drawing/2014/main" xmlns="" val="3608139984"/>
                    </a:ext>
                  </a:extLst>
                </a:gridCol>
                <a:gridCol w="2990039">
                  <a:extLst>
                    <a:ext uri="{9D8B030D-6E8A-4147-A177-3AD203B41FA5}">
                      <a16:colId xmlns:a16="http://schemas.microsoft.com/office/drawing/2014/main" xmlns="" val="3546827612"/>
                    </a:ext>
                  </a:extLst>
                </a:gridCol>
                <a:gridCol w="2717298">
                  <a:extLst>
                    <a:ext uri="{9D8B030D-6E8A-4147-A177-3AD203B41FA5}">
                      <a16:colId xmlns:a16="http://schemas.microsoft.com/office/drawing/2014/main" xmlns="" val="1452133132"/>
                    </a:ext>
                  </a:extLst>
                </a:gridCol>
                <a:gridCol w="2831608">
                  <a:extLst>
                    <a:ext uri="{9D8B030D-6E8A-4147-A177-3AD203B41FA5}">
                      <a16:colId xmlns:a16="http://schemas.microsoft.com/office/drawing/2014/main" xmlns="" val="2662836915"/>
                    </a:ext>
                  </a:extLst>
                </a:gridCol>
              </a:tblGrid>
              <a:tr h="748625">
                <a:tc>
                  <a:txBody>
                    <a:bodyPr/>
                    <a:lstStyle/>
                    <a:p>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xmlns="" val="2316852197"/>
                  </a:ext>
                </a:extLst>
              </a:tr>
              <a:tr h="1219442">
                <a:tc>
                  <a:txBody>
                    <a:bodyPr/>
                    <a:lstStyle/>
                    <a:p>
                      <a:r>
                        <a:rPr lang="en-US" dirty="0" smtClean="0"/>
                        <a:t>Overview</a:t>
                      </a:r>
                      <a:endParaRPr lang="en-US" dirty="0"/>
                    </a:p>
                  </a:txBody>
                  <a:tcPr anchor="ctr"/>
                </a:tc>
                <a:tc>
                  <a:txBody>
                    <a:bodyPr/>
                    <a:lstStyle/>
                    <a:p>
                      <a:pPr algn="ctr" fontAlgn="t"/>
                      <a:r>
                        <a:rPr lang="en-US" sz="1600" dirty="0">
                          <a:solidFill>
                            <a:schemeClr val="bg2">
                              <a:lumMod val="10000"/>
                            </a:schemeClr>
                          </a:solidFill>
                          <a:effectLst/>
                        </a:rPr>
                        <a:t>A virtual classroom. Get </a:t>
                      </a:r>
                      <a:r>
                        <a:rPr lang="en-US" sz="1600" b="1" dirty="0">
                          <a:solidFill>
                            <a:srgbClr val="0099DC"/>
                          </a:solidFill>
                          <a:effectLst/>
                        </a:rPr>
                        <a:t>live instruction </a:t>
                      </a:r>
                      <a:r>
                        <a:rPr lang="en-US" sz="1600" dirty="0">
                          <a:solidFill>
                            <a:schemeClr val="bg2">
                              <a:lumMod val="10000"/>
                            </a:schemeClr>
                          </a:solidFill>
                          <a:effectLst/>
                        </a:rPr>
                        <a:t>from the experts, delivered online.</a:t>
                      </a:r>
                    </a:p>
                  </a:txBody>
                  <a:tcPr marL="60960" marR="60960" marT="60960" marB="60960" anchor="ctr"/>
                </a:tc>
                <a:tc>
                  <a:txBody>
                    <a:bodyPr/>
                    <a:lstStyle/>
                    <a:p>
                      <a:pPr algn="ctr" fontAlgn="t"/>
                      <a:r>
                        <a:rPr lang="en-US" sz="1600" dirty="0">
                          <a:solidFill>
                            <a:schemeClr val="bg2">
                              <a:lumMod val="10000"/>
                            </a:schemeClr>
                          </a:solidFill>
                          <a:effectLst/>
                        </a:rPr>
                        <a:t>A </a:t>
                      </a:r>
                      <a:r>
                        <a:rPr lang="en-US" sz="1600" b="1" dirty="0">
                          <a:solidFill>
                            <a:srgbClr val="0099DC"/>
                          </a:solidFill>
                          <a:effectLst/>
                        </a:rPr>
                        <a:t>video archive </a:t>
                      </a:r>
                      <a:r>
                        <a:rPr lang="en-US" sz="1600" dirty="0">
                          <a:solidFill>
                            <a:schemeClr val="bg2">
                              <a:lumMod val="10000"/>
                            </a:schemeClr>
                          </a:solidFill>
                          <a:effectLst/>
                        </a:rPr>
                        <a:t>at your fingertips. Access a library of top-quality recorded instruction.</a:t>
                      </a:r>
                    </a:p>
                  </a:txBody>
                  <a:tcPr marL="60960" marR="60960" marT="60960" marB="60960" anchor="ctr"/>
                </a:tc>
                <a:tc>
                  <a:txBody>
                    <a:bodyPr/>
                    <a:lstStyle/>
                    <a:p>
                      <a:pPr algn="ctr" fontAlgn="t"/>
                      <a:r>
                        <a:rPr lang="en-US" sz="1600" b="1" dirty="0">
                          <a:solidFill>
                            <a:srgbClr val="0099DC"/>
                          </a:solidFill>
                          <a:effectLst/>
                        </a:rPr>
                        <a:t>Includes both </a:t>
                      </a:r>
                      <a:r>
                        <a:rPr lang="en-US" sz="1600" dirty="0">
                          <a:solidFill>
                            <a:schemeClr val="bg2">
                              <a:lumMod val="10000"/>
                            </a:schemeClr>
                          </a:solidFill>
                          <a:effectLst/>
                        </a:rPr>
                        <a:t>ACT Rapid Review Live and ACT Rapid Review On Demand.</a:t>
                      </a:r>
                    </a:p>
                  </a:txBody>
                  <a:tcPr marL="60960" marR="60960" marT="60960" marB="60960" anchor="ctr"/>
                </a:tc>
                <a:extLst>
                  <a:ext uri="{0D108BD9-81ED-4DB2-BD59-A6C34878D82A}">
                    <a16:rowId xmlns:a16="http://schemas.microsoft.com/office/drawing/2014/main" xmlns="" val="1435541824"/>
                  </a:ext>
                </a:extLst>
              </a:tr>
              <a:tr h="748625">
                <a:tc>
                  <a:txBody>
                    <a:bodyPr/>
                    <a:lstStyle/>
                    <a:p>
                      <a:r>
                        <a:rPr lang="en-US" dirty="0" smtClean="0"/>
                        <a:t>Real-time support from experts</a:t>
                      </a:r>
                      <a:endParaRPr lang="en-US" dirty="0"/>
                    </a:p>
                  </a:txBody>
                  <a:tcPr anchor="ctr"/>
                </a:tc>
                <a:tc>
                  <a:txBody>
                    <a:bodyPr/>
                    <a:lstStyle/>
                    <a:p>
                      <a:endParaRPr lang="en-US" dirty="0"/>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xmlns="" val="4158655237"/>
                  </a:ext>
                </a:extLst>
              </a:tr>
              <a:tr h="748625">
                <a:tc>
                  <a:txBody>
                    <a:bodyPr/>
                    <a:lstStyle/>
                    <a:p>
                      <a:r>
                        <a:rPr lang="en-US" dirty="0" smtClean="0"/>
                        <a:t>24/7 access to instruction</a:t>
                      </a:r>
                      <a:endParaRPr lang="en-US" dirty="0"/>
                    </a:p>
                  </a:txBody>
                  <a:tcPr anchor="ctr"/>
                </a:tc>
                <a:tc>
                  <a:txBody>
                    <a:bodyPr/>
                    <a:lstStyle/>
                    <a:p>
                      <a:endParaRPr lang="en-US" dirty="0"/>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xmlns="" val="3918152354"/>
                  </a:ext>
                </a:extLst>
              </a:tr>
              <a:tr h="748625">
                <a:tc>
                  <a:txBody>
                    <a:bodyPr/>
                    <a:lstStyle/>
                    <a:p>
                      <a:r>
                        <a:rPr lang="en-US" dirty="0" smtClean="0"/>
                        <a:t>Access</a:t>
                      </a:r>
                      <a:r>
                        <a:rPr lang="en-US" baseline="0" dirty="0" smtClean="0"/>
                        <a:t> period</a:t>
                      </a:r>
                      <a:endParaRPr lang="en-US" dirty="0"/>
                    </a:p>
                  </a:txBody>
                  <a:tcPr anchor="ctr"/>
                </a:tc>
                <a:tc>
                  <a:txBody>
                    <a:bodyPr/>
                    <a:lstStyle/>
                    <a:p>
                      <a:pPr algn="ctr"/>
                      <a:r>
                        <a:rPr lang="en-US" dirty="0" smtClean="0">
                          <a:solidFill>
                            <a:schemeClr val="bg2">
                              <a:lumMod val="10000"/>
                            </a:schemeClr>
                          </a:solidFill>
                        </a:rPr>
                        <a:t>3 months</a:t>
                      </a:r>
                      <a:endParaRPr lang="en-US" dirty="0">
                        <a:solidFill>
                          <a:schemeClr val="bg2">
                            <a:lumMod val="10000"/>
                          </a:schemeClr>
                        </a:solidFill>
                      </a:endParaRPr>
                    </a:p>
                  </a:txBody>
                  <a:tcPr anchor="ctr"/>
                </a:tc>
                <a:tc>
                  <a:txBody>
                    <a:bodyPr/>
                    <a:lstStyle/>
                    <a:p>
                      <a:pPr algn="ctr"/>
                      <a:r>
                        <a:rPr lang="en-US" dirty="0" smtClean="0">
                          <a:solidFill>
                            <a:schemeClr val="bg2">
                              <a:lumMod val="10000"/>
                            </a:schemeClr>
                          </a:solidFill>
                        </a:rPr>
                        <a:t>6 months</a:t>
                      </a:r>
                      <a:endParaRPr lang="en-US" dirty="0">
                        <a:solidFill>
                          <a:schemeClr val="bg2">
                            <a:lumMod val="10000"/>
                          </a:schemeClr>
                        </a:solidFill>
                      </a:endParaRPr>
                    </a:p>
                  </a:txBody>
                  <a:tcPr anchor="ctr"/>
                </a:tc>
                <a:tc>
                  <a:txBody>
                    <a:bodyPr/>
                    <a:lstStyle/>
                    <a:p>
                      <a:pPr algn="ctr"/>
                      <a:r>
                        <a:rPr lang="en-US" dirty="0" smtClean="0">
                          <a:solidFill>
                            <a:schemeClr val="bg2">
                              <a:lumMod val="10000"/>
                            </a:schemeClr>
                          </a:solidFill>
                        </a:rPr>
                        <a:t>6 months</a:t>
                      </a:r>
                      <a:endParaRPr lang="en-US" dirty="0">
                        <a:solidFill>
                          <a:schemeClr val="bg2">
                            <a:lumMod val="10000"/>
                          </a:schemeClr>
                        </a:solidFill>
                      </a:endParaRPr>
                    </a:p>
                  </a:txBody>
                  <a:tcPr anchor="ctr"/>
                </a:tc>
                <a:extLst>
                  <a:ext uri="{0D108BD9-81ED-4DB2-BD59-A6C34878D82A}">
                    <a16:rowId xmlns:a16="http://schemas.microsoft.com/office/drawing/2014/main" xmlns="" val="1064205821"/>
                  </a:ext>
                </a:extLst>
              </a:tr>
              <a:tr h="748625">
                <a:tc>
                  <a:txBody>
                    <a:bodyPr/>
                    <a:lstStyle/>
                    <a:p>
                      <a:r>
                        <a:rPr lang="en-US" dirty="0" smtClean="0"/>
                        <a:t>Price</a:t>
                      </a:r>
                      <a:endParaRPr lang="en-US" dirty="0"/>
                    </a:p>
                  </a:txBody>
                  <a:tcPr anchor="ctr"/>
                </a:tc>
                <a:tc>
                  <a:txBody>
                    <a:bodyPr/>
                    <a:lstStyle/>
                    <a:p>
                      <a:pPr algn="ctr"/>
                      <a:r>
                        <a:rPr lang="en-US" dirty="0" smtClean="0">
                          <a:solidFill>
                            <a:schemeClr val="bg2">
                              <a:lumMod val="10000"/>
                            </a:schemeClr>
                          </a:solidFill>
                        </a:rPr>
                        <a:t>$75</a:t>
                      </a:r>
                      <a:endParaRPr lang="en-US" dirty="0">
                        <a:solidFill>
                          <a:schemeClr val="bg2">
                            <a:lumMod val="10000"/>
                          </a:schemeClr>
                        </a:solidFill>
                      </a:endParaRPr>
                    </a:p>
                  </a:txBody>
                  <a:tcPr anchor="ctr"/>
                </a:tc>
                <a:tc>
                  <a:txBody>
                    <a:bodyPr/>
                    <a:lstStyle/>
                    <a:p>
                      <a:pPr algn="ctr"/>
                      <a:r>
                        <a:rPr lang="en-US" dirty="0" smtClean="0">
                          <a:solidFill>
                            <a:schemeClr val="bg2">
                              <a:lumMod val="10000"/>
                            </a:schemeClr>
                          </a:solidFill>
                        </a:rPr>
                        <a:t>$40</a:t>
                      </a:r>
                      <a:endParaRPr lang="en-US" dirty="0">
                        <a:solidFill>
                          <a:schemeClr val="bg2">
                            <a:lumMod val="10000"/>
                          </a:schemeClr>
                        </a:solidFill>
                      </a:endParaRPr>
                    </a:p>
                  </a:txBody>
                  <a:tcPr anchor="ctr"/>
                </a:tc>
                <a:tc>
                  <a:txBody>
                    <a:bodyPr/>
                    <a:lstStyle/>
                    <a:p>
                      <a:pPr algn="ctr"/>
                      <a:r>
                        <a:rPr lang="en-US" dirty="0" smtClean="0">
                          <a:solidFill>
                            <a:schemeClr val="bg2">
                              <a:lumMod val="10000"/>
                            </a:schemeClr>
                          </a:solidFill>
                        </a:rPr>
                        <a:t>$99*</a:t>
                      </a:r>
                    </a:p>
                  </a:txBody>
                  <a:tcPr anchor="ctr"/>
                </a:tc>
                <a:extLst>
                  <a:ext uri="{0D108BD9-81ED-4DB2-BD59-A6C34878D82A}">
                    <a16:rowId xmlns:a16="http://schemas.microsoft.com/office/drawing/2014/main" xmlns="" val="1765008026"/>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965" y="1123346"/>
            <a:ext cx="3097696" cy="78407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881" y="1166261"/>
            <a:ext cx="2758605" cy="69824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1486" y="1126818"/>
            <a:ext cx="3070261" cy="777132"/>
          </a:xfrm>
          <a:prstGeom prst="rect">
            <a:avLst/>
          </a:prstGeom>
        </p:spPr>
      </p:pic>
      <p:pic>
        <p:nvPicPr>
          <p:cNvPr id="1026" name="Picture 2" descr="Image result for check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5408" y="3168726"/>
            <a:ext cx="529949" cy="5299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check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1824" y="3168725"/>
            <a:ext cx="529949" cy="5299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heck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1824" y="3967267"/>
            <a:ext cx="529949" cy="529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check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7391" y="3967266"/>
            <a:ext cx="529949" cy="529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2627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2988122" cy="4601183"/>
          </a:xfrm>
        </p:spPr>
        <p:txBody>
          <a:bodyPr>
            <a:normAutofit/>
          </a:bodyPr>
          <a:lstStyle/>
          <a:p>
            <a:r>
              <a:rPr lang="en-US" sz="2800" dirty="0" smtClean="0"/>
              <a:t>ACT</a:t>
            </a:r>
            <a:r>
              <a:rPr lang="en-US" sz="2800" baseline="30000" dirty="0" smtClean="0"/>
              <a:t>® </a:t>
            </a:r>
            <a:r>
              <a:rPr lang="en-US" sz="2800" dirty="0" smtClean="0"/>
              <a:t>CollegeReady</a:t>
            </a:r>
            <a:r>
              <a:rPr lang="en-US" sz="2800" baseline="30000" dirty="0" smtClean="0"/>
              <a:t>™</a:t>
            </a:r>
            <a:endParaRPr lang="en-US" sz="2800" dirty="0"/>
          </a:p>
        </p:txBody>
      </p:sp>
      <p:sp>
        <p:nvSpPr>
          <p:cNvPr id="3" name="Content Placeholder 2"/>
          <p:cNvSpPr>
            <a:spLocks noGrp="1"/>
          </p:cNvSpPr>
          <p:nvPr>
            <p:ph idx="1"/>
          </p:nvPr>
        </p:nvSpPr>
        <p:spPr/>
        <p:txBody>
          <a:bodyPr/>
          <a:lstStyle/>
          <a:p>
            <a:pPr algn="ctr"/>
            <a:endParaRPr lang="en-US" sz="2800" dirty="0" smtClean="0"/>
          </a:p>
          <a:p>
            <a:pPr algn="ctr"/>
            <a:r>
              <a:rPr lang="en-US" sz="2800" dirty="0" smtClean="0"/>
              <a:t>ACT CollegeReady </a:t>
            </a:r>
            <a:r>
              <a:rPr lang="en-US" sz="2800" dirty="0"/>
              <a:t>is a student success tool that identifies knowledge and skill gaps in </a:t>
            </a:r>
            <a:r>
              <a:rPr lang="en-US" sz="2800" b="1" dirty="0">
                <a:solidFill>
                  <a:schemeClr val="tx2">
                    <a:lumMod val="50000"/>
                    <a:lumOff val="50000"/>
                  </a:schemeClr>
                </a:solidFill>
              </a:rPr>
              <a:t>math</a:t>
            </a:r>
            <a:r>
              <a:rPr lang="en-US" sz="2800" dirty="0"/>
              <a:t> and </a:t>
            </a:r>
            <a:r>
              <a:rPr lang="en-US" sz="2800" b="1" dirty="0" smtClean="0">
                <a:solidFill>
                  <a:schemeClr val="tx2">
                    <a:lumMod val="50000"/>
                    <a:lumOff val="50000"/>
                  </a:schemeClr>
                </a:solidFill>
              </a:rPr>
              <a:t>English</a:t>
            </a:r>
            <a:r>
              <a:rPr lang="en-US" sz="2800" dirty="0" smtClean="0"/>
              <a:t> for </a:t>
            </a:r>
            <a:r>
              <a:rPr lang="en-US" sz="2800" b="1" dirty="0" smtClean="0">
                <a:solidFill>
                  <a:schemeClr val="tx2">
                    <a:lumMod val="50000"/>
                    <a:lumOff val="50000"/>
                  </a:schemeClr>
                </a:solidFill>
              </a:rPr>
              <a:t>incoming college students</a:t>
            </a:r>
            <a:r>
              <a:rPr lang="en-US" sz="2800" b="1" dirty="0" smtClean="0"/>
              <a:t> </a:t>
            </a:r>
            <a:r>
              <a:rPr lang="en-US" sz="2800" dirty="0"/>
              <a:t>and creates a </a:t>
            </a:r>
            <a:r>
              <a:rPr lang="en-US" sz="2800" b="1" dirty="0">
                <a:solidFill>
                  <a:schemeClr val="tx2">
                    <a:lumMod val="50000"/>
                    <a:lumOff val="50000"/>
                  </a:schemeClr>
                </a:solidFill>
              </a:rPr>
              <a:t>personalized learning path </a:t>
            </a:r>
            <a:r>
              <a:rPr lang="en-US" sz="2800" dirty="0"/>
              <a:t>that empowers students to address their individual academic needs</a:t>
            </a:r>
            <a:r>
              <a:rPr lang="en-US" sz="2800" dirty="0" smtClean="0"/>
              <a:t>.</a:t>
            </a:r>
            <a:endParaRPr lang="en-US" sz="2800" dirty="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92</a:t>
            </a:fld>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4910" y="905301"/>
            <a:ext cx="4538823" cy="562273"/>
          </a:xfrm>
          <a:prstGeom prst="rect">
            <a:avLst/>
          </a:prstGeom>
        </p:spPr>
      </p:pic>
    </p:spTree>
    <p:extLst>
      <p:ext uri="{BB962C8B-B14F-4D97-AF65-F5344CB8AC3E}">
        <p14:creationId xmlns:p14="http://schemas.microsoft.com/office/powerpoint/2010/main" val="12764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93</a:t>
            </a:fld>
            <a:endParaRPr lang="en-US" dirty="0"/>
          </a:p>
        </p:txBody>
      </p:sp>
      <p:sp>
        <p:nvSpPr>
          <p:cNvPr id="3" name="Text Placeholder 2"/>
          <p:cNvSpPr>
            <a:spLocks noGrp="1"/>
          </p:cNvSpPr>
          <p:nvPr>
            <p:ph type="body" idx="1"/>
          </p:nvPr>
        </p:nvSpPr>
        <p:spPr/>
        <p:txBody>
          <a:bodyPr/>
          <a:lstStyle/>
          <a:p>
            <a:r>
              <a:rPr lang="en-US" dirty="0" smtClean="0"/>
              <a:t>While originally intended for incoming college freshman, this may be a great tool to assist some of your HS Seniors:</a:t>
            </a:r>
            <a:endParaRPr lang="en-US" dirty="0"/>
          </a:p>
        </p:txBody>
      </p:sp>
      <p:sp>
        <p:nvSpPr>
          <p:cNvPr id="4" name="Content Placeholder 3"/>
          <p:cNvSpPr>
            <a:spLocks noGrp="1"/>
          </p:cNvSpPr>
          <p:nvPr>
            <p:ph sz="half" idx="2"/>
          </p:nvPr>
        </p:nvSpPr>
        <p:spPr/>
        <p:txBody>
          <a:bodyPr>
            <a:normAutofit/>
          </a:bodyPr>
          <a:lstStyle/>
          <a:p>
            <a:pPr marL="342900" indent="-342900" fontAlgn="base">
              <a:buFont typeface="Arial" panose="020B0604020202020204" pitchFamily="34" charset="0"/>
              <a:buChar char="•"/>
            </a:pPr>
            <a:r>
              <a:rPr lang="en-US" sz="2400" b="1" dirty="0"/>
              <a:t>Support for Underperforming </a:t>
            </a:r>
            <a:r>
              <a:rPr lang="en-US" sz="2400" b="1" dirty="0" smtClean="0"/>
              <a:t>Seniors Based on ACT Scores</a:t>
            </a:r>
            <a:r>
              <a:rPr lang="en-US" sz="2400" dirty="0" smtClean="0"/>
              <a:t>: </a:t>
            </a:r>
            <a:r>
              <a:rPr lang="en-US" sz="2400" dirty="0"/>
              <a:t>Districts can accurately target students </a:t>
            </a:r>
            <a:r>
              <a:rPr lang="en-US" sz="2400" dirty="0" smtClean="0"/>
              <a:t>who will </a:t>
            </a:r>
            <a:r>
              <a:rPr lang="en-US" sz="2400" dirty="0"/>
              <a:t>likely have difficulty in college based on their </a:t>
            </a:r>
            <a:r>
              <a:rPr lang="en-US" sz="2400" dirty="0" smtClean="0"/>
              <a:t>ACT scores (either from District Testing or from National Testing). </a:t>
            </a:r>
            <a:r>
              <a:rPr lang="en-US" sz="2400" dirty="0"/>
              <a:t> </a:t>
            </a:r>
          </a:p>
          <a:p>
            <a:pPr marL="342900" indent="-342900">
              <a:buFont typeface="Arial" panose="020B0604020202020204" pitchFamily="34" charset="0"/>
              <a:buChar char="•"/>
            </a:pPr>
            <a:r>
              <a:rPr lang="en-US" sz="2400" b="1" dirty="0" smtClean="0"/>
              <a:t>Readiness </a:t>
            </a:r>
            <a:r>
              <a:rPr lang="en-US" sz="2400" b="1" dirty="0"/>
              <a:t>Solution for HS Seniors</a:t>
            </a:r>
            <a:r>
              <a:rPr lang="en-US" sz="2400" dirty="0"/>
              <a:t>: Districts can use their own data sources to target </a:t>
            </a:r>
            <a:r>
              <a:rPr lang="en-US" sz="2400" dirty="0" smtClean="0"/>
              <a:t>seniors who will </a:t>
            </a:r>
            <a:r>
              <a:rPr lang="en-US" sz="2400" dirty="0"/>
              <a:t>likely have difficulty in college. </a:t>
            </a:r>
            <a:endParaRPr lang="en-US" sz="2400" dirty="0" smtClean="0"/>
          </a:p>
          <a:p>
            <a:pPr marL="342900" indent="-342900">
              <a:buFont typeface="Arial" panose="020B0604020202020204" pitchFamily="34" charset="0"/>
              <a:buChar char="•"/>
            </a:pPr>
            <a:r>
              <a:rPr lang="en-US" sz="2400" b="1" dirty="0" smtClean="0"/>
              <a:t>Parent </a:t>
            </a:r>
            <a:r>
              <a:rPr lang="en-US" sz="2400" b="1" dirty="0"/>
              <a:t>Support</a:t>
            </a:r>
            <a:r>
              <a:rPr lang="en-US" sz="2400" dirty="0"/>
              <a:t>: Districts can </a:t>
            </a:r>
            <a:r>
              <a:rPr lang="en-US" sz="2400" dirty="0" smtClean="0"/>
              <a:t>offer the purchase of </a:t>
            </a:r>
            <a:r>
              <a:rPr lang="en-US" sz="2400" dirty="0" err="1" smtClean="0"/>
              <a:t>CollegeReady</a:t>
            </a:r>
            <a:r>
              <a:rPr lang="en-US" sz="2400" dirty="0" smtClean="0"/>
              <a:t> </a:t>
            </a:r>
            <a:r>
              <a:rPr lang="en-US" sz="2400" dirty="0"/>
              <a:t>to parents </a:t>
            </a:r>
            <a:r>
              <a:rPr lang="en-US" sz="2400" dirty="0" smtClean="0"/>
              <a:t>through the school (if the district chooses to set up an account). </a:t>
            </a:r>
            <a:endParaRPr lang="en-US" sz="2400" dirty="0"/>
          </a:p>
        </p:txBody>
      </p:sp>
    </p:spTree>
    <p:extLst>
      <p:ext uri="{BB962C8B-B14F-4D97-AF65-F5344CB8AC3E}">
        <p14:creationId xmlns:p14="http://schemas.microsoft.com/office/powerpoint/2010/main" val="288232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ACT CollegeReady</a:t>
            </a:r>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94</a:t>
            </a:fld>
            <a:endParaRPr lang="en-US" dirty="0"/>
          </a:p>
        </p:txBody>
      </p:sp>
      <p:sp>
        <p:nvSpPr>
          <p:cNvPr id="6" name="Rectangle 5"/>
          <p:cNvSpPr/>
          <p:nvPr/>
        </p:nvSpPr>
        <p:spPr>
          <a:xfrm>
            <a:off x="3615558" y="1300769"/>
            <a:ext cx="8040413" cy="4708981"/>
          </a:xfrm>
          <a:prstGeom prst="rect">
            <a:avLst/>
          </a:prstGeom>
        </p:spPr>
        <p:txBody>
          <a:bodyPr wrap="square">
            <a:spAutoFit/>
          </a:bodyPr>
          <a:lstStyle/>
          <a:p>
            <a:r>
              <a:rPr lang="en-US" sz="2000" dirty="0" smtClean="0">
                <a:solidFill>
                  <a:srgbClr val="000000"/>
                </a:solidFill>
              </a:rPr>
              <a:t>Here’s </a:t>
            </a:r>
            <a:r>
              <a:rPr lang="en-US" sz="2000" dirty="0">
                <a:solidFill>
                  <a:srgbClr val="000000"/>
                </a:solidFill>
              </a:rPr>
              <a:t>how it works: </a:t>
            </a:r>
          </a:p>
          <a:p>
            <a:pPr marL="285750" indent="-285750">
              <a:buFont typeface="Arial" panose="020B0604020202020204" pitchFamily="34" charset="0"/>
              <a:buChar char="•"/>
            </a:pPr>
            <a:r>
              <a:rPr lang="en-US" sz="2000" b="1" dirty="0">
                <a:solidFill>
                  <a:srgbClr val="000000"/>
                </a:solidFill>
              </a:rPr>
              <a:t>Assessment</a:t>
            </a:r>
            <a:r>
              <a:rPr lang="en-US" sz="2000" dirty="0">
                <a:solidFill>
                  <a:srgbClr val="000000"/>
                </a:solidFill>
              </a:rPr>
              <a:t>—Students take an initial knowledge inventory through the platform that tells them, and your school, if they are ready for college-level math and English. </a:t>
            </a:r>
          </a:p>
          <a:p>
            <a:pPr marL="285750" indent="-285750">
              <a:buFont typeface="Arial" panose="020B0604020202020204" pitchFamily="34" charset="0"/>
              <a:buChar char="•"/>
            </a:pPr>
            <a:r>
              <a:rPr lang="en-US" sz="2000" b="1" dirty="0">
                <a:solidFill>
                  <a:srgbClr val="000000"/>
                </a:solidFill>
              </a:rPr>
              <a:t>Placement</a:t>
            </a:r>
            <a:r>
              <a:rPr lang="en-US" sz="2000" dirty="0">
                <a:solidFill>
                  <a:srgbClr val="000000"/>
                </a:solidFill>
              </a:rPr>
              <a:t>—Learners who receive a high score can be placed into college-level coursework. For high schools, this could mean dual-enrollment courses.</a:t>
            </a:r>
          </a:p>
          <a:p>
            <a:pPr marL="285750" indent="-285750">
              <a:buFont typeface="Arial" panose="020B0604020202020204" pitchFamily="34" charset="0"/>
              <a:buChar char="•"/>
            </a:pPr>
            <a:r>
              <a:rPr lang="en-US" sz="2000" b="1" dirty="0">
                <a:solidFill>
                  <a:srgbClr val="000000"/>
                </a:solidFill>
              </a:rPr>
              <a:t>Development</a:t>
            </a:r>
            <a:r>
              <a:rPr lang="en-US" sz="2000" dirty="0">
                <a:solidFill>
                  <a:srgbClr val="000000"/>
                </a:solidFill>
              </a:rPr>
              <a:t>—Those who need to improve their readiness use CollegeReady to help them achieve that goal prior to college registration by utilizing the personalized learning path CollegeReady creates for them. </a:t>
            </a:r>
          </a:p>
          <a:p>
            <a:pPr marL="285750" indent="-285750">
              <a:buFont typeface="Arial" panose="020B0604020202020204" pitchFamily="34" charset="0"/>
              <a:buChar char="•"/>
            </a:pPr>
            <a:r>
              <a:rPr lang="en-US" sz="2000" b="1" dirty="0">
                <a:solidFill>
                  <a:srgbClr val="000000"/>
                </a:solidFill>
              </a:rPr>
              <a:t>Reporting</a:t>
            </a:r>
            <a:r>
              <a:rPr lang="en-US" sz="2000" dirty="0">
                <a:solidFill>
                  <a:srgbClr val="000000"/>
                </a:solidFill>
              </a:rPr>
              <a:t>—Institutions receive actionable data with real-time information on student progress.</a:t>
            </a:r>
          </a:p>
          <a:p>
            <a:pPr marL="285750" indent="-285750">
              <a:buFont typeface="Arial" panose="020B0604020202020204" pitchFamily="34" charset="0"/>
              <a:buChar char="•"/>
            </a:pPr>
            <a:r>
              <a:rPr lang="en-US" sz="2000" b="1" dirty="0">
                <a:solidFill>
                  <a:srgbClr val="000000"/>
                </a:solidFill>
              </a:rPr>
              <a:t>Continued Improvement</a:t>
            </a:r>
            <a:r>
              <a:rPr lang="en-US" sz="2000" dirty="0">
                <a:solidFill>
                  <a:srgbClr val="000000"/>
                </a:solidFill>
              </a:rPr>
              <a:t>—CollegeReady can continue to support students’ skill improvement </a:t>
            </a:r>
          </a:p>
        </p:txBody>
      </p:sp>
    </p:spTree>
    <p:extLst>
      <p:ext uri="{BB962C8B-B14F-4D97-AF65-F5344CB8AC3E}">
        <p14:creationId xmlns:p14="http://schemas.microsoft.com/office/powerpoint/2010/main" val="16999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95</a:t>
            </a:fld>
            <a:endParaRPr lang="en-US" dirty="0"/>
          </a:p>
        </p:txBody>
      </p:sp>
      <p:pic>
        <p:nvPicPr>
          <p:cNvPr id="6" name="xPN0-3ii1KI"/>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7708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Retesting</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96</a:t>
            </a:fld>
            <a:endParaRPr lang="en-US" dirty="0"/>
          </a:p>
        </p:txBody>
      </p:sp>
      <p:sp>
        <p:nvSpPr>
          <p:cNvPr id="3" name="Oval 2"/>
          <p:cNvSpPr/>
          <p:nvPr/>
        </p:nvSpPr>
        <p:spPr>
          <a:xfrm>
            <a:off x="3954913" y="1686828"/>
            <a:ext cx="3342640" cy="3342640"/>
          </a:xfrm>
          <a:prstGeom prst="ellipse">
            <a:avLst/>
          </a:prstGeom>
          <a:noFill/>
          <a:ln w="311150">
            <a:solidFill>
              <a:srgbClr val="042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17757" y="890337"/>
            <a:ext cx="1913021" cy="46802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p:cNvSpPr/>
          <p:nvPr/>
        </p:nvSpPr>
        <p:spPr>
          <a:xfrm flipH="1">
            <a:off x="3954912" y="1686828"/>
            <a:ext cx="3515855" cy="3342640"/>
          </a:xfrm>
          <a:prstGeom prst="arc">
            <a:avLst>
              <a:gd name="adj1" fmla="val 16371852"/>
              <a:gd name="adj2" fmla="val 5235196"/>
            </a:avLst>
          </a:prstGeom>
          <a:ln w="44450">
            <a:solidFill>
              <a:srgbClr val="A2A2A2"/>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Up Arrow 8"/>
          <p:cNvSpPr/>
          <p:nvPr/>
        </p:nvSpPr>
        <p:spPr>
          <a:xfrm>
            <a:off x="8063029" y="1462455"/>
            <a:ext cx="3212432" cy="3116179"/>
          </a:xfrm>
          <a:prstGeom prst="upArrow">
            <a:avLst/>
          </a:prstGeom>
          <a:solidFill>
            <a:srgbClr val="042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28715" y="2478236"/>
            <a:ext cx="2604127" cy="1203126"/>
          </a:xfrm>
          <a:prstGeom prst="rect">
            <a:avLst/>
          </a:prstGeom>
          <a:noFill/>
        </p:spPr>
        <p:txBody>
          <a:bodyPr wrap="square" rtlCol="0">
            <a:spAutoFit/>
          </a:bodyPr>
          <a:lstStyle/>
          <a:p>
            <a:r>
              <a:rPr lang="en-US" sz="8000" dirty="0" smtClean="0">
                <a:latin typeface="+mj-lt"/>
              </a:rPr>
              <a:t>45%</a:t>
            </a:r>
            <a:endParaRPr lang="en-US" sz="8000" dirty="0">
              <a:latin typeface="+mj-lt"/>
            </a:endParaRPr>
          </a:p>
        </p:txBody>
      </p:sp>
      <p:sp>
        <p:nvSpPr>
          <p:cNvPr id="11" name="TextBox 10"/>
          <p:cNvSpPr txBox="1"/>
          <p:nvPr/>
        </p:nvSpPr>
        <p:spPr>
          <a:xfrm>
            <a:off x="4328715" y="3552206"/>
            <a:ext cx="2604127" cy="531614"/>
          </a:xfrm>
          <a:prstGeom prst="rect">
            <a:avLst/>
          </a:prstGeom>
          <a:noFill/>
        </p:spPr>
        <p:txBody>
          <a:bodyPr wrap="square" rtlCol="0">
            <a:spAutoFit/>
          </a:bodyPr>
          <a:lstStyle/>
          <a:p>
            <a:r>
              <a:rPr lang="en-US" sz="3200" dirty="0" smtClean="0">
                <a:latin typeface="+mj-lt"/>
              </a:rPr>
              <a:t>RETESTED</a:t>
            </a:r>
            <a:endParaRPr lang="en-US" sz="3200" dirty="0">
              <a:latin typeface="+mj-lt"/>
            </a:endParaRPr>
          </a:p>
        </p:txBody>
      </p:sp>
      <p:sp>
        <p:nvSpPr>
          <p:cNvPr id="12" name="TextBox 11"/>
          <p:cNvSpPr txBox="1"/>
          <p:nvPr/>
        </p:nvSpPr>
        <p:spPr>
          <a:xfrm>
            <a:off x="8861525" y="2673399"/>
            <a:ext cx="1615440" cy="769441"/>
          </a:xfrm>
          <a:prstGeom prst="rect">
            <a:avLst/>
          </a:prstGeom>
          <a:noFill/>
        </p:spPr>
        <p:txBody>
          <a:bodyPr wrap="square" rtlCol="0">
            <a:spAutoFit/>
          </a:bodyPr>
          <a:lstStyle/>
          <a:p>
            <a:pPr algn="ctr"/>
            <a:r>
              <a:rPr lang="en-US" sz="4400" dirty="0" smtClean="0">
                <a:solidFill>
                  <a:srgbClr val="0099DC"/>
                </a:solidFill>
                <a:latin typeface="+mj-lt"/>
              </a:rPr>
              <a:t>50%</a:t>
            </a:r>
          </a:p>
        </p:txBody>
      </p:sp>
      <p:sp>
        <p:nvSpPr>
          <p:cNvPr id="13" name="TextBox 12"/>
          <p:cNvSpPr txBox="1"/>
          <p:nvPr/>
        </p:nvSpPr>
        <p:spPr>
          <a:xfrm>
            <a:off x="8013910" y="4578634"/>
            <a:ext cx="3310669" cy="1077218"/>
          </a:xfrm>
          <a:prstGeom prst="rect">
            <a:avLst/>
          </a:prstGeom>
          <a:noFill/>
        </p:spPr>
        <p:txBody>
          <a:bodyPr wrap="square" rtlCol="0">
            <a:spAutoFit/>
          </a:bodyPr>
          <a:lstStyle/>
          <a:p>
            <a:pPr algn="ctr"/>
            <a:r>
              <a:rPr lang="en-US" sz="3200" dirty="0" smtClean="0">
                <a:latin typeface="+mj-lt"/>
              </a:rPr>
              <a:t>INCREASE THEIR SCORE</a:t>
            </a:r>
            <a:endParaRPr lang="en-US" sz="3200" dirty="0">
              <a:latin typeface="+mj-lt"/>
            </a:endParaRPr>
          </a:p>
        </p:txBody>
      </p:sp>
    </p:spTree>
    <p:extLst>
      <p:ext uri="{BB962C8B-B14F-4D97-AF65-F5344CB8AC3E}">
        <p14:creationId xmlns:p14="http://schemas.microsoft.com/office/powerpoint/2010/main" val="184846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97</a:t>
            </a:fld>
            <a:endParaRPr lang="en-US" dirty="0"/>
          </a:p>
        </p:txBody>
      </p:sp>
      <p:pic>
        <p:nvPicPr>
          <p:cNvPr id="3" name="Picture 2"/>
          <p:cNvPicPr>
            <a:picLocks noChangeAspect="1"/>
          </p:cNvPicPr>
          <p:nvPr/>
        </p:nvPicPr>
        <p:blipFill rotWithShape="1">
          <a:blip r:embed="rId3"/>
          <a:srcRect l="959" t="15359" r="2587"/>
          <a:stretch/>
        </p:blipFill>
        <p:spPr>
          <a:xfrm>
            <a:off x="0" y="0"/>
            <a:ext cx="12195429" cy="5752214"/>
          </a:xfrm>
          <a:prstGeom prst="rect">
            <a:avLst/>
          </a:prstGeom>
        </p:spPr>
      </p:pic>
      <p:sp>
        <p:nvSpPr>
          <p:cNvPr id="5" name="TextBox 4"/>
          <p:cNvSpPr txBox="1"/>
          <p:nvPr/>
        </p:nvSpPr>
        <p:spPr>
          <a:xfrm>
            <a:off x="9949543" y="250371"/>
            <a:ext cx="1905000" cy="369332"/>
          </a:xfrm>
          <a:prstGeom prst="rect">
            <a:avLst/>
          </a:prstGeom>
          <a:noFill/>
        </p:spPr>
        <p:txBody>
          <a:bodyPr wrap="square" rtlCol="0">
            <a:spAutoFit/>
          </a:bodyPr>
          <a:lstStyle/>
          <a:p>
            <a:pPr algn="r"/>
            <a:r>
              <a:rPr lang="en-US" b="1" dirty="0" smtClean="0">
                <a:solidFill>
                  <a:srgbClr val="FFFFFF"/>
                </a:solidFill>
              </a:rPr>
              <a:t>PAGE 56</a:t>
            </a:r>
            <a:endParaRPr lang="en-US" b="1" dirty="0">
              <a:solidFill>
                <a:srgbClr val="FFFFFF"/>
              </a:solidFill>
            </a:endParaRPr>
          </a:p>
        </p:txBody>
      </p:sp>
    </p:spTree>
    <p:extLst>
      <p:ext uri="{BB962C8B-B14F-4D97-AF65-F5344CB8AC3E}">
        <p14:creationId xmlns:p14="http://schemas.microsoft.com/office/powerpoint/2010/main" val="113202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Increasing Your Average</a:t>
            </a:r>
            <a:endParaRPr lang="en-US" sz="28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98</a:t>
            </a:fld>
            <a:endParaRPr lang="en-US" dirty="0"/>
          </a:p>
        </p:txBody>
      </p:sp>
      <p:pic>
        <p:nvPicPr>
          <p:cNvPr id="5" name="Picture 4"/>
          <p:cNvPicPr>
            <a:picLocks noChangeAspect="1"/>
          </p:cNvPicPr>
          <p:nvPr/>
        </p:nvPicPr>
        <p:blipFill rotWithShape="1">
          <a:blip r:embed="rId3"/>
          <a:srcRect l="27471" t="16009" r="13750" b="2217"/>
          <a:stretch/>
        </p:blipFill>
        <p:spPr>
          <a:xfrm>
            <a:off x="3467790" y="682677"/>
            <a:ext cx="7962209" cy="5953938"/>
          </a:xfrm>
          <a:prstGeom prst="rect">
            <a:avLst/>
          </a:prstGeom>
        </p:spPr>
      </p:pic>
    </p:spTree>
    <p:extLst>
      <p:ext uri="{BB962C8B-B14F-4D97-AF65-F5344CB8AC3E}">
        <p14:creationId xmlns:p14="http://schemas.microsoft.com/office/powerpoint/2010/main" val="36915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7F1E4F-1CFF-5643-939E-217C01CDF565}" type="slidenum">
              <a:rPr lang="en-US" smtClean="0"/>
              <a:pPr/>
              <a:t>99</a:t>
            </a:fld>
            <a:endParaRPr lang="en-US" dirty="0"/>
          </a:p>
        </p:txBody>
      </p:sp>
      <p:sp>
        <p:nvSpPr>
          <p:cNvPr id="4" name="Title 3"/>
          <p:cNvSpPr>
            <a:spLocks noGrp="1"/>
          </p:cNvSpPr>
          <p:nvPr>
            <p:ph type="title"/>
          </p:nvPr>
        </p:nvSpPr>
        <p:spPr/>
        <p:txBody>
          <a:bodyPr anchor="ctr">
            <a:noAutofit/>
          </a:bodyPr>
          <a:lstStyle/>
          <a:p>
            <a:r>
              <a:rPr lang="en-US" sz="4400" dirty="0"/>
              <a:t>We don’t always get a second chance when it comes to life’s major events. When it comes to retaking the ACT, however, this is a second chance that we can and should provide to </a:t>
            </a:r>
            <a:r>
              <a:rPr lang="en-US" sz="4400" i="1" dirty="0"/>
              <a:t>all </a:t>
            </a:r>
            <a:r>
              <a:rPr lang="en-US" sz="4400" dirty="0" smtClean="0"/>
              <a:t>students.</a:t>
            </a:r>
            <a:br>
              <a:rPr lang="en-US" sz="4400" dirty="0" smtClean="0"/>
            </a:br>
            <a:r>
              <a:rPr lang="en-US" sz="4400" dirty="0"/>
              <a:t/>
            </a:r>
            <a:br>
              <a:rPr lang="en-US" sz="4400" dirty="0"/>
            </a:br>
            <a:r>
              <a:rPr lang="en-US" sz="2400" dirty="0" smtClean="0">
                <a:solidFill>
                  <a:srgbClr val="042E60"/>
                </a:solidFill>
              </a:rPr>
              <a:t>Jerre Maynor, </a:t>
            </a:r>
            <a:br>
              <a:rPr lang="en-US" sz="2400" dirty="0" smtClean="0">
                <a:solidFill>
                  <a:srgbClr val="042E60"/>
                </a:solidFill>
              </a:rPr>
            </a:br>
            <a:r>
              <a:rPr lang="en-US" sz="2400" dirty="0" smtClean="0">
                <a:solidFill>
                  <a:srgbClr val="042E60"/>
                </a:solidFill>
              </a:rPr>
              <a:t>Director of Student Readiness </a:t>
            </a:r>
            <a:br>
              <a:rPr lang="en-US" sz="2400" dirty="0" smtClean="0">
                <a:solidFill>
                  <a:srgbClr val="042E60"/>
                </a:solidFill>
              </a:rPr>
            </a:br>
            <a:r>
              <a:rPr lang="en-US" sz="2400" dirty="0" smtClean="0">
                <a:solidFill>
                  <a:srgbClr val="042E60"/>
                </a:solidFill>
              </a:rPr>
              <a:t>Tennessee Department of Education </a:t>
            </a:r>
            <a:endParaRPr lang="en-US" sz="4400" dirty="0">
              <a:solidFill>
                <a:srgbClr val="042E60"/>
              </a:solidFill>
            </a:endParaRPr>
          </a:p>
        </p:txBody>
      </p:sp>
    </p:spTree>
    <p:extLst>
      <p:ext uri="{BB962C8B-B14F-4D97-AF65-F5344CB8AC3E}">
        <p14:creationId xmlns:p14="http://schemas.microsoft.com/office/powerpoint/2010/main" val="125144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rame">
  <a:themeElements>
    <a:clrScheme name="ACT Corporate">
      <a:dk1>
        <a:srgbClr val="042E60"/>
      </a:dk1>
      <a:lt1>
        <a:srgbClr val="F9F9F9"/>
      </a:lt1>
      <a:dk2>
        <a:srgbClr val="042E60"/>
      </a:dk2>
      <a:lt2>
        <a:srgbClr val="F4F4F4"/>
      </a:lt2>
      <a:accent1>
        <a:srgbClr val="042E60"/>
      </a:accent1>
      <a:accent2>
        <a:srgbClr val="0099DC"/>
      </a:accent2>
      <a:accent3>
        <a:srgbClr val="005952"/>
      </a:accent3>
      <a:accent4>
        <a:srgbClr val="63428C"/>
      </a:accent4>
      <a:accent5>
        <a:srgbClr val="D7D447"/>
      </a:accent5>
      <a:accent6>
        <a:srgbClr val="3D3D3D"/>
      </a:accent6>
      <a:hlink>
        <a:srgbClr val="0099DC"/>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Frame">
  <a:themeElements>
    <a:clrScheme name="ACT Corporate">
      <a:dk1>
        <a:srgbClr val="042E60"/>
      </a:dk1>
      <a:lt1>
        <a:srgbClr val="F9F9F9"/>
      </a:lt1>
      <a:dk2>
        <a:srgbClr val="042E60"/>
      </a:dk2>
      <a:lt2>
        <a:srgbClr val="F4F4F4"/>
      </a:lt2>
      <a:accent1>
        <a:srgbClr val="042E60"/>
      </a:accent1>
      <a:accent2>
        <a:srgbClr val="0099DC"/>
      </a:accent2>
      <a:accent3>
        <a:srgbClr val="005952"/>
      </a:accent3>
      <a:accent4>
        <a:srgbClr val="63428C"/>
      </a:accent4>
      <a:accent5>
        <a:srgbClr val="D7D447"/>
      </a:accent5>
      <a:accent6>
        <a:srgbClr val="3D3D3D"/>
      </a:accent6>
      <a:hlink>
        <a:srgbClr val="0099DC"/>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2_Frame">
  <a:themeElements>
    <a:clrScheme name="ACT Corporate">
      <a:dk1>
        <a:srgbClr val="042E60"/>
      </a:dk1>
      <a:lt1>
        <a:srgbClr val="F9F9F9"/>
      </a:lt1>
      <a:dk2>
        <a:srgbClr val="042E60"/>
      </a:dk2>
      <a:lt2>
        <a:srgbClr val="F4F4F4"/>
      </a:lt2>
      <a:accent1>
        <a:srgbClr val="042E60"/>
      </a:accent1>
      <a:accent2>
        <a:srgbClr val="0099DC"/>
      </a:accent2>
      <a:accent3>
        <a:srgbClr val="005952"/>
      </a:accent3>
      <a:accent4>
        <a:srgbClr val="63428C"/>
      </a:accent4>
      <a:accent5>
        <a:srgbClr val="D7D447"/>
      </a:accent5>
      <a:accent6>
        <a:srgbClr val="3D3D3D"/>
      </a:accent6>
      <a:hlink>
        <a:srgbClr val="0099DC"/>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3_Frame">
  <a:themeElements>
    <a:clrScheme name="ACT Corporate">
      <a:dk1>
        <a:srgbClr val="042E60"/>
      </a:dk1>
      <a:lt1>
        <a:srgbClr val="F9F9F9"/>
      </a:lt1>
      <a:dk2>
        <a:srgbClr val="042E60"/>
      </a:dk2>
      <a:lt2>
        <a:srgbClr val="F4F4F4"/>
      </a:lt2>
      <a:accent1>
        <a:srgbClr val="042E60"/>
      </a:accent1>
      <a:accent2>
        <a:srgbClr val="0099DC"/>
      </a:accent2>
      <a:accent3>
        <a:srgbClr val="005952"/>
      </a:accent3>
      <a:accent4>
        <a:srgbClr val="63428C"/>
      </a:accent4>
      <a:accent5>
        <a:srgbClr val="D7D447"/>
      </a:accent5>
      <a:accent6>
        <a:srgbClr val="3D3D3D"/>
      </a:accent6>
      <a:hlink>
        <a:srgbClr val="0099DC"/>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5A8D4DC5C0834AA980F01C2FF8211C" ma:contentTypeVersion="9" ma:contentTypeDescription="Create a new document." ma:contentTypeScope="" ma:versionID="f0fc5d94a60326329e8c5aaa12447186">
  <xsd:schema xmlns:xsd="http://www.w3.org/2001/XMLSchema" xmlns:xs="http://www.w3.org/2001/XMLSchema" xmlns:p="http://schemas.microsoft.com/office/2006/metadata/properties" xmlns:ns2="ab050593-daac-4d60-948f-ce237fb1cbe6" xmlns:ns3="381e2d93-066b-4d19-b0a1-ec132836e910" targetNamespace="http://schemas.microsoft.com/office/2006/metadata/properties" ma:root="true" ma:fieldsID="6a3fdadbf8e313a18bfb2b8436466a13" ns2:_="" ns3:_="">
    <xsd:import namespace="ab050593-daac-4d60-948f-ce237fb1cbe6"/>
    <xsd:import namespace="381e2d93-066b-4d19-b0a1-ec132836e9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50593-daac-4d60-948f-ce237fb1c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1e2d93-066b-4d19-b0a1-ec132836e91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70DB1-F595-48A2-988D-17F39BA37A0F}">
  <ds:schemaRefs>
    <ds:schemaRef ds:uri="http://purl.org/dc/terms/"/>
    <ds:schemaRef ds:uri="http://purl.org/dc/elements/1.1/"/>
    <ds:schemaRef ds:uri="381e2d93-066b-4d19-b0a1-ec132836e910"/>
    <ds:schemaRef ds:uri="http://www.w3.org/XML/1998/namespace"/>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ab050593-daac-4d60-948f-ce237fb1cbe6"/>
    <ds:schemaRef ds:uri="http://schemas.microsoft.com/office/2006/metadata/properties"/>
  </ds:schemaRefs>
</ds:datastoreItem>
</file>

<file path=customXml/itemProps2.xml><?xml version="1.0" encoding="utf-8"?>
<ds:datastoreItem xmlns:ds="http://schemas.openxmlformats.org/officeDocument/2006/customXml" ds:itemID="{7F4FEA4E-112C-4207-BE1F-863AA4F61414}">
  <ds:schemaRefs>
    <ds:schemaRef ds:uri="http://schemas.microsoft.com/sharepoint/v3/contenttype/forms"/>
  </ds:schemaRefs>
</ds:datastoreItem>
</file>

<file path=customXml/itemProps3.xml><?xml version="1.0" encoding="utf-8"?>
<ds:datastoreItem xmlns:ds="http://schemas.openxmlformats.org/officeDocument/2006/customXml" ds:itemID="{F2E6F4B0-A535-41BC-B45C-09A8D6771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50593-daac-4d60-948f-ce237fb1cbe6"/>
    <ds:schemaRef ds:uri="381e2d93-066b-4d19-b0a1-ec132836e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24285</TotalTime>
  <Words>14093</Words>
  <Application>Microsoft Office PowerPoint</Application>
  <PresentationFormat>Widescreen</PresentationFormat>
  <Paragraphs>1283</Paragraphs>
  <Slides>127</Slides>
  <Notes>107</Notes>
  <HiddenSlides>1</HiddenSlides>
  <MMClips>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127</vt:i4>
      </vt:variant>
    </vt:vector>
  </HeadingPairs>
  <TitlesOfParts>
    <vt:vector size="141" baseType="lpstr">
      <vt:lpstr>Arial</vt:lpstr>
      <vt:lpstr>Arial Black</vt:lpstr>
      <vt:lpstr>Calibri</vt:lpstr>
      <vt:lpstr>Cambria</vt:lpstr>
      <vt:lpstr>Courier New</vt:lpstr>
      <vt:lpstr>Montserrat Light</vt:lpstr>
      <vt:lpstr>Montserrat SemiBold</vt:lpstr>
      <vt:lpstr>Times New Roman</vt:lpstr>
      <vt:lpstr>Wingdings</vt:lpstr>
      <vt:lpstr>Wingdings 2</vt:lpstr>
      <vt:lpstr>Frame</vt:lpstr>
      <vt:lpstr>1_Frame</vt:lpstr>
      <vt:lpstr>2_Frame</vt:lpstr>
      <vt:lpstr>3_Frame</vt:lpstr>
      <vt:lpstr>PowerPoint Presentation</vt:lpstr>
      <vt:lpstr>Introduction</vt:lpstr>
      <vt:lpstr>ACT Corporate Video</vt:lpstr>
      <vt:lpstr>Hello, my name is…</vt:lpstr>
      <vt:lpstr>Agenda</vt:lpstr>
      <vt:lpstr> Every student of every race, gender, creed, country, and socioeconomic level deserves the opportunity to achieve their dreams. </vt:lpstr>
      <vt:lpstr>What do we expect our students to learn?</vt:lpstr>
      <vt:lpstr>Holistic Framework</vt:lpstr>
      <vt:lpstr>PowerPoint Presentation</vt:lpstr>
      <vt:lpstr>OpenSALT</vt:lpstr>
      <vt:lpstr>Standards and Benchmarks</vt:lpstr>
      <vt:lpstr>Using ACT Standards and Benchmarks</vt:lpstr>
      <vt:lpstr>PowerPoint Presentation</vt:lpstr>
      <vt:lpstr>PowerPoint Presentation</vt:lpstr>
      <vt:lpstr>PowerPoint Presentation</vt:lpstr>
      <vt:lpstr>PowerPoint Presentation</vt:lpstr>
      <vt:lpstr>STEM</vt:lpstr>
      <vt:lpstr>ELA</vt:lpstr>
      <vt:lpstr>Social and Emotional Learning</vt:lpstr>
      <vt:lpstr>UTAH SEL STORY</vt:lpstr>
      <vt:lpstr>PowerPoint Presentation</vt:lpstr>
      <vt:lpstr>PowerPoint Presentation</vt:lpstr>
      <vt:lpstr>Being able to blend content knowledge into communication and collaboration skills helps students cross the threshold into success.  Greg Maughan, Principal </vt:lpstr>
      <vt:lpstr>PowerPoint Presentation</vt:lpstr>
      <vt:lpstr>No matter what a student’s dream is, we can help identify the knowledge and skills they need to achieve it.</vt:lpstr>
      <vt:lpstr>How will we know they are learning?</vt:lpstr>
      <vt:lpstr>SO MANY WAYS TO LEARN!</vt:lpstr>
      <vt:lpstr>Making Data Make Sense</vt:lpstr>
      <vt:lpstr>PowerPoint Presentation</vt:lpstr>
      <vt:lpstr>PowerPoint Presentation</vt:lpstr>
      <vt:lpstr>PowerPoint Presentation</vt:lpstr>
      <vt:lpstr>PowerPoint Presentation</vt:lpstr>
      <vt:lpstr>If you want to use data, you have to invest the time to make it something that everybody can use.  Alan Shotts, Career Center Coordinator </vt:lpstr>
      <vt:lpstr>The Possibilities Begin to Rise</vt:lpstr>
      <vt:lpstr>Early Intervention Matters</vt:lpstr>
      <vt:lpstr>Current State</vt:lpstr>
      <vt:lpstr>PowerPoint Presentation</vt:lpstr>
      <vt:lpstr>PowerPoint Presentation</vt:lpstr>
      <vt:lpstr>If you’re going to make a difference for a kid, you’ve got to start somewhere in elementary school.  Declan Fitzpatrick  Executive Director of Curriculum and Instruction</vt:lpstr>
      <vt:lpstr>CREATING A COMPREHENSIVE ASSESSMENT PLAN</vt:lpstr>
      <vt:lpstr>Creating a Comprehensive Assessment Plan</vt:lpstr>
      <vt:lpstr>List All of Your Assessments</vt:lpstr>
      <vt:lpstr>PowerPoint Presentation</vt:lpstr>
      <vt:lpstr>PowerPoint Presentation</vt:lpstr>
      <vt:lpstr>PowerPoint Presentation</vt:lpstr>
      <vt:lpstr>How do ACT Assessments Fit into a CAP</vt:lpstr>
      <vt:lpstr>PowerPoint Presentation</vt:lpstr>
      <vt:lpstr>PowerPoint Presentation</vt:lpstr>
      <vt:lpstr>It is the knowledge you build on year after year, starting in lower grades, that gets you ready for the ACT.  Dr. Vince Powell, Principal</vt:lpstr>
      <vt:lpstr>BREAK</vt:lpstr>
      <vt:lpstr>What’s New with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 Certified Educator</vt:lpstr>
      <vt:lpstr>PowerPoint Presentation</vt:lpstr>
      <vt:lpstr>Equity</vt:lpstr>
      <vt:lpstr>Fee Waivers</vt:lpstr>
      <vt:lpstr>PowerPoint Presentation</vt:lpstr>
      <vt:lpstr>Students in low-income families face a series of unique challenges and barriers that can reduce their access to higher education and sending ACT scores to the colleges they aspire to attend should not be one of them.  Suzana Delanghe, ACT Chief Commercial Officer </vt:lpstr>
      <vt:lpstr>PowerPoint Presentation</vt:lpstr>
      <vt:lpstr>The earlier you can begin collecting data, the more informed you will be at critical points on your students’ paths toward achieving their dreams.</vt:lpstr>
      <vt:lpstr>How will we respond if they don’t learn it?</vt:lpstr>
      <vt:lpstr>Curriculum Review</vt:lpstr>
      <vt:lpstr>PowerPoint Presentation</vt:lpstr>
      <vt:lpstr>PowerPoint Presentation</vt:lpstr>
      <vt:lpstr>PowerPoint Presentation</vt:lpstr>
      <vt:lpstr>PowerPoint Presentation</vt:lpstr>
      <vt:lpstr>For students not meeting benchmark, an intense review of students’ results assists us in informing instruction.  Greg Upham, Assistant Superintendent</vt:lpstr>
      <vt:lpstr>Tessera and the Teacher Playbook</vt:lpstr>
      <vt:lpstr>McPherson Story</vt:lpstr>
      <vt:lpstr>“The Teacher Playbook is a great teaching tool. The lesson plans are really flexible and concrete—you’re not locked into a particular plan or series. You pick and choose whatever you want.”  Jeff Allmon, School Counselor  McPherson Middle School McPherson, Kansas </vt:lpstr>
      <vt:lpstr>ACT Academy</vt:lpstr>
      <vt:lpstr>PowerPoint Presentation</vt:lpstr>
      <vt:lpstr>PowerPoint Presentation</vt:lpstr>
      <vt:lpstr>PowerPoint Presentation</vt:lpstr>
      <vt:lpstr>PowerPoint Presentation</vt:lpstr>
      <vt:lpstr>PowerPoint Presentation</vt:lpstr>
      <vt:lpstr>PowerPoint Presentation</vt:lpstr>
      <vt:lpstr>Embedded Support</vt:lpstr>
      <vt:lpstr>PowerPoint Presentation</vt:lpstr>
      <vt:lpstr>ACT Online Prep</vt:lpstr>
      <vt:lpstr>PowerPoint Presentation</vt:lpstr>
      <vt:lpstr>ACT® CollegeReady™</vt:lpstr>
      <vt:lpstr>PowerPoint Presentation</vt:lpstr>
      <vt:lpstr>ACT CollegeReady</vt:lpstr>
      <vt:lpstr>PowerPoint Presentation</vt:lpstr>
      <vt:lpstr>Retesting</vt:lpstr>
      <vt:lpstr>PowerPoint Presentation</vt:lpstr>
      <vt:lpstr>Increasing Your Average</vt:lpstr>
      <vt:lpstr>We don’t always get a second chance when it comes to life’s major events. When it comes to retaking the ACT, however, this is a second chance that we can and should provide to all students.  Jerre Maynor,  Director of Student Readiness  Tennessee Department of Education </vt:lpstr>
      <vt:lpstr>Making every student’s dream a reality is easier done when driven by evidence-based data. </vt:lpstr>
      <vt:lpstr>How will we respond if they already know it?</vt:lpstr>
      <vt:lpstr>College and Career Interests</vt:lpstr>
      <vt:lpstr>PowerPoint Presentation</vt:lpstr>
      <vt:lpstr>PowerPoint Presentation</vt:lpstr>
      <vt:lpstr>Online ACT Account</vt:lpstr>
      <vt:lpstr>PowerPoint Presentation</vt:lpstr>
      <vt:lpstr>PowerPoint Presentation</vt:lpstr>
      <vt:lpstr>PowerPoint Presentation</vt:lpstr>
      <vt:lpstr>Toolkits</vt:lpstr>
      <vt:lpstr>PowerPoint Presentation</vt:lpstr>
      <vt:lpstr>PowerPoint Presentation</vt:lpstr>
      <vt:lpstr>We really need to get information out to our schools to make sure they realize that this is an opportunity. This isn’t just another test.  Stacy Smith Assistant Commissioner of Learning Services</vt:lpstr>
      <vt:lpstr>ACT Newsletters</vt:lpstr>
      <vt:lpstr>PowerPoint Presentation</vt:lpstr>
      <vt:lpstr>Educational Opportunity Service (EOS)</vt:lpstr>
      <vt:lpstr>Course Planning</vt:lpstr>
      <vt:lpstr>Honors Course Enrollment</vt:lpstr>
      <vt:lpstr>PowerPoint Presentation</vt:lpstr>
      <vt:lpstr>PowerPoint Presentation</vt:lpstr>
      <vt:lpstr>Scholarships</vt:lpstr>
      <vt:lpstr>PowerPoint Presentation</vt:lpstr>
      <vt:lpstr>PowerPoint Presentation</vt:lpstr>
      <vt:lpstr>When I’m talking with parents, I tell them that since your student is taking rigorous coursework here at school, then it is worth your time and money to sign your student up for the ACT.  Leslie Trundy, School Counselor</vt:lpstr>
      <vt:lpstr>Helping students achieve their dreams is a big task, but it’s why we do what we do.</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Griggs</dc:creator>
  <cp:lastModifiedBy>Ben Griggs</cp:lastModifiedBy>
  <cp:revision>660</cp:revision>
  <dcterms:created xsi:type="dcterms:W3CDTF">2017-02-03T22:38:25Z</dcterms:created>
  <dcterms:modified xsi:type="dcterms:W3CDTF">2018-11-07T16:14:47Z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0x010100F45A8D4DC5C0834AA980F01C2FF8211C</vt:lpwstr>
  </property>
  <property fmtid="{D5CDD505-2E9C-101B-9397-08002B2CF9AE}" pid="3" name="ALLACTDocumentCategory">
    <vt:lpwstr>30;#Templates|8e20317d-7770-4077-8e7a-2b771fee1907</vt:lpwstr>
  </property>
  <property fmtid="{D5CDD505-2E9C-101B-9397-08002B2CF9AE}" pid="4" name="ALLACTSite">
    <vt:lpwstr>104;#Office of the Chief Commercial Officer|5ad54909-afa2-4521-b0d6-e8c92daaecfd</vt:lpwstr>
  </property>
  <property fmtid="{D5CDD505-2E9C-101B-9397-08002B2CF9AE}" pid="5" name="Site Category">
    <vt:lpwstr>218;#Brand|b129667a-34e9-4783-be8c-677bd0c67068</vt:lpwstr>
  </property>
  <property fmtid="{D5CDD505-2E9C-101B-9397-08002B2CF9AE}" pid="6" name="c8043c314b254d2bbb8b666aef1bafaf">
    <vt:lpwstr>Brand|b129667a-34e9-4783-be8c-677bd0c67068</vt:lpwstr>
  </property>
</Properties>
</file>