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261" r:id="rId4"/>
    <p:sldId id="257" r:id="rId5"/>
    <p:sldId id="258" r:id="rId6"/>
    <p:sldId id="297" r:id="rId7"/>
    <p:sldId id="266" r:id="rId8"/>
    <p:sldId id="272" r:id="rId9"/>
    <p:sldId id="271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9" r:id="rId23"/>
    <p:sldId id="299" r:id="rId24"/>
    <p:sldId id="298" r:id="rId25"/>
    <p:sldId id="291" r:id="rId26"/>
    <p:sldId id="292" r:id="rId27"/>
    <p:sldId id="293" r:id="rId28"/>
    <p:sldId id="294" r:id="rId29"/>
    <p:sldId id="270" r:id="rId30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Peden" initials="D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00000"/>
    <a:srgbClr val="E31B23"/>
    <a:srgbClr val="1E4C7E"/>
    <a:srgbClr val="FDF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50" autoAdjust="0"/>
    <p:restoredTop sz="56054" autoAdjust="0"/>
  </p:normalViewPr>
  <p:slideViewPr>
    <p:cSldViewPr snapToGrid="0" snapToObjects="1">
      <p:cViewPr varScale="1">
        <p:scale>
          <a:sx n="49" d="100"/>
          <a:sy n="49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294A3A50-C567-6B40-BB51-97A47391D233}" type="datetimeFigureOut">
              <a:rPr lang="en-US" smtClean="0"/>
              <a:t>11/5/2015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C133CF0F-3FC8-334C-9FAF-938CEF1A43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5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1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F0F-3FC8-334C-9FAF-938CEF1A43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8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253227" y="6108262"/>
            <a:ext cx="6405864" cy="222376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dirty="0"/>
          </a:p>
        </p:txBody>
      </p:sp>
      <p:pic>
        <p:nvPicPr>
          <p:cNvPr id="12" name="Picture 11" descr="ACT logo Blue 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7" y="5902219"/>
            <a:ext cx="1656443" cy="428419"/>
          </a:xfrm>
          <a:prstGeom prst="rect">
            <a:avLst/>
          </a:prstGeom>
        </p:spPr>
      </p:pic>
      <p:sp>
        <p:nvSpPr>
          <p:cNvPr id="6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26356" y="427198"/>
            <a:ext cx="2552700" cy="5445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50" b="0" i="0">
                <a:solidFill>
                  <a:srgbClr val="002D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subhead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6357" y="2678568"/>
            <a:ext cx="6072051" cy="8349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800" b="1" i="0">
                <a:solidFill>
                  <a:srgbClr val="E31B23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dirty="0" smtClean="0"/>
              <a:t>Click to edit headline style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26356" y="3586447"/>
            <a:ext cx="2552700" cy="5445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400" b="0" i="0">
                <a:solidFill>
                  <a:srgbClr val="002D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subhead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198709" y="6034784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6ABDEBB-F760-F846-B0CE-E4FCD944F58B}" type="slidenum">
              <a:rPr lang="en-US" sz="1800" b="1" i="0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2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6356" y="1904538"/>
            <a:ext cx="8229600" cy="3151909"/>
          </a:xfrm>
          <a:prstGeom prst="rect">
            <a:avLst/>
          </a:prstGeom>
        </p:spPr>
        <p:txBody>
          <a:bodyPr/>
          <a:lstStyle>
            <a:lvl1pPr>
              <a:buClr>
                <a:srgbClr val="E31B23"/>
              </a:buClr>
              <a:defRPr>
                <a:solidFill>
                  <a:srgbClr val="002D6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2D62"/>
                </a:solidFill>
                <a:latin typeface="Arial"/>
                <a:cs typeface="Arial"/>
              </a:defRPr>
            </a:lvl2pPr>
            <a:lvl3pPr>
              <a:buClr>
                <a:srgbClr val="E31B23"/>
              </a:buClr>
              <a:defRPr>
                <a:solidFill>
                  <a:srgbClr val="002D6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2D62"/>
                </a:solidFill>
                <a:latin typeface="Arial"/>
                <a:cs typeface="Arial"/>
              </a:defRPr>
            </a:lvl4pPr>
            <a:lvl5pPr>
              <a:buClr>
                <a:srgbClr val="E31B23"/>
              </a:buClr>
              <a:defRPr>
                <a:solidFill>
                  <a:srgbClr val="002D6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26356" y="808183"/>
            <a:ext cx="2552700" cy="5445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50" b="0" i="0">
                <a:solidFill>
                  <a:srgbClr val="002D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subhead styles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6357" y="425451"/>
            <a:ext cx="5150098" cy="3596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002D62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dirty="0" smtClean="0"/>
              <a:t>Click to edit headline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769807" y="6266564"/>
            <a:ext cx="6916994" cy="222376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58200" y="6284968"/>
            <a:ext cx="228600" cy="19202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000"/>
              </a:lnSpc>
              <a:defRPr sz="1000" b="0" i="0" kern="1200">
                <a:solidFill>
                  <a:srgbClr val="000000"/>
                </a:solidFill>
                <a:latin typeface="Arial MT Std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ABDEBB-F760-F846-B0CE-E4FCD944F58B}" type="slidenum">
              <a:rPr lang="en-US" sz="900" b="1" i="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b="1" i="0" dirty="0">
              <a:solidFill>
                <a:schemeClr val="bg1"/>
              </a:solidFill>
            </a:endParaRPr>
          </a:p>
        </p:txBody>
      </p:sp>
      <p:pic>
        <p:nvPicPr>
          <p:cNvPr id="16" name="Picture 15" descr="ACT logo Blue 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6" y="6226051"/>
            <a:ext cx="1128124" cy="2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6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69807" y="6266564"/>
            <a:ext cx="6916994" cy="222376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58200" y="6284968"/>
            <a:ext cx="228600" cy="19202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000"/>
              </a:lnSpc>
              <a:defRPr sz="1000" b="0" i="0" kern="1200">
                <a:solidFill>
                  <a:srgbClr val="000000"/>
                </a:solidFill>
                <a:latin typeface="Arial MT Std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ABDEBB-F760-F846-B0CE-E4FCD944F58B}" type="slidenum">
              <a:rPr lang="en-US" sz="900" b="1" i="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b="1" i="0" dirty="0">
              <a:solidFill>
                <a:schemeClr val="bg1"/>
              </a:solidFill>
            </a:endParaRPr>
          </a:p>
        </p:txBody>
      </p:sp>
      <p:pic>
        <p:nvPicPr>
          <p:cNvPr id="7" name="Picture 6" descr="ACT logo Blue 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6" y="6226051"/>
            <a:ext cx="1128124" cy="29177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24592" y="1442720"/>
            <a:ext cx="4038600" cy="4216400"/>
          </a:xfrm>
          <a:prstGeom prst="rect">
            <a:avLst/>
          </a:prstGeom>
        </p:spPr>
        <p:txBody>
          <a:bodyPr/>
          <a:lstStyle>
            <a:lvl1pPr>
              <a:buClr>
                <a:srgbClr val="E31B23"/>
              </a:buClr>
              <a:defRPr sz="2800">
                <a:solidFill>
                  <a:srgbClr val="002D62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002D62"/>
                </a:solidFill>
                <a:latin typeface="Arial"/>
                <a:cs typeface="Arial"/>
              </a:defRPr>
            </a:lvl2pPr>
            <a:lvl3pPr>
              <a:buClr>
                <a:srgbClr val="E31B23"/>
              </a:buClr>
              <a:defRPr sz="2000">
                <a:solidFill>
                  <a:srgbClr val="002D62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2D62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002D62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15592" y="1442720"/>
            <a:ext cx="4038600" cy="4216400"/>
          </a:xfrm>
          <a:prstGeom prst="rect">
            <a:avLst/>
          </a:prstGeom>
        </p:spPr>
        <p:txBody>
          <a:bodyPr/>
          <a:lstStyle>
            <a:lvl1pPr>
              <a:buClr>
                <a:srgbClr val="E31B23"/>
              </a:buClr>
              <a:defRPr sz="2800">
                <a:solidFill>
                  <a:srgbClr val="002D62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002D62"/>
                </a:solidFill>
                <a:latin typeface="Arial"/>
                <a:cs typeface="Arial"/>
              </a:defRPr>
            </a:lvl2pPr>
            <a:lvl3pPr>
              <a:buClr>
                <a:srgbClr val="E31B23"/>
              </a:buClr>
              <a:defRPr sz="2000">
                <a:solidFill>
                  <a:srgbClr val="002D62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2D62"/>
                </a:solidFill>
                <a:latin typeface="Arial"/>
                <a:cs typeface="Arial"/>
              </a:defRPr>
            </a:lvl4pPr>
            <a:lvl5pPr>
              <a:buClr>
                <a:srgbClr val="E31B23"/>
              </a:buClr>
              <a:defRPr sz="1800">
                <a:solidFill>
                  <a:srgbClr val="002D62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26356" y="808183"/>
            <a:ext cx="2552700" cy="5445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50" b="0" i="0">
                <a:solidFill>
                  <a:srgbClr val="002D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subhead styles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6357" y="425451"/>
            <a:ext cx="5150098" cy="3596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002D62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dirty="0" smtClean="0"/>
              <a:t>Click to edit headline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3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769807" y="6266564"/>
            <a:ext cx="6916994" cy="222376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58200" y="6284968"/>
            <a:ext cx="228600" cy="19202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000"/>
              </a:lnSpc>
              <a:defRPr sz="1000" b="0" i="0" kern="1200">
                <a:solidFill>
                  <a:srgbClr val="000000"/>
                </a:solidFill>
                <a:latin typeface="Arial MT Std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ABDEBB-F760-F846-B0CE-E4FCD944F58B}" type="slidenum">
              <a:rPr lang="en-US" sz="900" b="1" i="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b="1" i="0" dirty="0">
              <a:solidFill>
                <a:schemeClr val="bg1"/>
              </a:solidFill>
            </a:endParaRPr>
          </a:p>
        </p:txBody>
      </p:sp>
      <p:pic>
        <p:nvPicPr>
          <p:cNvPr id="16" name="Picture 15" descr="ACT logo Blue 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6" y="6226051"/>
            <a:ext cx="1128124" cy="29177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23798" y="1499712"/>
            <a:ext cx="4040188" cy="4081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>
                <a:solidFill>
                  <a:srgbClr val="002D6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23798" y="2139474"/>
            <a:ext cx="4040188" cy="3580606"/>
          </a:xfrm>
          <a:prstGeom prst="rect">
            <a:avLst/>
          </a:prstGeom>
        </p:spPr>
        <p:txBody>
          <a:bodyPr/>
          <a:lstStyle>
            <a:lvl1pPr>
              <a:buClr>
                <a:srgbClr val="E31B23"/>
              </a:buClr>
              <a:defRPr sz="2000" b="0" i="0">
                <a:solidFill>
                  <a:srgbClr val="002D62"/>
                </a:solidFill>
                <a:latin typeface="Arial"/>
                <a:cs typeface="Arial"/>
              </a:defRPr>
            </a:lvl1pPr>
            <a:lvl2pPr>
              <a:defRPr sz="2000" b="0" i="0">
                <a:solidFill>
                  <a:srgbClr val="002D62"/>
                </a:solidFill>
                <a:latin typeface="Arial"/>
                <a:cs typeface="Arial"/>
              </a:defRPr>
            </a:lvl2pPr>
            <a:lvl3pPr>
              <a:buClr>
                <a:srgbClr val="E31B23"/>
              </a:buClr>
              <a:defRPr sz="1800" b="0" i="0">
                <a:solidFill>
                  <a:srgbClr val="002D62"/>
                </a:solidFill>
                <a:latin typeface="Arial"/>
                <a:cs typeface="Arial"/>
              </a:defRPr>
            </a:lvl3pPr>
            <a:lvl4pPr>
              <a:defRPr sz="1600" b="0" i="0">
                <a:solidFill>
                  <a:srgbClr val="002D62"/>
                </a:solidFill>
                <a:latin typeface="Arial"/>
                <a:cs typeface="Arial"/>
              </a:defRPr>
            </a:lvl4pPr>
            <a:lvl5pPr>
              <a:buClr>
                <a:srgbClr val="E31B23"/>
              </a:buClr>
              <a:defRPr sz="1600" b="0" i="0">
                <a:solidFill>
                  <a:srgbClr val="002D62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1623" y="1499712"/>
            <a:ext cx="4041775" cy="4081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002D62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>
          <a:xfrm>
            <a:off x="4611623" y="2139474"/>
            <a:ext cx="4041775" cy="3580606"/>
          </a:xfrm>
          <a:prstGeom prst="rect">
            <a:avLst/>
          </a:prstGeom>
        </p:spPr>
        <p:txBody>
          <a:bodyPr/>
          <a:lstStyle>
            <a:lvl1pPr>
              <a:buClr>
                <a:srgbClr val="E31B23"/>
              </a:buClr>
              <a:defRPr sz="2000">
                <a:solidFill>
                  <a:srgbClr val="002D62"/>
                </a:solidFill>
              </a:defRPr>
            </a:lvl1pPr>
            <a:lvl2pPr>
              <a:defRPr sz="2000">
                <a:solidFill>
                  <a:srgbClr val="002D62"/>
                </a:solidFill>
              </a:defRPr>
            </a:lvl2pPr>
            <a:lvl3pPr>
              <a:buClr>
                <a:srgbClr val="E31B23"/>
              </a:buClr>
              <a:defRPr sz="1800">
                <a:solidFill>
                  <a:srgbClr val="002D62"/>
                </a:solidFill>
              </a:defRPr>
            </a:lvl3pPr>
            <a:lvl4pPr>
              <a:defRPr sz="1600">
                <a:solidFill>
                  <a:srgbClr val="002D62"/>
                </a:solidFill>
              </a:defRPr>
            </a:lvl4pPr>
            <a:lvl5pPr>
              <a:buClr>
                <a:srgbClr val="E31B23"/>
              </a:buClr>
              <a:defRPr sz="1600">
                <a:solidFill>
                  <a:srgbClr val="002D6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26356" y="808183"/>
            <a:ext cx="2552700" cy="5445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50" b="0" i="0">
                <a:solidFill>
                  <a:srgbClr val="002D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subhead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6357" y="425451"/>
            <a:ext cx="5150098" cy="3596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002D62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dirty="0" smtClean="0"/>
              <a:t>Click to edit headline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69807" y="6266564"/>
            <a:ext cx="6916994" cy="222376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58200" y="6284968"/>
            <a:ext cx="228600" cy="19202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000"/>
              </a:lnSpc>
              <a:defRPr sz="1000" b="0" i="0" kern="1200">
                <a:solidFill>
                  <a:srgbClr val="000000"/>
                </a:solidFill>
                <a:latin typeface="Arial MT Std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ABDEBB-F760-F846-B0CE-E4FCD944F58B}" type="slidenum">
              <a:rPr lang="en-US" sz="900" b="1" i="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b="1" i="0" dirty="0">
              <a:solidFill>
                <a:schemeClr val="bg1"/>
              </a:solidFill>
            </a:endParaRPr>
          </a:p>
        </p:txBody>
      </p:sp>
      <p:pic>
        <p:nvPicPr>
          <p:cNvPr id="9" name="Picture 8" descr="ACT logo Blue 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6" y="6226051"/>
            <a:ext cx="1128124" cy="291776"/>
          </a:xfrm>
          <a:prstGeom prst="rect">
            <a:avLst/>
          </a:prstGeom>
        </p:spPr>
      </p:pic>
      <p:sp>
        <p:nvSpPr>
          <p:cNvPr id="11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26356" y="808183"/>
            <a:ext cx="2552700" cy="5445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50" b="0" i="0">
                <a:solidFill>
                  <a:srgbClr val="002D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subhead styles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6357" y="425451"/>
            <a:ext cx="5150098" cy="3596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002D62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dirty="0" smtClean="0"/>
              <a:t>Click to edit headline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97280" y="1352696"/>
            <a:ext cx="6878320" cy="4387704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6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1769807" y="6266564"/>
            <a:ext cx="6916994" cy="222376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dirty="0"/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58200" y="6284968"/>
            <a:ext cx="228600" cy="19202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ctr" defTabSz="457200" rtl="0" eaLnBrk="1" latinLnBrk="0" hangingPunct="1">
              <a:lnSpc>
                <a:spcPts val="1000"/>
              </a:lnSpc>
              <a:defRPr sz="1000" b="0" i="0" kern="1200">
                <a:solidFill>
                  <a:srgbClr val="000000"/>
                </a:solidFill>
                <a:latin typeface="Arial MT Std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6ABDEBB-F760-F846-B0CE-E4FCD944F58B}" type="slidenum">
              <a:rPr lang="en-US" sz="900" b="1" i="0" smtClean="0">
                <a:solidFill>
                  <a:schemeClr val="bg1"/>
                </a:solidFill>
              </a:rPr>
              <a:pPr algn="ctr"/>
              <a:t>‹#›</a:t>
            </a:fld>
            <a:endParaRPr lang="en-US" sz="900" b="1" i="0" dirty="0">
              <a:solidFill>
                <a:schemeClr val="bg1"/>
              </a:solidFill>
            </a:endParaRPr>
          </a:p>
        </p:txBody>
      </p:sp>
      <p:pic>
        <p:nvPicPr>
          <p:cNvPr id="29" name="Picture 28" descr="ACT logo Blue 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6" y="6226051"/>
            <a:ext cx="1128124" cy="291776"/>
          </a:xfrm>
          <a:prstGeom prst="rect">
            <a:avLst/>
          </a:prstGeom>
        </p:spPr>
      </p:pic>
      <p:sp>
        <p:nvSpPr>
          <p:cNvPr id="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26356" y="808183"/>
            <a:ext cx="2552700" cy="5445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050" b="0" i="0">
                <a:solidFill>
                  <a:srgbClr val="002D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subhead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26357" y="425451"/>
            <a:ext cx="5150098" cy="3596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002D62"/>
                </a:solidFill>
                <a:latin typeface="Arial Bold"/>
                <a:cs typeface="Arial Bold"/>
              </a:defRPr>
            </a:lvl1pPr>
          </a:lstStyle>
          <a:p>
            <a:pPr lvl="0"/>
            <a:r>
              <a:rPr lang="en-US" dirty="0" smtClean="0"/>
              <a:t>Click to edit headline style</a:t>
            </a:r>
            <a:endParaRPr lang="en-US" dirty="0"/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4154221" y="1711845"/>
            <a:ext cx="4294909" cy="3703435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26356" y="2002935"/>
            <a:ext cx="3337462" cy="34123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800" b="0" i="0">
                <a:solidFill>
                  <a:srgbClr val="002D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6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26357" y="326571"/>
            <a:ext cx="8255000" cy="0"/>
          </a:xfrm>
          <a:prstGeom prst="line">
            <a:avLst/>
          </a:prstGeom>
          <a:ln w="6350" cmpd="sng">
            <a:solidFill>
              <a:srgbClr val="002D6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3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3" r:id="rId4"/>
    <p:sldLayoutId id="2147483655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1E4C7E"/>
          </a:solidFill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1E4C7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1E4C7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1E4C7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1E4C7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1E4C7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actstudent.org/documents/alt_practice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CTStateAccoms@act.or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.org/aap/pdf/Test-Accessibility-and-Accommodations-User-Guide.pdf" TargetMode="External"/><Relationship Id="rId5" Type="http://schemas.openxmlformats.org/officeDocument/2006/relationships/hyperlink" Target="http://www.act.org/aap/pdf/Accoms-on-the-ACT-Test.pdf" TargetMode="External"/><Relationship Id="rId4" Type="http://schemas.openxmlformats.org/officeDocument/2006/relationships/hyperlink" Target="https://readiness.act.org/ccr/app/ho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iness.act.org/ccr/app/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act.org/aap/pdf/Test-Accessibility-and-Accommodations-User-Guide.pdf" TargetMode="External"/><Relationship Id="rId4" Type="http://schemas.openxmlformats.org/officeDocument/2006/relationships/hyperlink" Target="http://www.act.org/aap/pdf/Accoms-on-the-ACT-Tes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adiness.act.org/ccr/app/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6355" y="2678568"/>
            <a:ext cx="8115663" cy="83492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Welcome to the Accommodations Q&amp;A Session for Spring 2016 Testing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26356" y="3868387"/>
            <a:ext cx="8115663" cy="8612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1400" b="0" i="0" kern="1200">
                <a:solidFill>
                  <a:srgbClr val="002D6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 smtClean="0"/>
              <a:t>You may ask questions using a headset with a microphone, or the private chat feature. If you chat a question, we will not chat a response. Instead, we will read these out loud and respond to them.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1495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0"/>
            <a:ext cx="8304688" cy="724923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</a:t>
            </a:r>
            <a:br>
              <a:rPr lang="en-US" dirty="0" smtClean="0"/>
            </a:br>
            <a:r>
              <a:rPr lang="en-US" dirty="0" smtClean="0"/>
              <a:t>Using the Blue Icon and Previous Button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69822"/>
            <a:ext cx="5486400" cy="96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133377"/>
            <a:ext cx="8001000" cy="93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9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695426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</a:t>
            </a:r>
            <a:br>
              <a:rPr lang="en-US" dirty="0" smtClean="0"/>
            </a:br>
            <a:r>
              <a:rPr lang="en-US" dirty="0" smtClean="0"/>
              <a:t>Examinee Details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365911"/>
            <a:ext cx="6753225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2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695426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</a:t>
            </a:r>
            <a:br>
              <a:rPr lang="en-US" dirty="0" smtClean="0"/>
            </a:br>
            <a:r>
              <a:rPr lang="en-US" dirty="0" smtClean="0"/>
              <a:t>Testing Information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28925"/>
            <a:ext cx="6858000" cy="146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8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695426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</a:t>
            </a:r>
            <a:br>
              <a:rPr lang="en-US" dirty="0" smtClean="0"/>
            </a:br>
            <a:r>
              <a:rPr lang="en-US" dirty="0" smtClean="0"/>
              <a:t>Diagnosed Disabilities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70"/>
          <a:stretch/>
        </p:blipFill>
        <p:spPr bwMode="auto">
          <a:xfrm>
            <a:off x="426356" y="1107119"/>
            <a:ext cx="5852160" cy="4880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0"/>
          <a:stretch/>
        </p:blipFill>
        <p:spPr bwMode="auto">
          <a:xfrm>
            <a:off x="3760591" y="3666448"/>
            <a:ext cx="520683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lbow Connector 2"/>
          <p:cNvCxnSpPr/>
          <p:nvPr/>
        </p:nvCxnSpPr>
        <p:spPr>
          <a:xfrm flipV="1">
            <a:off x="903091" y="3969963"/>
            <a:ext cx="2849880" cy="2142290"/>
          </a:xfrm>
          <a:prstGeom prst="bentConnector3">
            <a:avLst>
              <a:gd name="adj1" fmla="val 90642"/>
            </a:avLst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3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695426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</a:t>
            </a:r>
            <a:br>
              <a:rPr lang="en-US" dirty="0" smtClean="0"/>
            </a:br>
            <a:r>
              <a:rPr lang="en-US" dirty="0" smtClean="0"/>
              <a:t>Plan Details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34527"/>
            <a:ext cx="6858000" cy="2945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4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695426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</a:t>
            </a:r>
            <a:br>
              <a:rPr lang="en-US" dirty="0" smtClean="0"/>
            </a:br>
            <a:r>
              <a:rPr lang="en-US" dirty="0" smtClean="0"/>
              <a:t>Requested Accommodations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120877"/>
            <a:ext cx="5257800" cy="4954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695426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</a:t>
            </a:r>
            <a:br>
              <a:rPr lang="en-US" dirty="0" smtClean="0"/>
            </a:br>
            <a:r>
              <a:rPr lang="en-US" dirty="0" smtClean="0"/>
              <a:t>Uploading Documentation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20877"/>
            <a:ext cx="5029200" cy="477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2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695426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</a:t>
            </a:r>
            <a:br>
              <a:rPr lang="en-US" dirty="0" smtClean="0"/>
            </a:br>
            <a:r>
              <a:rPr lang="en-US" dirty="0" smtClean="0"/>
              <a:t>Reviewing and Submitting the Request</a:t>
            </a:r>
            <a:endParaRPr lang="en-US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48276" y="1219230"/>
            <a:ext cx="6172200" cy="4843046"/>
            <a:chOff x="744794" y="1447340"/>
            <a:chExt cx="6858000" cy="538116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94" y="1447340"/>
              <a:ext cx="685800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8"/>
            <a:stretch/>
          </p:blipFill>
          <p:spPr bwMode="auto">
            <a:xfrm>
              <a:off x="800102" y="3552365"/>
              <a:ext cx="6743700" cy="3276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42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385710"/>
          </a:xfrm>
        </p:spPr>
        <p:txBody>
          <a:bodyPr/>
          <a:lstStyle/>
          <a:p>
            <a:r>
              <a:rPr lang="en-US" dirty="0" smtClean="0"/>
              <a:t>2. Accommodations Decision Notification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7" y="940617"/>
            <a:ext cx="2626936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85" y="1819275"/>
            <a:ext cx="5943600" cy="327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2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38571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Requesting Reconsideration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8" y="785813"/>
            <a:ext cx="6600825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6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6356" y="407317"/>
            <a:ext cx="8245696" cy="50708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Topics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7424" y="973275"/>
            <a:ext cx="8409152" cy="44418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Requesting ACT-approved accommodations in TAA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Accommodations Decision Notification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Requesting reconsideration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Searching by status and completing an advanced search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Preliminary roster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Late Consideration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Final roster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ACT-approved vs. non-college reportable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Ordering non-college reportable accommodations</a:t>
            </a:r>
          </a:p>
          <a:p>
            <a:pPr marL="457200" indent="-457200">
              <a:buFontTx/>
              <a:buAutoNum type="arabicPeriod"/>
            </a:pPr>
            <a:r>
              <a:rPr lang="en-US" altLang="en-US" sz="2200" dirty="0" smtClean="0"/>
              <a:t>Ordering Practice Materials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21188" y="5094821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206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206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206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206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206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7030A0"/>
                </a:solidFill>
              </a:rPr>
              <a:t>ACT phone: 800.553.6244, ext. 1788</a:t>
            </a:r>
            <a:br>
              <a:rPr lang="en-US" altLang="en-US" sz="2000" dirty="0">
                <a:solidFill>
                  <a:srgbClr val="7030A0"/>
                </a:solidFill>
              </a:rPr>
            </a:br>
            <a:r>
              <a:rPr lang="en-US" altLang="en-US" sz="2000" dirty="0">
                <a:solidFill>
                  <a:srgbClr val="7030A0"/>
                </a:solidFill>
              </a:rPr>
              <a:t>email: ACTStateAccoms@act.org</a:t>
            </a:r>
          </a:p>
        </p:txBody>
      </p:sp>
    </p:spTree>
    <p:extLst>
      <p:ext uri="{BB962C8B-B14F-4D97-AF65-F5344CB8AC3E}">
        <p14:creationId xmlns:p14="http://schemas.microsoft.com/office/powerpoint/2010/main" val="15083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385710"/>
          </a:xfrm>
        </p:spPr>
        <p:txBody>
          <a:bodyPr/>
          <a:lstStyle/>
          <a:p>
            <a:r>
              <a:rPr lang="en-US" dirty="0" smtClean="0"/>
              <a:t>4. Searching by Status of Requests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71764"/>
            <a:ext cx="7315200" cy="1534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58030"/>
            <a:ext cx="7315200" cy="39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385710"/>
          </a:xfrm>
        </p:spPr>
        <p:txBody>
          <a:bodyPr/>
          <a:lstStyle/>
          <a:p>
            <a:r>
              <a:rPr lang="en-US" dirty="0" smtClean="0"/>
              <a:t>4. Completing an Advanced Search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4527"/>
            <a:ext cx="7772400" cy="371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9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385710"/>
          </a:xfrm>
        </p:spPr>
        <p:txBody>
          <a:bodyPr/>
          <a:lstStyle/>
          <a:p>
            <a:r>
              <a:rPr lang="en-US" dirty="0" smtClean="0"/>
              <a:t>4. Completing an Advanced Search: Download Search Results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8682"/>
            <a:ext cx="7772400" cy="284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9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385710"/>
          </a:xfrm>
        </p:spPr>
        <p:txBody>
          <a:bodyPr/>
          <a:lstStyle/>
          <a:p>
            <a:r>
              <a:rPr lang="en-US" dirty="0" smtClean="0"/>
              <a:t>5. Preliminary Roster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31" y="1050590"/>
            <a:ext cx="590793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385710"/>
          </a:xfrm>
        </p:spPr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Late Consideration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43" y="811161"/>
            <a:ext cx="3875714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4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356" y="1300365"/>
            <a:ext cx="8229600" cy="3151909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cs typeface="Calibri" pitchFamily="34" charset="0"/>
              </a:rPr>
              <a:t>f</a:t>
            </a:r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Calibri" pitchFamily="34" charset="0"/>
              </a:rPr>
              <a:t>inal roster 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Calibri" pitchFamily="34" charset="0"/>
              </a:rPr>
              <a:t>sent to the attention of the test coordinator</a:t>
            </a:r>
          </a:p>
          <a:p>
            <a:r>
              <a:rPr lang="en-US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Calibri" pitchFamily="34" charset="0"/>
              </a:rPr>
              <a:t>the final roster is included with secure ACT-approved accommodations materials for paper testing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Final Roster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452172" cy="385710"/>
          </a:xfrm>
        </p:spPr>
        <p:txBody>
          <a:bodyPr/>
          <a:lstStyle/>
          <a:p>
            <a:r>
              <a:rPr lang="en-US" sz="1950" dirty="0"/>
              <a:t>8</a:t>
            </a:r>
            <a:r>
              <a:rPr lang="en-US" sz="1950" dirty="0" smtClean="0"/>
              <a:t>. ACT-Approved vs. Non-College Reportable</a:t>
            </a:r>
            <a:endParaRPr lang="en-US" sz="1950" dirty="0"/>
          </a:p>
        </p:txBody>
      </p:sp>
      <p:sp>
        <p:nvSpPr>
          <p:cNvPr id="3" name="Content Placeholder 5"/>
          <p:cNvSpPr>
            <a:spLocks noGrp="1"/>
          </p:cNvSpPr>
          <p:nvPr>
            <p:ph idx="1"/>
          </p:nvPr>
        </p:nvSpPr>
        <p:spPr>
          <a:xfrm>
            <a:off x="270384" y="1079100"/>
            <a:ext cx="8686800" cy="4648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ACT-Approved Accommodations</a:t>
            </a:r>
          </a:p>
          <a:p>
            <a:pPr lvl="1">
              <a:defRPr/>
            </a:pPr>
            <a:r>
              <a:rPr lang="en-US" altLang="en-US" sz="2600" dirty="0" smtClean="0"/>
              <a:t>Result in college reportable scores</a:t>
            </a:r>
          </a:p>
          <a:p>
            <a:pPr lvl="1">
              <a:defRPr/>
            </a:pPr>
            <a:r>
              <a:rPr lang="en-US" altLang="en-US" sz="2600" dirty="0" smtClean="0"/>
              <a:t>Request needed</a:t>
            </a:r>
          </a:p>
          <a:p>
            <a:pPr lvl="1">
              <a:defRPr/>
            </a:pPr>
            <a:r>
              <a:rPr lang="en-US" altLang="en-US" sz="2600" dirty="0" smtClean="0"/>
              <a:t>ACT approves timing and ships materials in a kit</a:t>
            </a:r>
          </a:p>
          <a:p>
            <a:pPr>
              <a:defRPr/>
            </a:pPr>
            <a:r>
              <a:rPr lang="en-US" altLang="en-US" dirty="0" smtClean="0"/>
              <a:t>Non-College Reportable Accommodations</a:t>
            </a:r>
          </a:p>
          <a:p>
            <a:pPr lvl="1">
              <a:defRPr/>
            </a:pPr>
            <a:r>
              <a:rPr lang="en-US" altLang="en-US" sz="2600" dirty="0" smtClean="0">
                <a:solidFill>
                  <a:srgbClr val="FF0000"/>
                </a:solidFill>
              </a:rPr>
              <a:t>NOT</a:t>
            </a:r>
            <a:r>
              <a:rPr lang="en-US" altLang="en-US" sz="2600" dirty="0" smtClean="0"/>
              <a:t> college reportable, used for accountability</a:t>
            </a:r>
          </a:p>
          <a:p>
            <a:pPr lvl="1">
              <a:defRPr/>
            </a:pPr>
            <a:r>
              <a:rPr lang="en-US" altLang="en-US" sz="2600" dirty="0" smtClean="0"/>
              <a:t>Order materials for students online</a:t>
            </a:r>
          </a:p>
          <a:p>
            <a:pPr lvl="1">
              <a:defRPr/>
            </a:pPr>
            <a:r>
              <a:rPr lang="en-US" altLang="en-US" sz="2600" dirty="0" smtClean="0"/>
              <a:t>School staff determine timing and accommodations</a:t>
            </a:r>
          </a:p>
          <a:p>
            <a:pPr lvl="1">
              <a:defRPr/>
            </a:pPr>
            <a:r>
              <a:rPr lang="en-US" altLang="en-US" sz="2600" dirty="0" smtClean="0"/>
              <a:t>School staff organize materials</a:t>
            </a:r>
          </a:p>
        </p:txBody>
      </p:sp>
    </p:spTree>
    <p:extLst>
      <p:ext uri="{BB962C8B-B14F-4D97-AF65-F5344CB8AC3E}">
        <p14:creationId xmlns:p14="http://schemas.microsoft.com/office/powerpoint/2010/main" val="29204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385710"/>
          </a:xfrm>
        </p:spPr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Ordering Non-College Reportable Accommodations Materials</a:t>
            </a:r>
            <a:endParaRPr lang="en-US" dirty="0"/>
          </a:p>
        </p:txBody>
      </p:sp>
      <p:sp>
        <p:nvSpPr>
          <p:cNvPr id="3" name="Content Placeholder 5"/>
          <p:cNvSpPr>
            <a:spLocks noGrp="1"/>
          </p:cNvSpPr>
          <p:nvPr>
            <p:ph idx="1"/>
          </p:nvPr>
        </p:nvSpPr>
        <p:spPr>
          <a:xfrm>
            <a:off x="228600" y="1108596"/>
            <a:ext cx="8686800" cy="4525963"/>
          </a:xfrm>
        </p:spPr>
        <p:txBody>
          <a:bodyPr/>
          <a:lstStyle/>
          <a:p>
            <a:pPr marL="466725" indent="-411163">
              <a:defRPr/>
            </a:pPr>
            <a:r>
              <a:rPr lang="en-US" altLang="en-US" sz="2800" dirty="0" smtClean="0"/>
              <a:t>Non-College Reportable Material Ordering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>(if applicable to your testing program)</a:t>
            </a:r>
          </a:p>
          <a:p>
            <a:pPr marL="466725" lvl="1" indent="0">
              <a:buFontTx/>
              <a:buNone/>
              <a:defRPr/>
            </a:pPr>
            <a:r>
              <a:rPr lang="en-US" altLang="en-US" sz="2600" dirty="0" smtClean="0"/>
              <a:t>Test coordinator:</a:t>
            </a:r>
          </a:p>
          <a:p>
            <a:pPr marL="923925" lvl="1" indent="-457200">
              <a:defRPr/>
            </a:pPr>
            <a:r>
              <a:rPr lang="en-US" altLang="en-US" sz="2200" dirty="0" smtClean="0"/>
              <a:t>will receive an email with ordering instructions</a:t>
            </a:r>
          </a:p>
          <a:p>
            <a:pPr marL="923925" lvl="1" indent="-457200">
              <a:defRPr/>
            </a:pPr>
            <a:r>
              <a:rPr lang="en-US" altLang="en-US" sz="2200" dirty="0" smtClean="0"/>
              <a:t>will log into </a:t>
            </a:r>
            <a:r>
              <a:rPr lang="en-US" altLang="en-US" sz="2200" dirty="0" err="1" smtClean="0"/>
              <a:t>PearsonAccess</a:t>
            </a:r>
            <a:r>
              <a:rPr lang="en-US" altLang="en-US" sz="2200" baseline="30000" dirty="0" err="1" smtClean="0"/>
              <a:t>next</a:t>
            </a:r>
            <a:r>
              <a:rPr lang="en-US" altLang="en-US" sz="2200" dirty="0" smtClean="0"/>
              <a:t> to place an order</a:t>
            </a:r>
          </a:p>
        </p:txBody>
      </p:sp>
    </p:spTree>
    <p:extLst>
      <p:ext uri="{BB962C8B-B14F-4D97-AF65-F5344CB8AC3E}">
        <p14:creationId xmlns:p14="http://schemas.microsoft.com/office/powerpoint/2010/main" val="4117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425451"/>
            <a:ext cx="8304688" cy="385710"/>
          </a:xfrm>
        </p:spPr>
        <p:txBody>
          <a:bodyPr/>
          <a:lstStyle/>
          <a:p>
            <a:r>
              <a:rPr lang="en-US" dirty="0" smtClean="0"/>
              <a:t>10. Ordering Practice Materials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23344"/>
            <a:ext cx="8686800" cy="4525963"/>
          </a:xfrm>
        </p:spPr>
        <p:txBody>
          <a:bodyPr/>
          <a:lstStyle/>
          <a:p>
            <a:pPr marL="225425" lvl="1" indent="-225425"/>
            <a:r>
              <a:rPr lang="en-US" altLang="en-US" sz="2600" dirty="0" smtClean="0"/>
              <a:t>Alternate format practice materials: </a:t>
            </a:r>
            <a:r>
              <a:rPr lang="en-US" altLang="en-US" sz="2600" dirty="0" smtClean="0">
                <a:hlinkClick r:id="rId3"/>
              </a:rPr>
              <a:t>http://media.actstudent.org/documents/alt_practice.pdf</a:t>
            </a:r>
            <a:endParaRPr lang="en-US" altLang="en-US" sz="2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2037744"/>
            <a:ext cx="38195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10"/>
          <p:cNvSpPr>
            <a:spLocks/>
          </p:cNvSpPr>
          <p:nvPr/>
        </p:nvSpPr>
        <p:spPr bwMode="auto">
          <a:xfrm>
            <a:off x="2667000" y="5695344"/>
            <a:ext cx="3657600" cy="165100"/>
          </a:xfrm>
          <a:custGeom>
            <a:avLst/>
            <a:gdLst>
              <a:gd name="T0" fmla="*/ 2147483647 w 4384"/>
              <a:gd name="T1" fmla="*/ 2147483647 h 64"/>
              <a:gd name="T2" fmla="*/ 2147483647 w 4384"/>
              <a:gd name="T3" fmla="*/ 2147483647 h 64"/>
              <a:gd name="T4" fmla="*/ 2147483647 w 4384"/>
              <a:gd name="T5" fmla="*/ 2147483647 h 64"/>
              <a:gd name="T6" fmla="*/ 2147483647 w 4384"/>
              <a:gd name="T7" fmla="*/ 2147483647 h 64"/>
              <a:gd name="T8" fmla="*/ 2147483647 w 4384"/>
              <a:gd name="T9" fmla="*/ 2147483647 h 64"/>
              <a:gd name="T10" fmla="*/ 2147483647 w 4384"/>
              <a:gd name="T11" fmla="*/ 2147483647 h 64"/>
              <a:gd name="T12" fmla="*/ 2147483647 w 4384"/>
              <a:gd name="T13" fmla="*/ 2147483647 h 64"/>
              <a:gd name="T14" fmla="*/ 2147483647 w 4384"/>
              <a:gd name="T15" fmla="*/ 2147483647 h 64"/>
              <a:gd name="T16" fmla="*/ 2147483647 w 4384"/>
              <a:gd name="T17" fmla="*/ 2147483647 h 64"/>
              <a:gd name="T18" fmla="*/ 2147483647 w 4384"/>
              <a:gd name="T19" fmla="*/ 2147483647 h 64"/>
              <a:gd name="T20" fmla="*/ 2147483647 w 4384"/>
              <a:gd name="T21" fmla="*/ 2147483647 h 64"/>
              <a:gd name="T22" fmla="*/ 2147483647 w 4384"/>
              <a:gd name="T23" fmla="*/ 2147483647 h 64"/>
              <a:gd name="T24" fmla="*/ 2147483647 w 4384"/>
              <a:gd name="T25" fmla="*/ 2147483647 h 64"/>
              <a:gd name="T26" fmla="*/ 2147483647 w 4384"/>
              <a:gd name="T27" fmla="*/ 2147483647 h 64"/>
              <a:gd name="T28" fmla="*/ 2147483647 w 4384"/>
              <a:gd name="T29" fmla="*/ 2147483647 h 64"/>
              <a:gd name="T30" fmla="*/ 2147483647 w 4384"/>
              <a:gd name="T31" fmla="*/ 2147483647 h 64"/>
              <a:gd name="T32" fmla="*/ 2147483647 w 4384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84"/>
              <a:gd name="T52" fmla="*/ 0 h 64"/>
              <a:gd name="T53" fmla="*/ 4384 w 4384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84" h="64">
                <a:moveTo>
                  <a:pt x="40" y="56"/>
                </a:moveTo>
                <a:cubicBezTo>
                  <a:pt x="80" y="56"/>
                  <a:pt x="504" y="8"/>
                  <a:pt x="712" y="8"/>
                </a:cubicBezTo>
                <a:cubicBezTo>
                  <a:pt x="920" y="8"/>
                  <a:pt x="1056" y="56"/>
                  <a:pt x="1288" y="56"/>
                </a:cubicBezTo>
                <a:cubicBezTo>
                  <a:pt x="1520" y="56"/>
                  <a:pt x="1832" y="8"/>
                  <a:pt x="2104" y="8"/>
                </a:cubicBezTo>
                <a:cubicBezTo>
                  <a:pt x="2376" y="8"/>
                  <a:pt x="2688" y="56"/>
                  <a:pt x="2920" y="56"/>
                </a:cubicBezTo>
                <a:cubicBezTo>
                  <a:pt x="3152" y="56"/>
                  <a:pt x="3272" y="8"/>
                  <a:pt x="3496" y="8"/>
                </a:cubicBezTo>
                <a:cubicBezTo>
                  <a:pt x="3720" y="8"/>
                  <a:pt x="4144" y="48"/>
                  <a:pt x="4264" y="56"/>
                </a:cubicBezTo>
                <a:cubicBezTo>
                  <a:pt x="4384" y="64"/>
                  <a:pt x="4336" y="64"/>
                  <a:pt x="4216" y="56"/>
                </a:cubicBezTo>
                <a:cubicBezTo>
                  <a:pt x="4096" y="48"/>
                  <a:pt x="3736" y="8"/>
                  <a:pt x="3544" y="8"/>
                </a:cubicBezTo>
                <a:cubicBezTo>
                  <a:pt x="3352" y="8"/>
                  <a:pt x="3168" y="48"/>
                  <a:pt x="3064" y="56"/>
                </a:cubicBezTo>
                <a:cubicBezTo>
                  <a:pt x="2960" y="64"/>
                  <a:pt x="3080" y="64"/>
                  <a:pt x="2920" y="56"/>
                </a:cubicBezTo>
                <a:cubicBezTo>
                  <a:pt x="2760" y="48"/>
                  <a:pt x="2352" y="8"/>
                  <a:pt x="2104" y="8"/>
                </a:cubicBezTo>
                <a:cubicBezTo>
                  <a:pt x="1856" y="8"/>
                  <a:pt x="1576" y="48"/>
                  <a:pt x="1432" y="56"/>
                </a:cubicBezTo>
                <a:cubicBezTo>
                  <a:pt x="1288" y="64"/>
                  <a:pt x="1328" y="64"/>
                  <a:pt x="1240" y="56"/>
                </a:cubicBezTo>
                <a:cubicBezTo>
                  <a:pt x="1152" y="48"/>
                  <a:pt x="1032" y="16"/>
                  <a:pt x="904" y="8"/>
                </a:cubicBezTo>
                <a:cubicBezTo>
                  <a:pt x="776" y="0"/>
                  <a:pt x="616" y="0"/>
                  <a:pt x="472" y="8"/>
                </a:cubicBezTo>
                <a:cubicBezTo>
                  <a:pt x="328" y="16"/>
                  <a:pt x="0" y="56"/>
                  <a:pt x="40" y="56"/>
                </a:cubicBezTo>
                <a:close/>
              </a:path>
            </a:pathLst>
          </a:custGeom>
          <a:noFill/>
          <a:ln w="952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730" y="856915"/>
            <a:ext cx="8651139" cy="5217311"/>
          </a:xfrm>
        </p:spPr>
        <p:txBody>
          <a:bodyPr/>
          <a:lstStyle/>
          <a:p>
            <a:r>
              <a:rPr lang="en-US" sz="2800" dirty="0"/>
              <a:t>P</a:t>
            </a:r>
            <a:r>
              <a:rPr lang="en-US" sz="2800" dirty="0" smtClean="0"/>
              <a:t>hone: 800.553.6244, ext. 1788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mail:</a:t>
            </a:r>
            <a:r>
              <a:rPr lang="en-US" sz="2800" dirty="0"/>
              <a:t> </a:t>
            </a:r>
            <a:r>
              <a:rPr lang="en-US" sz="2800" dirty="0" smtClean="0">
                <a:hlinkClick r:id="rId3"/>
              </a:rPr>
              <a:t>ACTStateAccoms@act.org</a:t>
            </a:r>
            <a:endParaRPr lang="en-US" sz="2800" dirty="0" smtClean="0"/>
          </a:p>
          <a:p>
            <a:endParaRPr lang="en-US" sz="1700" dirty="0" smtClean="0"/>
          </a:p>
          <a:p>
            <a:r>
              <a:rPr lang="en-US" sz="1700" dirty="0"/>
              <a:t>College and Career Readiness System (CCRIS) Login Screen: </a:t>
            </a:r>
            <a:r>
              <a:rPr lang="en-US" sz="1700" dirty="0">
                <a:hlinkClick r:id="rId4"/>
              </a:rPr>
              <a:t>https://readiness.act.org/ccr/app/home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Accommodations on the ACT</a:t>
            </a:r>
            <a:r>
              <a:rPr lang="en-US" sz="1700" baseline="30000" dirty="0"/>
              <a:t>® </a:t>
            </a:r>
            <a:r>
              <a:rPr lang="en-US" sz="1700" dirty="0"/>
              <a:t>Test:</a:t>
            </a:r>
            <a:br>
              <a:rPr lang="en-US" sz="1700" dirty="0"/>
            </a:br>
            <a:r>
              <a:rPr lang="en-US" sz="1700" dirty="0">
                <a:hlinkClick r:id="rId5"/>
              </a:rPr>
              <a:t>http://www.act.org/aap/pdf/Accoms-on-the-ACT-Test.pdf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TAA User Guide:</a:t>
            </a:r>
            <a:br>
              <a:rPr lang="en-US" sz="1700" dirty="0"/>
            </a:br>
            <a:r>
              <a:rPr lang="en-US" sz="1700" dirty="0">
                <a:hlinkClick r:id="rId6"/>
              </a:rPr>
              <a:t>http://www.act.org/aap/pdf/Test-Accessibility-and-Accommodations-User-Guide.pdf</a:t>
            </a:r>
            <a:endParaRPr lang="en-US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ACT Contact Information and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730" y="916797"/>
            <a:ext cx="8651139" cy="2907058"/>
          </a:xfrm>
        </p:spPr>
        <p:txBody>
          <a:bodyPr/>
          <a:lstStyle/>
          <a:p>
            <a:r>
              <a:rPr lang="en-US" sz="1700" dirty="0" smtClean="0"/>
              <a:t>College and Career Readiness System (CCRIS) Login Screen:</a:t>
            </a:r>
            <a:r>
              <a:rPr lang="en-US" sz="1700" dirty="0"/>
              <a:t> </a:t>
            </a:r>
            <a:r>
              <a:rPr lang="en-US" sz="1700" dirty="0" smtClean="0">
                <a:hlinkClick r:id="rId3"/>
              </a:rPr>
              <a:t>https</a:t>
            </a:r>
            <a:r>
              <a:rPr lang="en-US" sz="1700" dirty="0">
                <a:hlinkClick r:id="rId3"/>
              </a:rPr>
              <a:t>://</a:t>
            </a:r>
            <a:r>
              <a:rPr lang="en-US" sz="1700" dirty="0" smtClean="0">
                <a:hlinkClick r:id="rId3"/>
              </a:rPr>
              <a:t>readiness.act.org/ccr/app/home</a:t>
            </a:r>
            <a:endParaRPr lang="en-US" sz="1700" dirty="0" smtClean="0"/>
          </a:p>
          <a:p>
            <a:endParaRPr lang="en-US" sz="1700" dirty="0"/>
          </a:p>
          <a:p>
            <a:r>
              <a:rPr lang="en-US" sz="1700" dirty="0" smtClean="0"/>
              <a:t>Accommodations on the ACT</a:t>
            </a:r>
            <a:r>
              <a:rPr lang="en-US" sz="1700" baseline="30000" dirty="0" smtClean="0"/>
              <a:t>® </a:t>
            </a:r>
            <a:r>
              <a:rPr lang="en-US" sz="1700" dirty="0" smtClean="0"/>
              <a:t>Test:</a:t>
            </a:r>
            <a:br>
              <a:rPr lang="en-US" sz="1700" dirty="0" smtClean="0"/>
            </a:br>
            <a:r>
              <a:rPr lang="en-US" sz="1700" dirty="0">
                <a:hlinkClick r:id="rId4"/>
              </a:rPr>
              <a:t>http://www.act.org/aap/pdf/Accoms-on-the-ACT-Test.pdf</a:t>
            </a:r>
            <a:endParaRPr lang="en-US" sz="1700" dirty="0"/>
          </a:p>
          <a:p>
            <a:endParaRPr lang="en-US" sz="1700" dirty="0" smtClean="0"/>
          </a:p>
          <a:p>
            <a:r>
              <a:rPr lang="en-US" sz="1700" dirty="0" smtClean="0"/>
              <a:t>TAA User Guide:</a:t>
            </a:r>
            <a:br>
              <a:rPr lang="en-US" sz="1700" dirty="0" smtClean="0"/>
            </a:br>
            <a:r>
              <a:rPr lang="en-US" sz="1700" dirty="0" smtClean="0">
                <a:hlinkClick r:id="rId5"/>
              </a:rPr>
              <a:t>http</a:t>
            </a:r>
            <a:r>
              <a:rPr lang="en-US" sz="1700" dirty="0">
                <a:hlinkClick r:id="rId5"/>
              </a:rPr>
              <a:t>://</a:t>
            </a:r>
            <a:r>
              <a:rPr lang="en-US" sz="1700" dirty="0" smtClean="0">
                <a:hlinkClick r:id="rId5"/>
              </a:rPr>
              <a:t>www.act.org/aap/pdf/Test-Accessibility-and-Accommodations-User-Guide.pdf</a:t>
            </a:r>
            <a:endParaRPr lang="en-US" sz="1700" dirty="0" smtClean="0"/>
          </a:p>
          <a:p>
            <a:endParaRPr lang="en-US" sz="1700" dirty="0"/>
          </a:p>
          <a:p>
            <a:r>
              <a:rPr lang="en-US" sz="1700" dirty="0" smtClean="0"/>
              <a:t>Training videos</a:t>
            </a:r>
          </a:p>
          <a:p>
            <a:endParaRPr lang="en-US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6" y="425451"/>
            <a:ext cx="8275191" cy="359642"/>
          </a:xfrm>
        </p:spPr>
        <p:txBody>
          <a:bodyPr/>
          <a:lstStyle/>
          <a:p>
            <a:r>
              <a:rPr lang="en-US" dirty="0" smtClean="0"/>
              <a:t>1. Requesting ACT-Approved Accommodations in TAA: Resources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48747"/>
            <a:ext cx="3657600" cy="237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8965" y="2500054"/>
            <a:ext cx="65060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>
                <a:hlinkClick r:id="rId3"/>
              </a:rPr>
              <a:t>https://readiness.act.org/ccr/app/home</a:t>
            </a:r>
            <a:endParaRPr lang="en-US" sz="30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26356" y="425451"/>
            <a:ext cx="8275191" cy="3596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2000" b="1" i="0" kern="1200">
                <a:solidFill>
                  <a:srgbClr val="002D62"/>
                </a:solidFill>
                <a:latin typeface="Arial Bold"/>
                <a:ea typeface="+mn-ea"/>
                <a:cs typeface="Arial Bol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1E4C7E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1. Requesting ACT-Approved Accommodations in TAA: CCRIS URL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6" y="425451"/>
            <a:ext cx="6785605" cy="695426"/>
          </a:xfrm>
        </p:spPr>
        <p:txBody>
          <a:bodyPr/>
          <a:lstStyle/>
          <a:p>
            <a:r>
              <a:rPr lang="en-US" dirty="0"/>
              <a:t>1. Requesting ACT-Approved Accommodations in TAA: CCRIS </a:t>
            </a:r>
            <a:r>
              <a:rPr lang="en-US" dirty="0" smtClean="0"/>
              <a:t>Log In Screen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71" y="2049498"/>
            <a:ext cx="5820773" cy="384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/>
          <a:stretch/>
        </p:blipFill>
        <p:spPr bwMode="auto">
          <a:xfrm>
            <a:off x="457200" y="1266429"/>
            <a:ext cx="8229600" cy="6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6" y="425451"/>
            <a:ext cx="8369301" cy="695426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 Deadline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9820" y="1605669"/>
            <a:ext cx="7584361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i="1" dirty="0" smtClean="0">
                <a:solidFill>
                  <a:srgbClr val="990099"/>
                </a:solidFill>
                <a:latin typeface="+mn-lt"/>
                <a:cs typeface="Calibri" pitchFamily="34" charset="0"/>
              </a:rPr>
              <a:t>All requests must be submitted by the request deadline in your</a:t>
            </a:r>
            <a:r>
              <a:rPr lang="en-US" sz="2800" dirty="0" smtClean="0">
                <a:solidFill>
                  <a:srgbClr val="990099"/>
                </a:solidFill>
                <a:latin typeface="+mn-lt"/>
                <a:cs typeface="Calibri" pitchFamily="34" charset="0"/>
              </a:rPr>
              <a:t> Schedule of Events </a:t>
            </a:r>
            <a:r>
              <a:rPr lang="en-US" sz="2800" i="1" dirty="0" smtClean="0">
                <a:solidFill>
                  <a:srgbClr val="990099"/>
                </a:solidFill>
                <a:latin typeface="+mn-lt"/>
                <a:cs typeface="Calibri" pitchFamily="34" charset="0"/>
              </a:rPr>
              <a:t>document.</a:t>
            </a:r>
            <a:endParaRPr lang="en-US" sz="2800" i="1" dirty="0">
              <a:solidFill>
                <a:srgbClr val="990099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6" y="425450"/>
            <a:ext cx="8245203" cy="778509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</a:t>
            </a:r>
            <a:br>
              <a:rPr lang="en-US" dirty="0" smtClean="0"/>
            </a:br>
            <a:r>
              <a:rPr lang="en-US" dirty="0" smtClean="0"/>
              <a:t>Select Your Organization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8586" y="2209800"/>
            <a:ext cx="8696325" cy="2438400"/>
            <a:chOff x="238586" y="2209800"/>
            <a:chExt cx="8696325" cy="2438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86" y="2209800"/>
              <a:ext cx="8696325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949" y="3324225"/>
              <a:ext cx="1971675" cy="20955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7"/>
          <p:cNvSpPr/>
          <p:nvPr/>
        </p:nvSpPr>
        <p:spPr>
          <a:xfrm rot="16200000">
            <a:off x="1245871" y="2975608"/>
            <a:ext cx="541021" cy="144779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6" y="425451"/>
            <a:ext cx="8186701" cy="680678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</a:t>
            </a:r>
            <a:br>
              <a:rPr lang="en-US" dirty="0" smtClean="0"/>
            </a:br>
            <a:r>
              <a:rPr lang="en-US" dirty="0" smtClean="0"/>
              <a:t>Select Test Accessibility and Accommodations System (TAA)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73" y="1637665"/>
            <a:ext cx="5992454" cy="354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764652" y="2825827"/>
            <a:ext cx="1644192" cy="259571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6357" y="366458"/>
            <a:ext cx="8304688" cy="613077"/>
          </a:xfrm>
        </p:spPr>
        <p:txBody>
          <a:bodyPr/>
          <a:lstStyle/>
          <a:p>
            <a:r>
              <a:rPr lang="en-US" dirty="0"/>
              <a:t>1. Requesting ACT-Approved Accommodations in </a:t>
            </a:r>
            <a:r>
              <a:rPr lang="en-US" dirty="0" smtClean="0"/>
              <a:t>TAA:</a:t>
            </a:r>
            <a:br>
              <a:rPr lang="en-US" dirty="0" smtClean="0"/>
            </a:br>
            <a:r>
              <a:rPr lang="en-US" dirty="0" smtClean="0"/>
              <a:t>Search for Requests Before Entering a New Request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1"/>
          <a:stretch/>
        </p:blipFill>
        <p:spPr bwMode="auto">
          <a:xfrm>
            <a:off x="1185863" y="1218147"/>
            <a:ext cx="6675120" cy="270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78706"/>
          <a:stretch/>
        </p:blipFill>
        <p:spPr bwMode="auto">
          <a:xfrm>
            <a:off x="1303829" y="4419601"/>
            <a:ext cx="6439188" cy="107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4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FDF9DC"/>
      </a:dk1>
      <a:lt1>
        <a:sysClr val="window" lastClr="FFFFFF"/>
      </a:lt1>
      <a:dk2>
        <a:srgbClr val="002D62"/>
      </a:dk2>
      <a:lt2>
        <a:srgbClr val="E31B2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472</Words>
  <Application>Microsoft Office PowerPoint</Application>
  <PresentationFormat>On-screen Show (4:3)</PresentationFormat>
  <Paragraphs>104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Carrier</dc:creator>
  <cp:lastModifiedBy>Diane Peden</cp:lastModifiedBy>
  <cp:revision>115</cp:revision>
  <cp:lastPrinted>2013-01-07T14:42:40Z</cp:lastPrinted>
  <dcterms:created xsi:type="dcterms:W3CDTF">2012-10-08T15:18:47Z</dcterms:created>
  <dcterms:modified xsi:type="dcterms:W3CDTF">2015-11-05T14:00:25Z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