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89" r:id="rId2"/>
    <p:sldId id="393" r:id="rId3"/>
    <p:sldId id="423" r:id="rId4"/>
    <p:sldId id="392" r:id="rId5"/>
    <p:sldId id="400" r:id="rId6"/>
    <p:sldId id="401" r:id="rId7"/>
    <p:sldId id="405" r:id="rId8"/>
    <p:sldId id="402" r:id="rId9"/>
    <p:sldId id="403" r:id="rId10"/>
    <p:sldId id="404" r:id="rId11"/>
    <p:sldId id="397" r:id="rId12"/>
    <p:sldId id="406" r:id="rId13"/>
    <p:sldId id="407" r:id="rId14"/>
    <p:sldId id="422" r:id="rId15"/>
    <p:sldId id="315" r:id="rId16"/>
    <p:sldId id="317" r:id="rId17"/>
    <p:sldId id="410" r:id="rId18"/>
    <p:sldId id="408" r:id="rId19"/>
    <p:sldId id="318" r:id="rId20"/>
    <p:sldId id="409" r:id="rId21"/>
    <p:sldId id="325" r:id="rId22"/>
    <p:sldId id="411" r:id="rId23"/>
    <p:sldId id="412" r:id="rId24"/>
    <p:sldId id="345" r:id="rId25"/>
    <p:sldId id="413" r:id="rId26"/>
    <p:sldId id="414" r:id="rId27"/>
    <p:sldId id="415" r:id="rId28"/>
    <p:sldId id="354" r:id="rId29"/>
    <p:sldId id="416" r:id="rId30"/>
    <p:sldId id="359" r:id="rId31"/>
    <p:sldId id="358" r:id="rId32"/>
    <p:sldId id="418" r:id="rId33"/>
    <p:sldId id="360" r:id="rId34"/>
    <p:sldId id="362" r:id="rId35"/>
    <p:sldId id="420" r:id="rId36"/>
    <p:sldId id="365" r:id="rId37"/>
    <p:sldId id="417" r:id="rId38"/>
    <p:sldId id="421" r:id="rId39"/>
    <p:sldId id="372" r:id="rId40"/>
    <p:sldId id="388" r:id="rId41"/>
    <p:sldId id="41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Graham" initials="LG" lastIdx="3" clrIdx="0">
    <p:extLst>
      <p:ext uri="{19B8F6BF-5375-455C-9EA6-DF929625EA0E}">
        <p15:presenceInfo xmlns:p15="http://schemas.microsoft.com/office/powerpoint/2012/main" userId="S-1-5-21-1757981266-1343024091-725345543-47564" providerId="AD"/>
      </p:ext>
    </p:extLst>
  </p:cmAuthor>
  <p:cmAuthor id="2" name="Gregory Loebe" initials="GL" lastIdx="15" clrIdx="1">
    <p:extLst>
      <p:ext uri="{19B8F6BF-5375-455C-9EA6-DF929625EA0E}">
        <p15:presenceInfo xmlns:p15="http://schemas.microsoft.com/office/powerpoint/2012/main" userId="S-1-5-21-1757981266-1343024091-725345543-42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4C7E"/>
    <a:srgbClr val="E31B23"/>
    <a:srgbClr val="72BF44"/>
    <a:srgbClr val="008367"/>
    <a:srgbClr val="673BB8"/>
    <a:srgbClr val="0072BC"/>
    <a:srgbClr val="FDF9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1016" autoAdjust="0"/>
  </p:normalViewPr>
  <p:slideViewPr>
    <p:cSldViewPr snapToGrid="0" snapToObjects="1">
      <p:cViewPr varScale="1">
        <p:scale>
          <a:sx n="65" d="100"/>
          <a:sy n="65" d="100"/>
        </p:scale>
        <p:origin x="139"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33DD6-77C0-42B0-B2CF-F4707A8C91B3}" type="doc">
      <dgm:prSet loTypeId="urn:microsoft.com/office/officeart/2005/8/layout/process1" loCatId="process" qsTypeId="urn:microsoft.com/office/officeart/2005/8/quickstyle/simple1" qsCatId="simple" csTypeId="urn:microsoft.com/office/officeart/2005/8/colors/accent1_2" csCatId="accent1" phldr="1"/>
      <dgm:spPr/>
    </dgm:pt>
    <dgm:pt modelId="{201BF564-310A-4215-AFE7-44185DF82106}">
      <dgm:prSet phldrT="[Text]"/>
      <dgm:spPr>
        <a:solidFill>
          <a:srgbClr val="1E4C7E"/>
        </a:solidFill>
      </dgm:spPr>
      <dgm:t>
        <a:bodyPr/>
        <a:lstStyle/>
        <a:p>
          <a:r>
            <a:rPr lang="en-US" dirty="0" smtClean="0">
              <a:latin typeface="Arial" panose="020B0604020202020204" pitchFamily="34" charset="0"/>
              <a:cs typeface="Arial" panose="020B0604020202020204" pitchFamily="34" charset="0"/>
            </a:rPr>
            <a:t>Verify materials </a:t>
          </a:r>
          <a:endParaRPr lang="en-US" dirty="0">
            <a:latin typeface="Arial" panose="020B0604020202020204" pitchFamily="34" charset="0"/>
            <a:cs typeface="Arial" panose="020B0604020202020204" pitchFamily="34" charset="0"/>
          </a:endParaRPr>
        </a:p>
      </dgm:t>
    </dgm:pt>
    <dgm:pt modelId="{0DCA02AE-ECD7-473C-BD33-835D04B0556F}" type="parTrans" cxnId="{75893FC3-F909-4482-90BE-280E73CF1CA5}">
      <dgm:prSet/>
      <dgm:spPr/>
      <dgm:t>
        <a:bodyPr/>
        <a:lstStyle/>
        <a:p>
          <a:endParaRPr lang="en-US"/>
        </a:p>
      </dgm:t>
    </dgm:pt>
    <dgm:pt modelId="{C2AC448F-2BD2-4DD9-8903-27BC5096A9C3}" type="sibTrans" cxnId="{75893FC3-F909-4482-90BE-280E73CF1CA5}">
      <dgm:prSet/>
      <dgm:spPr>
        <a:solidFill>
          <a:srgbClr val="E31B23"/>
        </a:solidFill>
      </dgm:spPr>
      <dgm:t>
        <a:bodyPr/>
        <a:lstStyle/>
        <a:p>
          <a:endParaRPr lang="en-US"/>
        </a:p>
      </dgm:t>
    </dgm:pt>
    <dgm:pt modelId="{5FF68A29-A15E-4992-AB19-C1053E090585}">
      <dgm:prSet/>
      <dgm:spPr>
        <a:solidFill>
          <a:srgbClr val="1E4C7E"/>
        </a:solidFill>
      </dgm:spPr>
      <dgm:t>
        <a:bodyPr/>
        <a:lstStyle/>
        <a:p>
          <a:r>
            <a:rPr lang="en-US" dirty="0" smtClean="0">
              <a:latin typeface="Arial" panose="020B0604020202020204" pitchFamily="34" charset="0"/>
              <a:cs typeface="Arial" panose="020B0604020202020204" pitchFamily="34" charset="0"/>
            </a:rPr>
            <a:t>Order makeup materials if needed</a:t>
          </a:r>
        </a:p>
      </dgm:t>
    </dgm:pt>
    <dgm:pt modelId="{195F7831-C57E-4DCF-908E-B5DC37FCE5F4}" type="parTrans" cxnId="{FABE9F3D-9EA2-4764-8564-44964A5AEF48}">
      <dgm:prSet/>
      <dgm:spPr/>
      <dgm:t>
        <a:bodyPr/>
        <a:lstStyle/>
        <a:p>
          <a:endParaRPr lang="en-US"/>
        </a:p>
      </dgm:t>
    </dgm:pt>
    <dgm:pt modelId="{41D73010-0401-4800-B968-0EFC6FC2AE52}" type="sibTrans" cxnId="{FABE9F3D-9EA2-4764-8564-44964A5AEF48}">
      <dgm:prSet/>
      <dgm:spPr>
        <a:solidFill>
          <a:srgbClr val="E31B23"/>
        </a:solidFill>
      </dgm:spPr>
      <dgm:t>
        <a:bodyPr/>
        <a:lstStyle/>
        <a:p>
          <a:endParaRPr lang="en-US"/>
        </a:p>
      </dgm:t>
    </dgm:pt>
    <dgm:pt modelId="{8105341D-46EB-4C45-A7C6-9E22FD2797A4}">
      <dgm:prSet/>
      <dgm:spPr>
        <a:solidFill>
          <a:srgbClr val="1E4C7E"/>
        </a:solidFill>
      </dgm:spPr>
      <dgm:t>
        <a:bodyPr/>
        <a:lstStyle/>
        <a:p>
          <a:r>
            <a:rPr lang="en-US" dirty="0" smtClean="0">
              <a:latin typeface="Arial" panose="020B0604020202020204" pitchFamily="34" charset="0"/>
              <a:cs typeface="Arial" panose="020B0604020202020204" pitchFamily="34" charset="0"/>
            </a:rPr>
            <a:t>Pack materials for return</a:t>
          </a:r>
        </a:p>
      </dgm:t>
    </dgm:pt>
    <dgm:pt modelId="{27874C8E-2CCC-420E-872A-EF9AB33B63F3}" type="parTrans" cxnId="{5FF92FB9-85F5-4098-B51A-1D35592CBAEB}">
      <dgm:prSet/>
      <dgm:spPr/>
      <dgm:t>
        <a:bodyPr/>
        <a:lstStyle/>
        <a:p>
          <a:endParaRPr lang="en-US"/>
        </a:p>
      </dgm:t>
    </dgm:pt>
    <dgm:pt modelId="{EE62D90A-EF6C-471A-9F5B-D0BFC5DC332F}" type="sibTrans" cxnId="{5FF92FB9-85F5-4098-B51A-1D35592CBAEB}">
      <dgm:prSet/>
      <dgm:spPr>
        <a:solidFill>
          <a:srgbClr val="E31B23"/>
        </a:solidFill>
      </dgm:spPr>
      <dgm:t>
        <a:bodyPr/>
        <a:lstStyle/>
        <a:p>
          <a:endParaRPr lang="en-US"/>
        </a:p>
      </dgm:t>
    </dgm:pt>
    <dgm:pt modelId="{E630F280-8CAD-4254-B845-0B149B3328FF}">
      <dgm:prSet/>
      <dgm:spPr>
        <a:solidFill>
          <a:srgbClr val="1E4C7E"/>
        </a:solidFill>
      </dgm:spPr>
      <dgm:t>
        <a:bodyPr/>
        <a:lstStyle/>
        <a:p>
          <a:r>
            <a:rPr lang="en-US" dirty="0" smtClean="0">
              <a:latin typeface="Arial" panose="020B0604020202020204" pitchFamily="34" charset="0"/>
              <a:cs typeface="Arial" panose="020B0604020202020204" pitchFamily="34" charset="0"/>
            </a:rPr>
            <a:t>Ensure FedEx retrieves materials</a:t>
          </a:r>
        </a:p>
      </dgm:t>
    </dgm:pt>
    <dgm:pt modelId="{ADEB01D7-704D-4943-8515-92D8DBC43BCC}" type="parTrans" cxnId="{B974985F-F656-47FD-B950-CE60B803C90F}">
      <dgm:prSet/>
      <dgm:spPr/>
      <dgm:t>
        <a:bodyPr/>
        <a:lstStyle/>
        <a:p>
          <a:endParaRPr lang="en-US"/>
        </a:p>
      </dgm:t>
    </dgm:pt>
    <dgm:pt modelId="{F0AA32C2-E4E8-4735-B056-F1033FA72F7A}" type="sibTrans" cxnId="{B974985F-F656-47FD-B950-CE60B803C90F}">
      <dgm:prSet/>
      <dgm:spPr/>
      <dgm:t>
        <a:bodyPr/>
        <a:lstStyle/>
        <a:p>
          <a:endParaRPr lang="en-US"/>
        </a:p>
      </dgm:t>
    </dgm:pt>
    <dgm:pt modelId="{4F5D26C0-FECC-42F6-B0EF-1342C3B01AD1}">
      <dgm:prSet phldrT="[Text]"/>
      <dgm:spPr>
        <a:solidFill>
          <a:srgbClr val="1E4C7E"/>
        </a:solidFill>
      </dgm:spPr>
      <dgm:t>
        <a:bodyPr/>
        <a:lstStyle/>
        <a:p>
          <a:r>
            <a:rPr lang="en-US" dirty="0" smtClean="0">
              <a:latin typeface="Arial" panose="020B0604020202020204" pitchFamily="34" charset="0"/>
              <a:cs typeface="Arial" panose="020B0604020202020204" pitchFamily="34" charset="0"/>
            </a:rPr>
            <a:t>Check Documentation</a:t>
          </a:r>
          <a:endParaRPr lang="en-US" dirty="0">
            <a:latin typeface="Arial" panose="020B0604020202020204" pitchFamily="34" charset="0"/>
            <a:cs typeface="Arial" panose="020B0604020202020204" pitchFamily="34" charset="0"/>
          </a:endParaRPr>
        </a:p>
      </dgm:t>
    </dgm:pt>
    <dgm:pt modelId="{329F4612-3AA6-487A-80CF-B28DDCFE4F14}" type="parTrans" cxnId="{4BC38A72-53E8-4AB4-9C5E-B013F7900F93}">
      <dgm:prSet/>
      <dgm:spPr/>
      <dgm:t>
        <a:bodyPr/>
        <a:lstStyle/>
        <a:p>
          <a:endParaRPr lang="en-US"/>
        </a:p>
      </dgm:t>
    </dgm:pt>
    <dgm:pt modelId="{7E765748-15F7-49C1-ADF4-8A7DEA51D8B5}" type="sibTrans" cxnId="{4BC38A72-53E8-4AB4-9C5E-B013F7900F93}">
      <dgm:prSet/>
      <dgm:spPr>
        <a:solidFill>
          <a:srgbClr val="FF0000"/>
        </a:solidFill>
      </dgm:spPr>
      <dgm:t>
        <a:bodyPr/>
        <a:lstStyle/>
        <a:p>
          <a:endParaRPr lang="en-US"/>
        </a:p>
      </dgm:t>
    </dgm:pt>
    <dgm:pt modelId="{9ADEFC69-DBE8-4A87-85CD-DA22C5EC8970}" type="pres">
      <dgm:prSet presAssocID="{F8733DD6-77C0-42B0-B2CF-F4707A8C91B3}" presName="Name0" presStyleCnt="0">
        <dgm:presLayoutVars>
          <dgm:dir/>
          <dgm:resizeHandles val="exact"/>
        </dgm:presLayoutVars>
      </dgm:prSet>
      <dgm:spPr/>
    </dgm:pt>
    <dgm:pt modelId="{5FC15A43-1A94-4FCD-A02B-3077242AE585}" type="pres">
      <dgm:prSet presAssocID="{201BF564-310A-4215-AFE7-44185DF82106}" presName="node" presStyleLbl="node1" presStyleIdx="0" presStyleCnt="5" custScaleY="216231">
        <dgm:presLayoutVars>
          <dgm:bulletEnabled val="1"/>
        </dgm:presLayoutVars>
      </dgm:prSet>
      <dgm:spPr/>
      <dgm:t>
        <a:bodyPr/>
        <a:lstStyle/>
        <a:p>
          <a:endParaRPr lang="en-US"/>
        </a:p>
      </dgm:t>
    </dgm:pt>
    <dgm:pt modelId="{FAF449CD-F029-482D-A8A2-64F84E06E98E}" type="pres">
      <dgm:prSet presAssocID="{C2AC448F-2BD2-4DD9-8903-27BC5096A9C3}" presName="sibTrans" presStyleLbl="sibTrans2D1" presStyleIdx="0" presStyleCnt="4"/>
      <dgm:spPr/>
      <dgm:t>
        <a:bodyPr/>
        <a:lstStyle/>
        <a:p>
          <a:endParaRPr lang="en-US"/>
        </a:p>
      </dgm:t>
    </dgm:pt>
    <dgm:pt modelId="{25EA57FA-1E87-4C0D-BE9B-F42A76FE59BB}" type="pres">
      <dgm:prSet presAssocID="{C2AC448F-2BD2-4DD9-8903-27BC5096A9C3}" presName="connectorText" presStyleLbl="sibTrans2D1" presStyleIdx="0" presStyleCnt="4"/>
      <dgm:spPr/>
      <dgm:t>
        <a:bodyPr/>
        <a:lstStyle/>
        <a:p>
          <a:endParaRPr lang="en-US"/>
        </a:p>
      </dgm:t>
    </dgm:pt>
    <dgm:pt modelId="{CDACE5C7-BEA4-4478-BB1E-A8F82D18CB08}" type="pres">
      <dgm:prSet presAssocID="{4F5D26C0-FECC-42F6-B0EF-1342C3B01AD1}" presName="node" presStyleLbl="node1" presStyleIdx="1" presStyleCnt="5" custScaleY="216231">
        <dgm:presLayoutVars>
          <dgm:bulletEnabled val="1"/>
        </dgm:presLayoutVars>
      </dgm:prSet>
      <dgm:spPr/>
      <dgm:t>
        <a:bodyPr/>
        <a:lstStyle/>
        <a:p>
          <a:endParaRPr lang="en-US"/>
        </a:p>
      </dgm:t>
    </dgm:pt>
    <dgm:pt modelId="{2537735F-1B61-4E3D-8767-0BCBCCD22ED1}" type="pres">
      <dgm:prSet presAssocID="{7E765748-15F7-49C1-ADF4-8A7DEA51D8B5}" presName="sibTrans" presStyleLbl="sibTrans2D1" presStyleIdx="1" presStyleCnt="4"/>
      <dgm:spPr/>
      <dgm:t>
        <a:bodyPr/>
        <a:lstStyle/>
        <a:p>
          <a:endParaRPr lang="en-US"/>
        </a:p>
      </dgm:t>
    </dgm:pt>
    <dgm:pt modelId="{D3DB7DE2-ACD5-40D4-9BAD-4C3AE1396323}" type="pres">
      <dgm:prSet presAssocID="{7E765748-15F7-49C1-ADF4-8A7DEA51D8B5}" presName="connectorText" presStyleLbl="sibTrans2D1" presStyleIdx="1" presStyleCnt="4"/>
      <dgm:spPr/>
      <dgm:t>
        <a:bodyPr/>
        <a:lstStyle/>
        <a:p>
          <a:endParaRPr lang="en-US"/>
        </a:p>
      </dgm:t>
    </dgm:pt>
    <dgm:pt modelId="{D461EB06-B3B2-4CB0-8689-FB667E7038D0}" type="pres">
      <dgm:prSet presAssocID="{5FF68A29-A15E-4992-AB19-C1053E090585}" presName="node" presStyleLbl="node1" presStyleIdx="2" presStyleCnt="5" custScaleY="216231">
        <dgm:presLayoutVars>
          <dgm:bulletEnabled val="1"/>
        </dgm:presLayoutVars>
      </dgm:prSet>
      <dgm:spPr/>
      <dgm:t>
        <a:bodyPr/>
        <a:lstStyle/>
        <a:p>
          <a:endParaRPr lang="en-US"/>
        </a:p>
      </dgm:t>
    </dgm:pt>
    <dgm:pt modelId="{4FC859EF-63F2-4133-97FF-3171506D1E43}" type="pres">
      <dgm:prSet presAssocID="{41D73010-0401-4800-B968-0EFC6FC2AE52}" presName="sibTrans" presStyleLbl="sibTrans2D1" presStyleIdx="2" presStyleCnt="4"/>
      <dgm:spPr/>
      <dgm:t>
        <a:bodyPr/>
        <a:lstStyle/>
        <a:p>
          <a:endParaRPr lang="en-US"/>
        </a:p>
      </dgm:t>
    </dgm:pt>
    <dgm:pt modelId="{85B4E6CA-D2B9-4EAC-8050-77F1F2B225A1}" type="pres">
      <dgm:prSet presAssocID="{41D73010-0401-4800-B968-0EFC6FC2AE52}" presName="connectorText" presStyleLbl="sibTrans2D1" presStyleIdx="2" presStyleCnt="4"/>
      <dgm:spPr/>
      <dgm:t>
        <a:bodyPr/>
        <a:lstStyle/>
        <a:p>
          <a:endParaRPr lang="en-US"/>
        </a:p>
      </dgm:t>
    </dgm:pt>
    <dgm:pt modelId="{DC60840F-1E70-480F-819F-EC0576417EC5}" type="pres">
      <dgm:prSet presAssocID="{8105341D-46EB-4C45-A7C6-9E22FD2797A4}" presName="node" presStyleLbl="node1" presStyleIdx="3" presStyleCnt="5" custScaleY="216231">
        <dgm:presLayoutVars>
          <dgm:bulletEnabled val="1"/>
        </dgm:presLayoutVars>
      </dgm:prSet>
      <dgm:spPr/>
      <dgm:t>
        <a:bodyPr/>
        <a:lstStyle/>
        <a:p>
          <a:endParaRPr lang="en-US"/>
        </a:p>
      </dgm:t>
    </dgm:pt>
    <dgm:pt modelId="{31BBBCDD-88EF-4D39-A08E-4F533F3C6ECB}" type="pres">
      <dgm:prSet presAssocID="{EE62D90A-EF6C-471A-9F5B-D0BFC5DC332F}" presName="sibTrans" presStyleLbl="sibTrans2D1" presStyleIdx="3" presStyleCnt="4"/>
      <dgm:spPr/>
      <dgm:t>
        <a:bodyPr/>
        <a:lstStyle/>
        <a:p>
          <a:endParaRPr lang="en-US"/>
        </a:p>
      </dgm:t>
    </dgm:pt>
    <dgm:pt modelId="{FA986DA6-42F3-494C-B587-0C17F05A40B6}" type="pres">
      <dgm:prSet presAssocID="{EE62D90A-EF6C-471A-9F5B-D0BFC5DC332F}" presName="connectorText" presStyleLbl="sibTrans2D1" presStyleIdx="3" presStyleCnt="4"/>
      <dgm:spPr/>
      <dgm:t>
        <a:bodyPr/>
        <a:lstStyle/>
        <a:p>
          <a:endParaRPr lang="en-US"/>
        </a:p>
      </dgm:t>
    </dgm:pt>
    <dgm:pt modelId="{EEDFCA20-A229-4BE3-A53F-88BCD667E5F1}" type="pres">
      <dgm:prSet presAssocID="{E630F280-8CAD-4254-B845-0B149B3328FF}" presName="node" presStyleLbl="node1" presStyleIdx="4" presStyleCnt="5" custScaleY="216231">
        <dgm:presLayoutVars>
          <dgm:bulletEnabled val="1"/>
        </dgm:presLayoutVars>
      </dgm:prSet>
      <dgm:spPr/>
      <dgm:t>
        <a:bodyPr/>
        <a:lstStyle/>
        <a:p>
          <a:endParaRPr lang="en-US"/>
        </a:p>
      </dgm:t>
    </dgm:pt>
  </dgm:ptLst>
  <dgm:cxnLst>
    <dgm:cxn modelId="{9168F9FD-E700-48B2-BE91-A23147F3C33E}" type="presOf" srcId="{41D73010-0401-4800-B968-0EFC6FC2AE52}" destId="{85B4E6CA-D2B9-4EAC-8050-77F1F2B225A1}" srcOrd="1" destOrd="0" presId="urn:microsoft.com/office/officeart/2005/8/layout/process1"/>
    <dgm:cxn modelId="{B70A244E-AA5F-4558-B9BB-490150C49A13}" type="presOf" srcId="{C2AC448F-2BD2-4DD9-8903-27BC5096A9C3}" destId="{25EA57FA-1E87-4C0D-BE9B-F42A76FE59BB}" srcOrd="1" destOrd="0" presId="urn:microsoft.com/office/officeart/2005/8/layout/process1"/>
    <dgm:cxn modelId="{9D9FE88E-9E26-47AB-9DBA-9D588B5297D3}" type="presOf" srcId="{7E765748-15F7-49C1-ADF4-8A7DEA51D8B5}" destId="{D3DB7DE2-ACD5-40D4-9BAD-4C3AE1396323}" srcOrd="1" destOrd="0" presId="urn:microsoft.com/office/officeart/2005/8/layout/process1"/>
    <dgm:cxn modelId="{0F83DB26-FFD8-4EB1-B03B-C51CE154EB7A}" type="presOf" srcId="{EE62D90A-EF6C-471A-9F5B-D0BFC5DC332F}" destId="{31BBBCDD-88EF-4D39-A08E-4F533F3C6ECB}" srcOrd="0" destOrd="0" presId="urn:microsoft.com/office/officeart/2005/8/layout/process1"/>
    <dgm:cxn modelId="{F9DAD151-4BCB-4980-BB9D-AF6372DFBEBB}" type="presOf" srcId="{C2AC448F-2BD2-4DD9-8903-27BC5096A9C3}" destId="{FAF449CD-F029-482D-A8A2-64F84E06E98E}" srcOrd="0" destOrd="0" presId="urn:microsoft.com/office/officeart/2005/8/layout/process1"/>
    <dgm:cxn modelId="{FABE9F3D-9EA2-4764-8564-44964A5AEF48}" srcId="{F8733DD6-77C0-42B0-B2CF-F4707A8C91B3}" destId="{5FF68A29-A15E-4992-AB19-C1053E090585}" srcOrd="2" destOrd="0" parTransId="{195F7831-C57E-4DCF-908E-B5DC37FCE5F4}" sibTransId="{41D73010-0401-4800-B968-0EFC6FC2AE52}"/>
    <dgm:cxn modelId="{71EABBB3-D8BA-41EF-9A90-C78785AF3B0D}" type="presOf" srcId="{41D73010-0401-4800-B968-0EFC6FC2AE52}" destId="{4FC859EF-63F2-4133-97FF-3171506D1E43}" srcOrd="0" destOrd="0" presId="urn:microsoft.com/office/officeart/2005/8/layout/process1"/>
    <dgm:cxn modelId="{E8608A52-C9C6-4AC7-87D6-570799FBAD6D}" type="presOf" srcId="{EE62D90A-EF6C-471A-9F5B-D0BFC5DC332F}" destId="{FA986DA6-42F3-494C-B587-0C17F05A40B6}" srcOrd="1" destOrd="0" presId="urn:microsoft.com/office/officeart/2005/8/layout/process1"/>
    <dgm:cxn modelId="{4BC38A72-53E8-4AB4-9C5E-B013F7900F93}" srcId="{F8733DD6-77C0-42B0-B2CF-F4707A8C91B3}" destId="{4F5D26C0-FECC-42F6-B0EF-1342C3B01AD1}" srcOrd="1" destOrd="0" parTransId="{329F4612-3AA6-487A-80CF-B28DDCFE4F14}" sibTransId="{7E765748-15F7-49C1-ADF4-8A7DEA51D8B5}"/>
    <dgm:cxn modelId="{6E0F3F69-B251-4703-B2B1-E50AEA3FD7EB}" type="presOf" srcId="{5FF68A29-A15E-4992-AB19-C1053E090585}" destId="{D461EB06-B3B2-4CB0-8689-FB667E7038D0}" srcOrd="0" destOrd="0" presId="urn:microsoft.com/office/officeart/2005/8/layout/process1"/>
    <dgm:cxn modelId="{2E71CF88-5913-44D2-BD91-AE57EB65D73E}" type="presOf" srcId="{8105341D-46EB-4C45-A7C6-9E22FD2797A4}" destId="{DC60840F-1E70-480F-819F-EC0576417EC5}" srcOrd="0" destOrd="0" presId="urn:microsoft.com/office/officeart/2005/8/layout/process1"/>
    <dgm:cxn modelId="{B974985F-F656-47FD-B950-CE60B803C90F}" srcId="{F8733DD6-77C0-42B0-B2CF-F4707A8C91B3}" destId="{E630F280-8CAD-4254-B845-0B149B3328FF}" srcOrd="4" destOrd="0" parTransId="{ADEB01D7-704D-4943-8515-92D8DBC43BCC}" sibTransId="{F0AA32C2-E4E8-4735-B056-F1033FA72F7A}"/>
    <dgm:cxn modelId="{75893FC3-F909-4482-90BE-280E73CF1CA5}" srcId="{F8733DD6-77C0-42B0-B2CF-F4707A8C91B3}" destId="{201BF564-310A-4215-AFE7-44185DF82106}" srcOrd="0" destOrd="0" parTransId="{0DCA02AE-ECD7-473C-BD33-835D04B0556F}" sibTransId="{C2AC448F-2BD2-4DD9-8903-27BC5096A9C3}"/>
    <dgm:cxn modelId="{E5007445-B13B-4CC8-837B-D98645C6AB61}" type="presOf" srcId="{4F5D26C0-FECC-42F6-B0EF-1342C3B01AD1}" destId="{CDACE5C7-BEA4-4478-BB1E-A8F82D18CB08}" srcOrd="0" destOrd="0" presId="urn:microsoft.com/office/officeart/2005/8/layout/process1"/>
    <dgm:cxn modelId="{5FF92FB9-85F5-4098-B51A-1D35592CBAEB}" srcId="{F8733DD6-77C0-42B0-B2CF-F4707A8C91B3}" destId="{8105341D-46EB-4C45-A7C6-9E22FD2797A4}" srcOrd="3" destOrd="0" parTransId="{27874C8E-2CCC-420E-872A-EF9AB33B63F3}" sibTransId="{EE62D90A-EF6C-471A-9F5B-D0BFC5DC332F}"/>
    <dgm:cxn modelId="{E53A3E4F-28C8-412F-A88B-159E207AB525}" type="presOf" srcId="{E630F280-8CAD-4254-B845-0B149B3328FF}" destId="{EEDFCA20-A229-4BE3-A53F-88BCD667E5F1}" srcOrd="0" destOrd="0" presId="urn:microsoft.com/office/officeart/2005/8/layout/process1"/>
    <dgm:cxn modelId="{C21E873A-6CB2-48FE-9C9D-6929DE4ECDCD}" type="presOf" srcId="{201BF564-310A-4215-AFE7-44185DF82106}" destId="{5FC15A43-1A94-4FCD-A02B-3077242AE585}" srcOrd="0" destOrd="0" presId="urn:microsoft.com/office/officeart/2005/8/layout/process1"/>
    <dgm:cxn modelId="{F17D2A85-8A75-40B1-873C-5E7FDE90A359}" type="presOf" srcId="{F8733DD6-77C0-42B0-B2CF-F4707A8C91B3}" destId="{9ADEFC69-DBE8-4A87-85CD-DA22C5EC8970}" srcOrd="0" destOrd="0" presId="urn:microsoft.com/office/officeart/2005/8/layout/process1"/>
    <dgm:cxn modelId="{62933E93-DC54-4E38-831E-DBE7D16158F8}" type="presOf" srcId="{7E765748-15F7-49C1-ADF4-8A7DEA51D8B5}" destId="{2537735F-1B61-4E3D-8767-0BCBCCD22ED1}" srcOrd="0" destOrd="0" presId="urn:microsoft.com/office/officeart/2005/8/layout/process1"/>
    <dgm:cxn modelId="{B4CDE6DF-C328-42FE-A9A2-2DE45F1DB14B}" type="presParOf" srcId="{9ADEFC69-DBE8-4A87-85CD-DA22C5EC8970}" destId="{5FC15A43-1A94-4FCD-A02B-3077242AE585}" srcOrd="0" destOrd="0" presId="urn:microsoft.com/office/officeart/2005/8/layout/process1"/>
    <dgm:cxn modelId="{027F3E6A-DB33-4493-B1B2-B444223FDA4C}" type="presParOf" srcId="{9ADEFC69-DBE8-4A87-85CD-DA22C5EC8970}" destId="{FAF449CD-F029-482D-A8A2-64F84E06E98E}" srcOrd="1" destOrd="0" presId="urn:microsoft.com/office/officeart/2005/8/layout/process1"/>
    <dgm:cxn modelId="{BDC2650D-8106-48D2-AEF5-F22395A635C4}" type="presParOf" srcId="{FAF449CD-F029-482D-A8A2-64F84E06E98E}" destId="{25EA57FA-1E87-4C0D-BE9B-F42A76FE59BB}" srcOrd="0" destOrd="0" presId="urn:microsoft.com/office/officeart/2005/8/layout/process1"/>
    <dgm:cxn modelId="{A2C0F645-7389-42D2-A8FB-7D57A59446B6}" type="presParOf" srcId="{9ADEFC69-DBE8-4A87-85CD-DA22C5EC8970}" destId="{CDACE5C7-BEA4-4478-BB1E-A8F82D18CB08}" srcOrd="2" destOrd="0" presId="urn:microsoft.com/office/officeart/2005/8/layout/process1"/>
    <dgm:cxn modelId="{5B707991-E143-4DAA-9365-FE554F10B497}" type="presParOf" srcId="{9ADEFC69-DBE8-4A87-85CD-DA22C5EC8970}" destId="{2537735F-1B61-4E3D-8767-0BCBCCD22ED1}" srcOrd="3" destOrd="0" presId="urn:microsoft.com/office/officeart/2005/8/layout/process1"/>
    <dgm:cxn modelId="{C2D29E47-47CD-49B1-83D9-DDA707271726}" type="presParOf" srcId="{2537735F-1B61-4E3D-8767-0BCBCCD22ED1}" destId="{D3DB7DE2-ACD5-40D4-9BAD-4C3AE1396323}" srcOrd="0" destOrd="0" presId="urn:microsoft.com/office/officeart/2005/8/layout/process1"/>
    <dgm:cxn modelId="{BF120F78-1A20-4F26-A4D4-F36AC2A22B22}" type="presParOf" srcId="{9ADEFC69-DBE8-4A87-85CD-DA22C5EC8970}" destId="{D461EB06-B3B2-4CB0-8689-FB667E7038D0}" srcOrd="4" destOrd="0" presId="urn:microsoft.com/office/officeart/2005/8/layout/process1"/>
    <dgm:cxn modelId="{41CBED66-0D3B-4498-BFA3-BB0D6487F375}" type="presParOf" srcId="{9ADEFC69-DBE8-4A87-85CD-DA22C5EC8970}" destId="{4FC859EF-63F2-4133-97FF-3171506D1E43}" srcOrd="5" destOrd="0" presId="urn:microsoft.com/office/officeart/2005/8/layout/process1"/>
    <dgm:cxn modelId="{45647DE3-B73D-4C0D-B349-60BDE2585386}" type="presParOf" srcId="{4FC859EF-63F2-4133-97FF-3171506D1E43}" destId="{85B4E6CA-D2B9-4EAC-8050-77F1F2B225A1}" srcOrd="0" destOrd="0" presId="urn:microsoft.com/office/officeart/2005/8/layout/process1"/>
    <dgm:cxn modelId="{04A2E123-D412-4B54-B4F7-96AC91E10154}" type="presParOf" srcId="{9ADEFC69-DBE8-4A87-85CD-DA22C5EC8970}" destId="{DC60840F-1E70-480F-819F-EC0576417EC5}" srcOrd="6" destOrd="0" presId="urn:microsoft.com/office/officeart/2005/8/layout/process1"/>
    <dgm:cxn modelId="{6A5A6212-9BC2-49A2-A847-7B26FBA6FD49}" type="presParOf" srcId="{9ADEFC69-DBE8-4A87-85CD-DA22C5EC8970}" destId="{31BBBCDD-88EF-4D39-A08E-4F533F3C6ECB}" srcOrd="7" destOrd="0" presId="urn:microsoft.com/office/officeart/2005/8/layout/process1"/>
    <dgm:cxn modelId="{AA01013E-6262-4ED9-BDCD-587F30326312}" type="presParOf" srcId="{31BBBCDD-88EF-4D39-A08E-4F533F3C6ECB}" destId="{FA986DA6-42F3-494C-B587-0C17F05A40B6}" srcOrd="0" destOrd="0" presId="urn:microsoft.com/office/officeart/2005/8/layout/process1"/>
    <dgm:cxn modelId="{2CBF9F92-E188-4DC9-8E71-B289FDC21BAD}" type="presParOf" srcId="{9ADEFC69-DBE8-4A87-85CD-DA22C5EC8970}" destId="{EEDFCA20-A229-4BE3-A53F-88BCD667E5F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598E3-29E6-4239-B04C-7BE6355C6F32}" type="doc">
      <dgm:prSet loTypeId="urn:microsoft.com/office/officeart/2005/8/layout/hProcess9" loCatId="process" qsTypeId="urn:microsoft.com/office/officeart/2005/8/quickstyle/simple1" qsCatId="simple" csTypeId="urn:microsoft.com/office/officeart/2005/8/colors/accent1_2" csCatId="accent1" phldr="1"/>
      <dgm:spPr/>
    </dgm:pt>
    <dgm:pt modelId="{123A9146-4E8C-4BBC-A437-9821398D5920}">
      <dgm:prSet phldrT="[Text]"/>
      <dgm:spPr>
        <a:solidFill>
          <a:srgbClr val="1E4C7E"/>
        </a:solidFill>
      </dgm:spPr>
      <dgm:t>
        <a:bodyPr/>
        <a:lstStyle/>
        <a:p>
          <a:r>
            <a:rPr lang="en-US" dirty="0" smtClean="0">
              <a:latin typeface="Arial" panose="020B0604020202020204" pitchFamily="34" charset="0"/>
              <a:cs typeface="Arial" panose="020B0604020202020204" pitchFamily="34" charset="0"/>
            </a:rPr>
            <a:t>Complete the outside of the Processing Envelope and mark “Did Not Test”</a:t>
          </a:r>
          <a:endParaRPr lang="en-US" dirty="0">
            <a:latin typeface="Arial" panose="020B0604020202020204" pitchFamily="34" charset="0"/>
            <a:cs typeface="Arial" panose="020B0604020202020204" pitchFamily="34" charset="0"/>
          </a:endParaRPr>
        </a:p>
      </dgm:t>
    </dgm:pt>
    <dgm:pt modelId="{E546F3AD-95D9-4CD4-B355-9310C12B1E61}" type="parTrans" cxnId="{D8C83FD6-DC1B-4BF7-AD33-682E670B9FB8}">
      <dgm:prSet/>
      <dgm:spPr/>
      <dgm:t>
        <a:bodyPr/>
        <a:lstStyle/>
        <a:p>
          <a:endParaRPr lang="en-US"/>
        </a:p>
      </dgm:t>
    </dgm:pt>
    <dgm:pt modelId="{8EDEB888-618A-4D38-AD2B-1B4EDB21B6B2}" type="sibTrans" cxnId="{D8C83FD6-DC1B-4BF7-AD33-682E670B9FB8}">
      <dgm:prSet/>
      <dgm:spPr/>
      <dgm:t>
        <a:bodyPr/>
        <a:lstStyle/>
        <a:p>
          <a:endParaRPr lang="en-US"/>
        </a:p>
      </dgm:t>
    </dgm:pt>
    <dgm:pt modelId="{E3B27BFE-8097-46EB-AED3-3D8522C20E04}">
      <dgm:prSet/>
      <dgm:spPr>
        <a:solidFill>
          <a:srgbClr val="1E4C7E"/>
        </a:solidFill>
      </dgm:spPr>
      <dgm:t>
        <a:bodyPr/>
        <a:lstStyle/>
        <a:p>
          <a:r>
            <a:rPr lang="en-US" dirty="0" smtClean="0">
              <a:latin typeface="Arial" panose="020B0604020202020204" pitchFamily="34" charset="0"/>
              <a:cs typeface="Arial" panose="020B0604020202020204" pitchFamily="34" charset="0"/>
            </a:rPr>
            <a:t>Discard the unused Site Header</a:t>
          </a:r>
        </a:p>
      </dgm:t>
    </dgm:pt>
    <dgm:pt modelId="{8FB07210-4FDB-484E-A9C9-8031B63F8C1A}" type="parTrans" cxnId="{0383B14D-DF0F-4028-8E30-6E28B123A70E}">
      <dgm:prSet/>
      <dgm:spPr/>
      <dgm:t>
        <a:bodyPr/>
        <a:lstStyle/>
        <a:p>
          <a:endParaRPr lang="en-US"/>
        </a:p>
      </dgm:t>
    </dgm:pt>
    <dgm:pt modelId="{44BC9794-1634-4679-9298-CB2A1F4D37D1}" type="sibTrans" cxnId="{0383B14D-DF0F-4028-8E30-6E28B123A70E}">
      <dgm:prSet/>
      <dgm:spPr/>
      <dgm:t>
        <a:bodyPr/>
        <a:lstStyle/>
        <a:p>
          <a:endParaRPr lang="en-US"/>
        </a:p>
      </dgm:t>
    </dgm:pt>
    <dgm:pt modelId="{A274BA65-A2D3-4376-A955-261D6856F5BA}">
      <dgm:prSet/>
      <dgm:spPr>
        <a:solidFill>
          <a:srgbClr val="1E4C7E"/>
        </a:solidFill>
      </dgm:spPr>
      <dgm:t>
        <a:bodyPr/>
        <a:lstStyle/>
        <a:p>
          <a:r>
            <a:rPr lang="en-US" dirty="0" smtClean="0">
              <a:latin typeface="Arial" panose="020B0604020202020204" pitchFamily="34" charset="0"/>
              <a:cs typeface="Arial" panose="020B0604020202020204" pitchFamily="34" charset="0"/>
            </a:rPr>
            <a:t>Place envelope in box</a:t>
          </a:r>
        </a:p>
      </dgm:t>
    </dgm:pt>
    <dgm:pt modelId="{67324169-3448-4407-BF25-5305C059D291}" type="parTrans" cxnId="{95BC0059-BA17-43DB-91C5-D40A55A50F06}">
      <dgm:prSet/>
      <dgm:spPr/>
      <dgm:t>
        <a:bodyPr/>
        <a:lstStyle/>
        <a:p>
          <a:endParaRPr lang="en-US"/>
        </a:p>
      </dgm:t>
    </dgm:pt>
    <dgm:pt modelId="{18012713-6520-4B9A-A400-9ED86AB9C7EA}" type="sibTrans" cxnId="{95BC0059-BA17-43DB-91C5-D40A55A50F06}">
      <dgm:prSet/>
      <dgm:spPr/>
      <dgm:t>
        <a:bodyPr/>
        <a:lstStyle/>
        <a:p>
          <a:endParaRPr lang="en-US"/>
        </a:p>
      </dgm:t>
    </dgm:pt>
    <dgm:pt modelId="{CC4057B5-7622-4E5A-8DAF-D1C96C7639AF}">
      <dgm:prSet/>
      <dgm:spPr>
        <a:solidFill>
          <a:srgbClr val="1E4C7E"/>
        </a:solidFill>
      </dgm:spPr>
      <dgm:t>
        <a:bodyPr/>
        <a:lstStyle/>
        <a:p>
          <a:r>
            <a:rPr lang="en-US" dirty="0" smtClean="0">
              <a:latin typeface="Arial" panose="020B0604020202020204" pitchFamily="34" charset="0"/>
              <a:cs typeface="Arial" panose="020B0604020202020204" pitchFamily="34" charset="0"/>
            </a:rPr>
            <a:t>Prepare other materials for return</a:t>
          </a:r>
          <a:endParaRPr lang="en-US" dirty="0">
            <a:latin typeface="Arial" panose="020B0604020202020204" pitchFamily="34" charset="0"/>
            <a:cs typeface="Arial" panose="020B0604020202020204" pitchFamily="34" charset="0"/>
          </a:endParaRPr>
        </a:p>
      </dgm:t>
    </dgm:pt>
    <dgm:pt modelId="{4A250CDB-A097-4E0A-9DE6-76CF31B2A67A}" type="parTrans" cxnId="{6E29406C-E1A2-4334-BA15-19520559E496}">
      <dgm:prSet/>
      <dgm:spPr/>
      <dgm:t>
        <a:bodyPr/>
        <a:lstStyle/>
        <a:p>
          <a:endParaRPr lang="en-US"/>
        </a:p>
      </dgm:t>
    </dgm:pt>
    <dgm:pt modelId="{E2C9F47D-52D1-457F-8A4D-BFB676D352A1}" type="sibTrans" cxnId="{6E29406C-E1A2-4334-BA15-19520559E496}">
      <dgm:prSet/>
      <dgm:spPr/>
      <dgm:t>
        <a:bodyPr/>
        <a:lstStyle/>
        <a:p>
          <a:endParaRPr lang="en-US"/>
        </a:p>
      </dgm:t>
    </dgm:pt>
    <dgm:pt modelId="{A2E373BB-AB8D-4023-B082-DEC4395A1F95}" type="pres">
      <dgm:prSet presAssocID="{572598E3-29E6-4239-B04C-7BE6355C6F32}" presName="CompostProcess" presStyleCnt="0">
        <dgm:presLayoutVars>
          <dgm:dir/>
          <dgm:resizeHandles val="exact"/>
        </dgm:presLayoutVars>
      </dgm:prSet>
      <dgm:spPr/>
    </dgm:pt>
    <dgm:pt modelId="{AB648711-B3BD-45B4-B9C6-19A7B4497B12}" type="pres">
      <dgm:prSet presAssocID="{572598E3-29E6-4239-B04C-7BE6355C6F32}" presName="arrow" presStyleLbl="bgShp" presStyleIdx="0" presStyleCnt="1"/>
      <dgm:spPr>
        <a:solidFill>
          <a:srgbClr val="E31B23"/>
        </a:solidFill>
      </dgm:spPr>
    </dgm:pt>
    <dgm:pt modelId="{FA49D572-0924-41BC-8622-8CA06C527CA1}" type="pres">
      <dgm:prSet presAssocID="{572598E3-29E6-4239-B04C-7BE6355C6F32}" presName="linearProcess" presStyleCnt="0"/>
      <dgm:spPr/>
    </dgm:pt>
    <dgm:pt modelId="{542F44AC-285B-4395-87C8-2E01CAAD8BF9}" type="pres">
      <dgm:prSet presAssocID="{123A9146-4E8C-4BBC-A437-9821398D5920}" presName="textNode" presStyleLbl="node1" presStyleIdx="0" presStyleCnt="4">
        <dgm:presLayoutVars>
          <dgm:bulletEnabled val="1"/>
        </dgm:presLayoutVars>
      </dgm:prSet>
      <dgm:spPr/>
      <dgm:t>
        <a:bodyPr/>
        <a:lstStyle/>
        <a:p>
          <a:endParaRPr lang="en-US"/>
        </a:p>
      </dgm:t>
    </dgm:pt>
    <dgm:pt modelId="{2613B958-2513-4783-9DF9-9C29B9FCF56E}" type="pres">
      <dgm:prSet presAssocID="{8EDEB888-618A-4D38-AD2B-1B4EDB21B6B2}" presName="sibTrans" presStyleCnt="0"/>
      <dgm:spPr/>
    </dgm:pt>
    <dgm:pt modelId="{F979D28D-2CB4-4141-BAEC-9A74890AE03E}" type="pres">
      <dgm:prSet presAssocID="{E3B27BFE-8097-46EB-AED3-3D8522C20E04}" presName="textNode" presStyleLbl="node1" presStyleIdx="1" presStyleCnt="4">
        <dgm:presLayoutVars>
          <dgm:bulletEnabled val="1"/>
        </dgm:presLayoutVars>
      </dgm:prSet>
      <dgm:spPr/>
      <dgm:t>
        <a:bodyPr/>
        <a:lstStyle/>
        <a:p>
          <a:endParaRPr lang="en-US"/>
        </a:p>
      </dgm:t>
    </dgm:pt>
    <dgm:pt modelId="{52E18F01-EF66-493D-AFC2-DE175757049F}" type="pres">
      <dgm:prSet presAssocID="{44BC9794-1634-4679-9298-CB2A1F4D37D1}" presName="sibTrans" presStyleCnt="0"/>
      <dgm:spPr/>
    </dgm:pt>
    <dgm:pt modelId="{343CF9D5-978E-4FD7-9784-BBEB6BA2FDEA}" type="pres">
      <dgm:prSet presAssocID="{A274BA65-A2D3-4376-A955-261D6856F5BA}" presName="textNode" presStyleLbl="node1" presStyleIdx="2" presStyleCnt="4">
        <dgm:presLayoutVars>
          <dgm:bulletEnabled val="1"/>
        </dgm:presLayoutVars>
      </dgm:prSet>
      <dgm:spPr/>
      <dgm:t>
        <a:bodyPr/>
        <a:lstStyle/>
        <a:p>
          <a:endParaRPr lang="en-US"/>
        </a:p>
      </dgm:t>
    </dgm:pt>
    <dgm:pt modelId="{1BBF37A4-5907-45C5-A764-1A86A0EE481A}" type="pres">
      <dgm:prSet presAssocID="{18012713-6520-4B9A-A400-9ED86AB9C7EA}" presName="sibTrans" presStyleCnt="0"/>
      <dgm:spPr/>
    </dgm:pt>
    <dgm:pt modelId="{BFCEF10B-C82B-4996-B29E-C9A5EB06AE0B}" type="pres">
      <dgm:prSet presAssocID="{CC4057B5-7622-4E5A-8DAF-D1C96C7639AF}" presName="textNode" presStyleLbl="node1" presStyleIdx="3" presStyleCnt="4">
        <dgm:presLayoutVars>
          <dgm:bulletEnabled val="1"/>
        </dgm:presLayoutVars>
      </dgm:prSet>
      <dgm:spPr/>
      <dgm:t>
        <a:bodyPr/>
        <a:lstStyle/>
        <a:p>
          <a:endParaRPr lang="en-US"/>
        </a:p>
      </dgm:t>
    </dgm:pt>
  </dgm:ptLst>
  <dgm:cxnLst>
    <dgm:cxn modelId="{7B2669A1-EF01-43B4-A5EE-183AF9970033}" type="presOf" srcId="{123A9146-4E8C-4BBC-A437-9821398D5920}" destId="{542F44AC-285B-4395-87C8-2E01CAAD8BF9}" srcOrd="0" destOrd="0" presId="urn:microsoft.com/office/officeart/2005/8/layout/hProcess9"/>
    <dgm:cxn modelId="{0383B14D-DF0F-4028-8E30-6E28B123A70E}" srcId="{572598E3-29E6-4239-B04C-7BE6355C6F32}" destId="{E3B27BFE-8097-46EB-AED3-3D8522C20E04}" srcOrd="1" destOrd="0" parTransId="{8FB07210-4FDB-484E-A9C9-8031B63F8C1A}" sibTransId="{44BC9794-1634-4679-9298-CB2A1F4D37D1}"/>
    <dgm:cxn modelId="{564FD5A3-2FDC-4016-B463-5870842C50FA}" type="presOf" srcId="{A274BA65-A2D3-4376-A955-261D6856F5BA}" destId="{343CF9D5-978E-4FD7-9784-BBEB6BA2FDEA}" srcOrd="0" destOrd="0" presId="urn:microsoft.com/office/officeart/2005/8/layout/hProcess9"/>
    <dgm:cxn modelId="{E1EF76DD-790B-44BF-87DF-B15EC79B5B71}" type="presOf" srcId="{E3B27BFE-8097-46EB-AED3-3D8522C20E04}" destId="{F979D28D-2CB4-4141-BAEC-9A74890AE03E}" srcOrd="0" destOrd="0" presId="urn:microsoft.com/office/officeart/2005/8/layout/hProcess9"/>
    <dgm:cxn modelId="{2763FF42-DC0F-4BE8-B855-FAE54978B8A5}" type="presOf" srcId="{572598E3-29E6-4239-B04C-7BE6355C6F32}" destId="{A2E373BB-AB8D-4023-B082-DEC4395A1F95}" srcOrd="0" destOrd="0" presId="urn:microsoft.com/office/officeart/2005/8/layout/hProcess9"/>
    <dgm:cxn modelId="{0619BD14-7910-4A86-B029-E7F49BE7C23A}" type="presOf" srcId="{CC4057B5-7622-4E5A-8DAF-D1C96C7639AF}" destId="{BFCEF10B-C82B-4996-B29E-C9A5EB06AE0B}" srcOrd="0" destOrd="0" presId="urn:microsoft.com/office/officeart/2005/8/layout/hProcess9"/>
    <dgm:cxn modelId="{6E29406C-E1A2-4334-BA15-19520559E496}" srcId="{572598E3-29E6-4239-B04C-7BE6355C6F32}" destId="{CC4057B5-7622-4E5A-8DAF-D1C96C7639AF}" srcOrd="3" destOrd="0" parTransId="{4A250CDB-A097-4E0A-9DE6-76CF31B2A67A}" sibTransId="{E2C9F47D-52D1-457F-8A4D-BFB676D352A1}"/>
    <dgm:cxn modelId="{95BC0059-BA17-43DB-91C5-D40A55A50F06}" srcId="{572598E3-29E6-4239-B04C-7BE6355C6F32}" destId="{A274BA65-A2D3-4376-A955-261D6856F5BA}" srcOrd="2" destOrd="0" parTransId="{67324169-3448-4407-BF25-5305C059D291}" sibTransId="{18012713-6520-4B9A-A400-9ED86AB9C7EA}"/>
    <dgm:cxn modelId="{D8C83FD6-DC1B-4BF7-AD33-682E670B9FB8}" srcId="{572598E3-29E6-4239-B04C-7BE6355C6F32}" destId="{123A9146-4E8C-4BBC-A437-9821398D5920}" srcOrd="0" destOrd="0" parTransId="{E546F3AD-95D9-4CD4-B355-9310C12B1E61}" sibTransId="{8EDEB888-618A-4D38-AD2B-1B4EDB21B6B2}"/>
    <dgm:cxn modelId="{4CF32FEB-83F5-4A6E-89BB-C91BE1B09564}" type="presParOf" srcId="{A2E373BB-AB8D-4023-B082-DEC4395A1F95}" destId="{AB648711-B3BD-45B4-B9C6-19A7B4497B12}" srcOrd="0" destOrd="0" presId="urn:microsoft.com/office/officeart/2005/8/layout/hProcess9"/>
    <dgm:cxn modelId="{6F1FCBDE-70C6-4B64-BFA6-CE7C1BCD5756}" type="presParOf" srcId="{A2E373BB-AB8D-4023-B082-DEC4395A1F95}" destId="{FA49D572-0924-41BC-8622-8CA06C527CA1}" srcOrd="1" destOrd="0" presId="urn:microsoft.com/office/officeart/2005/8/layout/hProcess9"/>
    <dgm:cxn modelId="{720C1541-2F30-4AF2-91E5-731238EF0432}" type="presParOf" srcId="{FA49D572-0924-41BC-8622-8CA06C527CA1}" destId="{542F44AC-285B-4395-87C8-2E01CAAD8BF9}" srcOrd="0" destOrd="0" presId="urn:microsoft.com/office/officeart/2005/8/layout/hProcess9"/>
    <dgm:cxn modelId="{DF482541-0D27-4EA8-9304-FB97D954CF31}" type="presParOf" srcId="{FA49D572-0924-41BC-8622-8CA06C527CA1}" destId="{2613B958-2513-4783-9DF9-9C29B9FCF56E}" srcOrd="1" destOrd="0" presId="urn:microsoft.com/office/officeart/2005/8/layout/hProcess9"/>
    <dgm:cxn modelId="{1BC246DE-F885-46AC-8C29-D517A7AA324C}" type="presParOf" srcId="{FA49D572-0924-41BC-8622-8CA06C527CA1}" destId="{F979D28D-2CB4-4141-BAEC-9A74890AE03E}" srcOrd="2" destOrd="0" presId="urn:microsoft.com/office/officeart/2005/8/layout/hProcess9"/>
    <dgm:cxn modelId="{AEA1EA00-AB68-42AC-A8A3-ADB2AC00CAFC}" type="presParOf" srcId="{FA49D572-0924-41BC-8622-8CA06C527CA1}" destId="{52E18F01-EF66-493D-AFC2-DE175757049F}" srcOrd="3" destOrd="0" presId="urn:microsoft.com/office/officeart/2005/8/layout/hProcess9"/>
    <dgm:cxn modelId="{64265809-1924-40D9-8AED-3EE0B7FA0F9D}" type="presParOf" srcId="{FA49D572-0924-41BC-8622-8CA06C527CA1}" destId="{343CF9D5-978E-4FD7-9784-BBEB6BA2FDEA}" srcOrd="4" destOrd="0" presId="urn:microsoft.com/office/officeart/2005/8/layout/hProcess9"/>
    <dgm:cxn modelId="{19444D1A-69A3-4EFA-9B51-56D6186ACE81}" type="presParOf" srcId="{FA49D572-0924-41BC-8622-8CA06C527CA1}" destId="{1BBF37A4-5907-45C5-A764-1A86A0EE481A}" srcOrd="5" destOrd="0" presId="urn:microsoft.com/office/officeart/2005/8/layout/hProcess9"/>
    <dgm:cxn modelId="{8B689C07-D0EC-49E3-9382-77A2B424649F}" type="presParOf" srcId="{FA49D572-0924-41BC-8622-8CA06C527CA1}" destId="{BFCEF10B-C82B-4996-B29E-C9A5EB06AE0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15A43-1A94-4FCD-A02B-3077242AE585}">
      <dsp:nvSpPr>
        <dsp:cNvPr id="0" name=""/>
        <dsp:cNvSpPr/>
      </dsp:nvSpPr>
      <dsp:spPr>
        <a:xfrm>
          <a:off x="5109" y="535160"/>
          <a:ext cx="1583832" cy="2054842"/>
        </a:xfrm>
        <a:prstGeom prst="roundRect">
          <a:avLst>
            <a:gd name="adj" fmla="val 10000"/>
          </a:avLst>
        </a:prstGeom>
        <a:solidFill>
          <a:srgbClr val="1E4C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Verify materials </a:t>
          </a:r>
          <a:endParaRPr lang="en-US" sz="1600" kern="1200" dirty="0">
            <a:latin typeface="Arial" panose="020B0604020202020204" pitchFamily="34" charset="0"/>
            <a:cs typeface="Arial" panose="020B0604020202020204" pitchFamily="34" charset="0"/>
          </a:endParaRPr>
        </a:p>
      </dsp:txBody>
      <dsp:txXfrm>
        <a:off x="51498" y="581549"/>
        <a:ext cx="1491054" cy="1962064"/>
      </dsp:txXfrm>
    </dsp:sp>
    <dsp:sp modelId="{FAF449CD-F029-482D-A8A2-64F84E06E98E}">
      <dsp:nvSpPr>
        <dsp:cNvPr id="0" name=""/>
        <dsp:cNvSpPr/>
      </dsp:nvSpPr>
      <dsp:spPr>
        <a:xfrm>
          <a:off x="1747325" y="1366186"/>
          <a:ext cx="335772" cy="392790"/>
        </a:xfrm>
        <a:prstGeom prst="rightArrow">
          <a:avLst>
            <a:gd name="adj1" fmla="val 60000"/>
            <a:gd name="adj2" fmla="val 50000"/>
          </a:avLst>
        </a:prstGeom>
        <a:solidFill>
          <a:srgbClr val="E31B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47325" y="1444744"/>
        <a:ext cx="235040" cy="235674"/>
      </dsp:txXfrm>
    </dsp:sp>
    <dsp:sp modelId="{CDACE5C7-BEA4-4478-BB1E-A8F82D18CB08}">
      <dsp:nvSpPr>
        <dsp:cNvPr id="0" name=""/>
        <dsp:cNvSpPr/>
      </dsp:nvSpPr>
      <dsp:spPr>
        <a:xfrm>
          <a:off x="2222474" y="535160"/>
          <a:ext cx="1583832" cy="2054842"/>
        </a:xfrm>
        <a:prstGeom prst="roundRect">
          <a:avLst>
            <a:gd name="adj" fmla="val 10000"/>
          </a:avLst>
        </a:prstGeom>
        <a:solidFill>
          <a:srgbClr val="1E4C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Check Documentation</a:t>
          </a:r>
          <a:endParaRPr lang="en-US" sz="1600" kern="1200" dirty="0">
            <a:latin typeface="Arial" panose="020B0604020202020204" pitchFamily="34" charset="0"/>
            <a:cs typeface="Arial" panose="020B0604020202020204" pitchFamily="34" charset="0"/>
          </a:endParaRPr>
        </a:p>
      </dsp:txBody>
      <dsp:txXfrm>
        <a:off x="2268863" y="581549"/>
        <a:ext cx="1491054" cy="1962064"/>
      </dsp:txXfrm>
    </dsp:sp>
    <dsp:sp modelId="{2537735F-1B61-4E3D-8767-0BCBCCD22ED1}">
      <dsp:nvSpPr>
        <dsp:cNvPr id="0" name=""/>
        <dsp:cNvSpPr/>
      </dsp:nvSpPr>
      <dsp:spPr>
        <a:xfrm>
          <a:off x="3964690" y="1366186"/>
          <a:ext cx="335772" cy="39279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964690" y="1444744"/>
        <a:ext cx="235040" cy="235674"/>
      </dsp:txXfrm>
    </dsp:sp>
    <dsp:sp modelId="{D461EB06-B3B2-4CB0-8689-FB667E7038D0}">
      <dsp:nvSpPr>
        <dsp:cNvPr id="0" name=""/>
        <dsp:cNvSpPr/>
      </dsp:nvSpPr>
      <dsp:spPr>
        <a:xfrm>
          <a:off x="4439840" y="535160"/>
          <a:ext cx="1583832" cy="2054842"/>
        </a:xfrm>
        <a:prstGeom prst="roundRect">
          <a:avLst>
            <a:gd name="adj" fmla="val 10000"/>
          </a:avLst>
        </a:prstGeom>
        <a:solidFill>
          <a:srgbClr val="1E4C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Order makeup materials if needed</a:t>
          </a:r>
        </a:p>
      </dsp:txBody>
      <dsp:txXfrm>
        <a:off x="4486229" y="581549"/>
        <a:ext cx="1491054" cy="1962064"/>
      </dsp:txXfrm>
    </dsp:sp>
    <dsp:sp modelId="{4FC859EF-63F2-4133-97FF-3171506D1E43}">
      <dsp:nvSpPr>
        <dsp:cNvPr id="0" name=""/>
        <dsp:cNvSpPr/>
      </dsp:nvSpPr>
      <dsp:spPr>
        <a:xfrm>
          <a:off x="6182056" y="1366186"/>
          <a:ext cx="335772" cy="392790"/>
        </a:xfrm>
        <a:prstGeom prst="rightArrow">
          <a:avLst>
            <a:gd name="adj1" fmla="val 60000"/>
            <a:gd name="adj2" fmla="val 50000"/>
          </a:avLst>
        </a:prstGeom>
        <a:solidFill>
          <a:srgbClr val="E31B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182056" y="1444744"/>
        <a:ext cx="235040" cy="235674"/>
      </dsp:txXfrm>
    </dsp:sp>
    <dsp:sp modelId="{DC60840F-1E70-480F-819F-EC0576417EC5}">
      <dsp:nvSpPr>
        <dsp:cNvPr id="0" name=""/>
        <dsp:cNvSpPr/>
      </dsp:nvSpPr>
      <dsp:spPr>
        <a:xfrm>
          <a:off x="6657206" y="535160"/>
          <a:ext cx="1583832" cy="2054842"/>
        </a:xfrm>
        <a:prstGeom prst="roundRect">
          <a:avLst>
            <a:gd name="adj" fmla="val 10000"/>
          </a:avLst>
        </a:prstGeom>
        <a:solidFill>
          <a:srgbClr val="1E4C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Pack materials for return</a:t>
          </a:r>
        </a:p>
      </dsp:txBody>
      <dsp:txXfrm>
        <a:off x="6703595" y="581549"/>
        <a:ext cx="1491054" cy="1962064"/>
      </dsp:txXfrm>
    </dsp:sp>
    <dsp:sp modelId="{31BBBCDD-88EF-4D39-A08E-4F533F3C6ECB}">
      <dsp:nvSpPr>
        <dsp:cNvPr id="0" name=""/>
        <dsp:cNvSpPr/>
      </dsp:nvSpPr>
      <dsp:spPr>
        <a:xfrm>
          <a:off x="8399422" y="1366186"/>
          <a:ext cx="335772" cy="392790"/>
        </a:xfrm>
        <a:prstGeom prst="rightArrow">
          <a:avLst>
            <a:gd name="adj1" fmla="val 60000"/>
            <a:gd name="adj2" fmla="val 50000"/>
          </a:avLst>
        </a:prstGeom>
        <a:solidFill>
          <a:srgbClr val="E31B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8399422" y="1444744"/>
        <a:ext cx="235040" cy="235674"/>
      </dsp:txXfrm>
    </dsp:sp>
    <dsp:sp modelId="{EEDFCA20-A229-4BE3-A53F-88BCD667E5F1}">
      <dsp:nvSpPr>
        <dsp:cNvPr id="0" name=""/>
        <dsp:cNvSpPr/>
      </dsp:nvSpPr>
      <dsp:spPr>
        <a:xfrm>
          <a:off x="8874572" y="535160"/>
          <a:ext cx="1583832" cy="2054842"/>
        </a:xfrm>
        <a:prstGeom prst="roundRect">
          <a:avLst>
            <a:gd name="adj" fmla="val 10000"/>
          </a:avLst>
        </a:prstGeom>
        <a:solidFill>
          <a:srgbClr val="1E4C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Ensure FedEx retrieves materials</a:t>
          </a:r>
        </a:p>
      </dsp:txBody>
      <dsp:txXfrm>
        <a:off x="8920961" y="581549"/>
        <a:ext cx="1491054" cy="1962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48711-B3BD-45B4-B9C6-19A7B4497B12}">
      <dsp:nvSpPr>
        <dsp:cNvPr id="0" name=""/>
        <dsp:cNvSpPr/>
      </dsp:nvSpPr>
      <dsp:spPr>
        <a:xfrm>
          <a:off x="614748" y="0"/>
          <a:ext cx="6967149" cy="3806455"/>
        </a:xfrm>
        <a:prstGeom prst="rightArrow">
          <a:avLst/>
        </a:prstGeom>
        <a:solidFill>
          <a:srgbClr val="E31B23"/>
        </a:solidFill>
        <a:ln>
          <a:noFill/>
        </a:ln>
        <a:effectLst/>
      </dsp:spPr>
      <dsp:style>
        <a:lnRef idx="0">
          <a:scrgbClr r="0" g="0" b="0"/>
        </a:lnRef>
        <a:fillRef idx="1">
          <a:scrgbClr r="0" g="0" b="0"/>
        </a:fillRef>
        <a:effectRef idx="0">
          <a:scrgbClr r="0" g="0" b="0"/>
        </a:effectRef>
        <a:fontRef idx="minor"/>
      </dsp:style>
    </dsp:sp>
    <dsp:sp modelId="{542F44AC-285B-4395-87C8-2E01CAAD8BF9}">
      <dsp:nvSpPr>
        <dsp:cNvPr id="0" name=""/>
        <dsp:cNvSpPr/>
      </dsp:nvSpPr>
      <dsp:spPr>
        <a:xfrm>
          <a:off x="4102" y="1141936"/>
          <a:ext cx="1973118" cy="1522582"/>
        </a:xfrm>
        <a:prstGeom prst="roundRect">
          <a:avLst/>
        </a:prstGeom>
        <a:solidFill>
          <a:srgbClr val="1E4C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Complete the outside of the Processing Envelope and mark “Did Not Test”</a:t>
          </a:r>
          <a:endParaRPr lang="en-US" sz="1500" kern="1200" dirty="0">
            <a:latin typeface="Arial" panose="020B0604020202020204" pitchFamily="34" charset="0"/>
            <a:cs typeface="Arial" panose="020B0604020202020204" pitchFamily="34" charset="0"/>
          </a:endParaRPr>
        </a:p>
      </dsp:txBody>
      <dsp:txXfrm>
        <a:off x="78428" y="1216262"/>
        <a:ext cx="1824466" cy="1373930"/>
      </dsp:txXfrm>
    </dsp:sp>
    <dsp:sp modelId="{F979D28D-2CB4-4141-BAEC-9A74890AE03E}">
      <dsp:nvSpPr>
        <dsp:cNvPr id="0" name=""/>
        <dsp:cNvSpPr/>
      </dsp:nvSpPr>
      <dsp:spPr>
        <a:xfrm>
          <a:off x="2075876" y="1141936"/>
          <a:ext cx="1973118" cy="1522582"/>
        </a:xfrm>
        <a:prstGeom prst="roundRect">
          <a:avLst/>
        </a:prstGeom>
        <a:solidFill>
          <a:srgbClr val="1E4C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Discard the unused Site Header</a:t>
          </a:r>
        </a:p>
      </dsp:txBody>
      <dsp:txXfrm>
        <a:off x="2150202" y="1216262"/>
        <a:ext cx="1824466" cy="1373930"/>
      </dsp:txXfrm>
    </dsp:sp>
    <dsp:sp modelId="{343CF9D5-978E-4FD7-9784-BBEB6BA2FDEA}">
      <dsp:nvSpPr>
        <dsp:cNvPr id="0" name=""/>
        <dsp:cNvSpPr/>
      </dsp:nvSpPr>
      <dsp:spPr>
        <a:xfrm>
          <a:off x="4147651" y="1141936"/>
          <a:ext cx="1973118" cy="1522582"/>
        </a:xfrm>
        <a:prstGeom prst="roundRect">
          <a:avLst/>
        </a:prstGeom>
        <a:solidFill>
          <a:srgbClr val="1E4C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Place envelope in box</a:t>
          </a:r>
        </a:p>
      </dsp:txBody>
      <dsp:txXfrm>
        <a:off x="4221977" y="1216262"/>
        <a:ext cx="1824466" cy="1373930"/>
      </dsp:txXfrm>
    </dsp:sp>
    <dsp:sp modelId="{BFCEF10B-C82B-4996-B29E-C9A5EB06AE0B}">
      <dsp:nvSpPr>
        <dsp:cNvPr id="0" name=""/>
        <dsp:cNvSpPr/>
      </dsp:nvSpPr>
      <dsp:spPr>
        <a:xfrm>
          <a:off x="6219426" y="1141936"/>
          <a:ext cx="1973118" cy="1522582"/>
        </a:xfrm>
        <a:prstGeom prst="roundRect">
          <a:avLst/>
        </a:prstGeom>
        <a:solidFill>
          <a:srgbClr val="1E4C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Prepare other materials for return</a:t>
          </a:r>
          <a:endParaRPr lang="en-US" sz="1500" kern="1200" dirty="0">
            <a:latin typeface="Arial" panose="020B0604020202020204" pitchFamily="34" charset="0"/>
            <a:cs typeface="Arial" panose="020B0604020202020204" pitchFamily="34" charset="0"/>
          </a:endParaRPr>
        </a:p>
      </dsp:txBody>
      <dsp:txXfrm>
        <a:off x="6293752" y="1216262"/>
        <a:ext cx="1824466" cy="13739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A3A50-C567-6B40-BB51-97A47391D233}" type="datetimeFigureOut">
              <a:rPr lang="en-US" smtClean="0"/>
              <a:t>1/18/2018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3CF0F-3FC8-334C-9FAF-938CEF1A43C0}" type="slidenum">
              <a:rPr lang="en-US" smtClean="0"/>
              <a:t>‹#›</a:t>
            </a:fld>
            <a:endParaRPr lang="en-US" dirty="0"/>
          </a:p>
        </p:txBody>
      </p:sp>
    </p:spTree>
    <p:extLst>
      <p:ext uri="{BB962C8B-B14F-4D97-AF65-F5344CB8AC3E}">
        <p14:creationId xmlns:p14="http://schemas.microsoft.com/office/powerpoint/2010/main" val="41401587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latin typeface="Arial" pitchFamily="34" charset="0"/>
              </a:rPr>
              <a:t>Good</a:t>
            </a:r>
            <a:r>
              <a:rPr lang="en-US" baseline="0" dirty="0" smtClean="0">
                <a:latin typeface="Arial" pitchFamily="34" charset="0"/>
              </a:rPr>
              <a:t> Afternoon!  I want to start by welcoming everyone to this webinar, and thanking you all for attending today.  I know time is a very precious resource, and appreciate you taking the time today to learn more about having a successful administration of the ACT and </a:t>
            </a:r>
            <a:r>
              <a:rPr lang="en-US" baseline="0" dirty="0" err="1" smtClean="0">
                <a:latin typeface="Arial" pitchFamily="34" charset="0"/>
              </a:rPr>
              <a:t>WorkKeys</a:t>
            </a:r>
            <a:r>
              <a:rPr lang="en-US" baseline="0" dirty="0" smtClean="0">
                <a:latin typeface="Arial" pitchFamily="34" charset="0"/>
              </a:rPr>
              <a:t> tests.  </a:t>
            </a: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a:t>
            </a:fld>
            <a:endParaRPr lang="en-US" dirty="0"/>
          </a:p>
        </p:txBody>
      </p:sp>
    </p:spTree>
    <p:extLst>
      <p:ext uri="{BB962C8B-B14F-4D97-AF65-F5344CB8AC3E}">
        <p14:creationId xmlns:p14="http://schemas.microsoft.com/office/powerpoint/2010/main" val="304602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The seating diagram should be completed during test #1, with each examinees test book serial # written in their corresponding spot on the diagram (both multiple choice and writing booklet numbers). </a:t>
            </a:r>
          </a:p>
          <a:p>
            <a:r>
              <a:rPr lang="en-US" baseline="0" dirty="0" smtClean="0"/>
              <a:t>The 4 smaller boxes on the right are used to track those that do not finish a test when time is called. This is a tool to help ensure examinees do not go back and fill in ovals after time on previous tests. </a:t>
            </a:r>
          </a:p>
        </p:txBody>
      </p:sp>
      <p:sp>
        <p:nvSpPr>
          <p:cNvPr id="4" name="Slide Number Placeholder 3"/>
          <p:cNvSpPr>
            <a:spLocks noGrp="1"/>
          </p:cNvSpPr>
          <p:nvPr>
            <p:ph type="sldNum" sz="quarter" idx="10"/>
          </p:nvPr>
        </p:nvSpPr>
        <p:spPr/>
        <p:txBody>
          <a:bodyPr/>
          <a:lstStyle/>
          <a:p>
            <a:fld id="{C133CF0F-3FC8-334C-9FAF-938CEF1A43C0}" type="slidenum">
              <a:rPr lang="en-US" smtClean="0"/>
              <a:t>11</a:t>
            </a:fld>
            <a:endParaRPr lang="en-US" dirty="0"/>
          </a:p>
        </p:txBody>
      </p:sp>
    </p:spTree>
    <p:extLst>
      <p:ext uri="{BB962C8B-B14F-4D97-AF65-F5344CB8AC3E}">
        <p14:creationId xmlns:p14="http://schemas.microsoft.com/office/powerpoint/2010/main" val="930382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portion of the timing report for standard time testing. A few things to note here:</a:t>
            </a:r>
          </a:p>
          <a:p>
            <a:r>
              <a:rPr lang="en-US" sz="1200" kern="1200" dirty="0" smtClean="0">
                <a:solidFill>
                  <a:schemeClr val="tx1"/>
                </a:solidFill>
                <a:effectLst/>
                <a:latin typeface="+mn-lt"/>
                <a:ea typeface="+mn-ea"/>
                <a:cs typeface="+mn-cs"/>
              </a:rPr>
              <a:t>The symbols next to each test correlate to the symbols in the test books-when walking around the room it should help you notice if someone is working on the wrong test.</a:t>
            </a:r>
          </a:p>
          <a:p>
            <a:r>
              <a:rPr lang="en-US" sz="1200" kern="1200" dirty="0" smtClean="0">
                <a:solidFill>
                  <a:schemeClr val="tx1"/>
                </a:solidFill>
                <a:effectLst/>
                <a:latin typeface="+mn-lt"/>
                <a:ea typeface="+mn-ea"/>
                <a:cs typeface="+mn-cs"/>
              </a:rPr>
              <a:t>You are expected to record the exact hour and minute when instructed to in the directions.  This is true for the start time, 5-minute warning, and end time.  </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1510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included this chart for each test to aid you in calculating when the stop time should be, given what time you started.  For example, for Test 1 (which is 45 minutes long), if you started at 9:07, you would need to end at 9:52.  You can use this calculate when the 5 minute warning should be given as well.  For tests 3&amp;4, where the time allowed is 35 minutes each, if you start at 11:22, then you would end at 11:57 (and so on).  You do not have to use this chart, it is simply provided as a tool to assist you in accurate timing.</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98970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the test booklets after examinees are seated, only when prompted by the verbal instructions in the administration manual. Distribute</a:t>
            </a:r>
            <a:r>
              <a:rPr lang="en-US" baseline="0" dirty="0" smtClean="0"/>
              <a:t> test books</a:t>
            </a:r>
            <a:r>
              <a:rPr lang="en-US" dirty="0" smtClean="0"/>
              <a:t> one-by-one, in sequential, serial number order, only to present examinees.</a:t>
            </a:r>
          </a:p>
          <a:p>
            <a:r>
              <a:rPr lang="en-US" dirty="0" smtClean="0"/>
              <a:t>Do not place a test booklet on an empty desk.</a:t>
            </a:r>
          </a:p>
          <a:p>
            <a:r>
              <a:rPr lang="en-US" dirty="0" smtClean="0"/>
              <a:t>Following these instructions will maintain the security of the test booklets, and will assist the room supervisor when creating a seating diagram, which is required for each room.</a:t>
            </a:r>
          </a:p>
          <a:p>
            <a:endParaRPr lang="en-US" dirty="0" smtClean="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98435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15</a:t>
            </a:fld>
            <a:endParaRPr lang="en-US" dirty="0"/>
          </a:p>
        </p:txBody>
      </p:sp>
    </p:spTree>
    <p:extLst>
      <p:ext uri="{BB962C8B-B14F-4D97-AF65-F5344CB8AC3E}">
        <p14:creationId xmlns:p14="http://schemas.microsoft.com/office/powerpoint/2010/main" val="1002769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True for standard time and accommodations, even if testing over multiple</a:t>
            </a:r>
            <a:r>
              <a:rPr lang="en-US" baseline="0" dirty="0" smtClean="0"/>
              <a:t> days.</a:t>
            </a:r>
            <a:endParaRPr lang="en-US" dirty="0" smtClean="0"/>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16</a:t>
            </a:fld>
            <a:endParaRPr lang="en-US" dirty="0"/>
          </a:p>
        </p:txBody>
      </p:sp>
    </p:spTree>
    <p:extLst>
      <p:ext uri="{BB962C8B-B14F-4D97-AF65-F5344CB8AC3E}">
        <p14:creationId xmlns:p14="http://schemas.microsoft.com/office/powerpoint/2010/main" val="358280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Unauthorized breaks are not allowed, and are cause for cancelling scores or voiding tests.  There is 1 scheduled break between tests 2 &amp; 3, and it should last no more than 15 minutes. This break is not included as a time for students to eat lunch; rather it is a short break to use the restroom, get up and stretch, and clear their minds for a few minutes.  If you wish, you are allowed to provide drinks and snacks in another room during the break (NOT in the test room).  Examinees are NOT ALLOWED ACCESS TO THEIR PHONES DURING THE BREAK!  This is hard for students, and roving proctors or hall monitors need to supervise students during the break. If the room supervisor needs to leave the room during the break, they need to be sure all examinees have left the room, and secure the materials (preferably by locking the room)-although try to avoid this situation if possible.  After the allowed 15 minutes are over, begin reading the verbal instructions for test #3-Reading.  Students are allowed back into the room if they are late, but they do not get to make-up any possible lost time.  If there are any issues or concerns during the break, complete an irregularity report.  If a student is found to have a phone during break, you MUST tell them that their test will be voided and dismiss them for the rest of testing. </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59936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18</a:t>
            </a:fld>
            <a:endParaRPr lang="en-US" dirty="0"/>
          </a:p>
        </p:txBody>
      </p:sp>
    </p:spTree>
    <p:extLst>
      <p:ext uri="{BB962C8B-B14F-4D97-AF65-F5344CB8AC3E}">
        <p14:creationId xmlns:p14="http://schemas.microsoft.com/office/powerpoint/2010/main" val="1786352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When recording testing times, you want to note the exact time, down to the minute, on the timing form. Be sure</a:t>
            </a:r>
            <a:r>
              <a:rPr lang="en-US" baseline="0" dirty="0" smtClean="0"/>
              <a:t> to write the actual start, 5-minute warning, and stop times, even if there is a timing irregularity-should that happen, complete an irregularity report with the necessary information.</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19</a:t>
            </a:fld>
            <a:endParaRPr lang="en-US" dirty="0"/>
          </a:p>
        </p:txBody>
      </p:sp>
    </p:spTree>
    <p:extLst>
      <p:ext uri="{BB962C8B-B14F-4D97-AF65-F5344CB8AC3E}">
        <p14:creationId xmlns:p14="http://schemas.microsoft.com/office/powerpoint/2010/main" val="3038598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order to provide and document the exact correct timing of each test, use more than one timepiece.  This could be a wall clock and a stop watch (no beeps or indicators of time over), a timer, a wrist watch (again, no sounds); however DO NOT USE A CELL PHONE as a timer.  Examinees and testing staff are not to have phones out or visible at any time during testing.  Each room will need to monitor and record their own timing.  While each room may begin at the same time, given variables such as pace of reading verbal instructions and examinee questions, it is not possible for an entire school to have exactly the same times for each room.  This is a red flag for compliance review.  There is no ‘central timing’ or even reading of instructions-these tasks are unique to each room.  </a:t>
            </a:r>
          </a:p>
          <a:p>
            <a:r>
              <a:rPr lang="en-US" sz="1200" kern="1200" dirty="0" smtClean="0">
                <a:solidFill>
                  <a:schemeClr val="tx1"/>
                </a:solidFill>
                <a:effectLst/>
                <a:latin typeface="+mn-lt"/>
                <a:ea typeface="+mn-ea"/>
                <a:cs typeface="+mn-cs"/>
              </a:rPr>
              <a:t>Be sure to accurately record the precise timing in your test room.  These times need to be documented on the Testing report for standard time, or the ACT administration report for accommodations/supports.  </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2581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E3CE6-128E-444D-8449-C095D5EE0226}" type="slidenum">
              <a:rPr lang="en-US" smtClean="0"/>
              <a:t>2</a:t>
            </a:fld>
            <a:endParaRPr lang="en-US"/>
          </a:p>
        </p:txBody>
      </p:sp>
    </p:spTree>
    <p:extLst>
      <p:ext uri="{BB962C8B-B14F-4D97-AF65-F5344CB8AC3E}">
        <p14:creationId xmlns:p14="http://schemas.microsoft.com/office/powerpoint/2010/main" val="2281182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Should you</a:t>
            </a:r>
            <a:r>
              <a:rPr lang="en-US" baseline="0" dirty="0" smtClean="0"/>
              <a:t> have any irregularities at your school, you will </a:t>
            </a:r>
            <a:r>
              <a:rPr lang="en-US" baseline="0" dirty="0" smtClean="0"/>
              <a:t>return </a:t>
            </a:r>
            <a:r>
              <a:rPr lang="en-US" baseline="0" dirty="0" smtClean="0"/>
              <a:t>them in the Processing envelope with other test day documentation and answer documents.  </a:t>
            </a:r>
            <a:r>
              <a:rPr lang="en-US" baseline="0" dirty="0" smtClean="0"/>
              <a:t>The irregularity form can be found in the back of the administration manual.  If there are no testing irregularities at your site, you do not need to return an irregularity form.</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21</a:t>
            </a:fld>
            <a:endParaRPr lang="en-US" dirty="0"/>
          </a:p>
        </p:txBody>
      </p:sp>
    </p:spTree>
    <p:extLst>
      <p:ext uri="{BB962C8B-B14F-4D97-AF65-F5344CB8AC3E}">
        <p14:creationId xmlns:p14="http://schemas.microsoft.com/office/powerpoint/2010/main" val="4203255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two types of testing irregularities, group or individual. A group irregularity effects the entire room testing, sometimes even the entire school.  Examples of group irregularities are an alarm goes off (either a students or the schools), loud noises outside the testing room, poor lighting, fire, raccoons falling from the ceilings, etc.  An individual irregularity effects one  or a few students.  Examples would be if a student questions a test item, a student becomes ill during testing, defective test materials, or prohibited behavior.  Prohibited behaviors are explained in the verbal instructions, so examinees are aware of the consequences of these actions.  The most common PBs are cell phone, working ahead or behind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working on any test other than the one they are supposed to be), filling in responses after time has been called, looking at another examinees test, or having an alarm of some sort go off (such as a timer on a watch when trying to pace themselves). </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49873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completing an irregularity, try to provide as much useful detail as possible.  Having reviewed these, I have seen everything from Student cheated (not enough information), to a detailed description of the proctor loudly blowing his nose-it included how many tissues he used and how many times he walked to the waste basket, a bit more information that necessary.  Remember that these forms are at times used to decide is a test is valid, so more information is better.  If you are voiding a student’s test, you MUST inform them of this!  You will also need to indicate if a student is schedule to test makeup (for situations like left early due to illness)-if a student is voided for a PB, they are not allowed to test makeup.  If you have any questions or uncertainty if something should be recorded on an irregularity report, please call ACT for guidance. </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79627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Prohibited behavior does not need to be observed if you are certain it occurred: for example, if you are certain that a student had 5 un-answered</a:t>
            </a:r>
            <a:r>
              <a:rPr lang="en-US" baseline="0" dirty="0" smtClean="0"/>
              <a:t> questions from test #1, but when you walk by during a later test and see all bubbles filled in, that is a PB, even though you didn’t watch the student fill-in those bubbles.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If you are just suspicious that a prohibited behavior occurred, give the examinee a warning and monitor their further activity;</a:t>
            </a:r>
            <a:r>
              <a:rPr lang="en-US" sz="1200" baseline="0" dirty="0" smtClean="0"/>
              <a:t> you can also move a student if you suspect cheating of some sort. Document any seat changes on the seating diagram and complete an irregularity with suspicions and actions taken. </a:t>
            </a:r>
            <a:endParaRPr lang="en-US" dirty="0" smtClean="0"/>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24</a:t>
            </a:fld>
            <a:endParaRPr lang="en-US" dirty="0"/>
          </a:p>
        </p:txBody>
      </p:sp>
    </p:spTree>
    <p:extLst>
      <p:ext uri="{BB962C8B-B14F-4D97-AF65-F5344CB8AC3E}">
        <p14:creationId xmlns:p14="http://schemas.microsoft.com/office/powerpoint/2010/main" val="520675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466801">
              <a:defRPr/>
            </a:pPr>
            <a:r>
              <a:rPr lang="en-US" dirty="0" smtClean="0"/>
              <a:t>If in doubt as to whether you should void and answer document, call ACT first!  There may be times you think an answer document would need to be voided, but ACT can actually score it.</a:t>
            </a:r>
          </a:p>
          <a:p>
            <a:pPr defTabSz="466801">
              <a:defRPr/>
            </a:pPr>
            <a:r>
              <a:rPr lang="en-US" dirty="0" smtClean="0"/>
              <a:t>Complete an IR with reasoning for voiding answer documents</a:t>
            </a:r>
          </a:p>
          <a:p>
            <a:r>
              <a:rPr lang="en-US" dirty="0" smtClean="0"/>
              <a:t>Write VOID on the first page of the answer document and attach it to the IR. If the student will be testing on</a:t>
            </a:r>
            <a:r>
              <a:rPr lang="en-US" baseline="0" dirty="0" smtClean="0"/>
              <a:t> the makeup test day, you should keep the voided answer document as the student can transfer their non-test answers to a new answer document before the makeup test date.  You would then return this voided answer document and irregularity with makeup paperwork and test materials. Reminder: if testing on makeup test day, the student must complete all tests again - they are not allowed to transfer any test responses from the initial test day.</a:t>
            </a:r>
            <a:r>
              <a:rPr lang="en-US" dirty="0" smtClean="0"/>
              <a:t> </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25</a:t>
            </a:fld>
            <a:endParaRPr lang="en-US" dirty="0"/>
          </a:p>
        </p:txBody>
      </p:sp>
    </p:spTree>
    <p:extLst>
      <p:ext uri="{BB962C8B-B14F-4D97-AF65-F5344CB8AC3E}">
        <p14:creationId xmlns:p14="http://schemas.microsoft.com/office/powerpoint/2010/main" val="3013694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Room supervisors will need to count all test booklets and answer documents, and check test booklet serial numbers against the seating diagram, prior to dismissing examinees;</a:t>
            </a:r>
            <a:r>
              <a:rPr lang="en-US" baseline="0" dirty="0" smtClean="0"/>
              <a:t> t</a:t>
            </a:r>
            <a:r>
              <a:rPr lang="en-US" dirty="0" smtClean="0"/>
              <a:t>here must be a test booklet and answer document for each examinee who tested.</a:t>
            </a:r>
          </a:p>
          <a:p>
            <a:r>
              <a:rPr lang="en-US" dirty="0" smtClean="0"/>
              <a:t>Ensure that each answer document and each test booklet has the examinee's signature. It is important to verify that each answer document has a Test Booklet Number and Test Form number gridded. Check to see that the examinee's first and last names match the barcode label on the back of the answer document. Resolve any issues before dismissing examinees.</a:t>
            </a:r>
          </a:p>
          <a:p>
            <a:r>
              <a:rPr lang="en-US" dirty="0" smtClean="0"/>
              <a:t>After the examinees are dismissed, we recommend the room supervisor organize materials to return to the test coordinator as follows:</a:t>
            </a:r>
          </a:p>
          <a:p>
            <a:r>
              <a:rPr lang="en-US" dirty="0" smtClean="0"/>
              <a:t>Place test booklets back into serial number order.</a:t>
            </a:r>
          </a:p>
          <a:p>
            <a:r>
              <a:rPr lang="en-US" dirty="0" smtClean="0"/>
              <a:t>Stack answer documents so that page one is facing up and review all administration forms for completeness and accuracy.</a:t>
            </a:r>
          </a:p>
          <a:p>
            <a:r>
              <a:rPr lang="en-US" dirty="0" smtClean="0"/>
              <a:t>Investigations and scoring decisions are based off of these forms, so it’s important that they’re correct.</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487047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defTabSz="466801">
              <a:defRPr/>
            </a:pPr>
            <a:r>
              <a:rPr lang="en-US" dirty="0" smtClean="0"/>
              <a:t>The test coordinator will count and verify that all of the test booklets given to the room supervisor are returned, and ensure the administrative forms are complete and accurate.</a:t>
            </a:r>
          </a:p>
          <a:p>
            <a:r>
              <a:rPr lang="en-US" dirty="0" smtClean="0"/>
              <a:t>ACT will also check each form during</a:t>
            </a:r>
            <a:r>
              <a:rPr lang="en-US" baseline="0" dirty="0" smtClean="0"/>
              <a:t> our</a:t>
            </a:r>
            <a:r>
              <a:rPr lang="en-US" dirty="0" smtClean="0"/>
              <a:t> compliance review and will use these forms as the source of truth if questions arise; accuracy of test day documentation may determine whether examinees receive score reports.</a:t>
            </a:r>
          </a:p>
          <a:p>
            <a:r>
              <a:rPr lang="en-US" dirty="0" smtClean="0"/>
              <a:t>Make a copy of each form to keep on file. We recommend you keep these forms for six months.</a:t>
            </a:r>
          </a:p>
          <a:p>
            <a:r>
              <a:rPr lang="en-US" dirty="0" smtClean="0"/>
              <a:t>The</a:t>
            </a:r>
            <a:r>
              <a:rPr lang="en-US" baseline="0" dirty="0" smtClean="0"/>
              <a:t> TC will receive an email on test day with instructions on how to order makeup materials, if needed.  These will be ordered using </a:t>
            </a:r>
            <a:r>
              <a:rPr lang="en-US" baseline="0" dirty="0" err="1" smtClean="0"/>
              <a:t>PANext</a:t>
            </a:r>
            <a:r>
              <a:rPr lang="en-US" baseline="0" dirty="0" smtClean="0"/>
              <a:t>, and can be entered in the system from Feb 27-March 2.  After March 2</a:t>
            </a:r>
            <a:r>
              <a:rPr lang="en-US" baseline="30000" dirty="0" smtClean="0"/>
              <a:t>nd</a:t>
            </a:r>
            <a:r>
              <a:rPr lang="en-US" baseline="0" dirty="0" smtClean="0"/>
              <a:t> you will need to complete an additional order for any makeup students that enter your school and will be testing on makeup test day; additional orders can be placed in </a:t>
            </a:r>
            <a:r>
              <a:rPr lang="en-US" baseline="0" dirty="0" err="1" smtClean="0"/>
              <a:t>PANext</a:t>
            </a:r>
            <a:r>
              <a:rPr lang="en-US" baseline="0" dirty="0" smtClean="0"/>
              <a:t> until March 14</a:t>
            </a:r>
            <a:r>
              <a:rPr lang="en-US" baseline="30000" dirty="0" smtClean="0"/>
              <a:t>th</a:t>
            </a:r>
            <a:r>
              <a:rPr lang="en-US" baseline="0" dirty="0" smtClean="0"/>
              <a:t> for makeup testing.</a:t>
            </a:r>
            <a:endParaRPr lang="en-US" dirty="0" smtClean="0"/>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27</a:t>
            </a:fld>
            <a:endParaRPr lang="en-US" dirty="0"/>
          </a:p>
        </p:txBody>
      </p:sp>
    </p:spTree>
    <p:extLst>
      <p:ext uri="{BB962C8B-B14F-4D97-AF65-F5344CB8AC3E}">
        <p14:creationId xmlns:p14="http://schemas.microsoft.com/office/powerpoint/2010/main" val="480583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When deciding who can test</a:t>
            </a:r>
            <a:r>
              <a:rPr lang="en-US" baseline="0" dirty="0" smtClean="0"/>
              <a:t> on the makeup test day, refer to the chart above. If your student doesn’t fit into one of these situations and you are unsure whether they student can/should test makeup, please contact ACT for further guidance.  </a:t>
            </a:r>
            <a:endParaRPr lang="en-US" dirty="0" smtClean="0"/>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930558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TC will receive an email on the initial test date with instructions on ordering makeup testing materials.</a:t>
            </a:r>
          </a:p>
          <a:p>
            <a:r>
              <a:rPr lang="en-US" dirty="0" smtClean="0"/>
              <a:t>If you do not need makeup materials, yo</a:t>
            </a:r>
            <a:r>
              <a:rPr lang="en-US" baseline="0" dirty="0" smtClean="0"/>
              <a:t>u do not need to contact ACT, simply disregard the email instructions; you do not need to inform ACT that you are not testing makeup. If you need to use the accommodations makeup window, you will need to contact the accommodations department directly to request new materials; you can not use the same materials from the initial accommodations window. Reminder: the makeup Accoms window is only 5 days, running from March 20-March 26.</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30</a:t>
            </a:fld>
            <a:endParaRPr lang="en-US" dirty="0"/>
          </a:p>
        </p:txBody>
      </p:sp>
    </p:spTree>
    <p:extLst>
      <p:ext uri="{BB962C8B-B14F-4D97-AF65-F5344CB8AC3E}">
        <p14:creationId xmlns:p14="http://schemas.microsoft.com/office/powerpoint/2010/main" val="3474710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sz="2400" dirty="0" smtClean="0"/>
              <a:t>ACT will send different test books to be used for makeup testing; i</a:t>
            </a:r>
            <a:r>
              <a:rPr lang="en-US" sz="1200" dirty="0" smtClean="0"/>
              <a:t>f test booklets other than those sent in the makeup testing shipment are used, answer documents may not be scored.  You</a:t>
            </a:r>
            <a:r>
              <a:rPr lang="en-US" sz="1200" baseline="0" dirty="0" smtClean="0"/>
              <a:t> will also receive 2 additional blank answer documents, and will need to place an additional order if you will need more that that.  You will also receive additional administration manuals, test forms and other necessary materials for testing.  </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31</a:t>
            </a:fld>
            <a:endParaRPr lang="en-US" dirty="0"/>
          </a:p>
        </p:txBody>
      </p:sp>
    </p:spTree>
    <p:extLst>
      <p:ext uri="{BB962C8B-B14F-4D97-AF65-F5344CB8AC3E}">
        <p14:creationId xmlns:p14="http://schemas.microsoft.com/office/powerpoint/2010/main" val="163356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r>
              <a:rPr lang="en-US" dirty="0" smtClean="0"/>
              <a:t>The first webinar was on Nov</a:t>
            </a:r>
            <a:r>
              <a:rPr lang="en-US" baseline="0" dirty="0" smtClean="0"/>
              <a:t> 30</a:t>
            </a:r>
            <a:r>
              <a:rPr lang="en-US" baseline="30000" dirty="0" smtClean="0"/>
              <a:t>th</a:t>
            </a:r>
            <a:r>
              <a:rPr lang="en-US" baseline="0" dirty="0" smtClean="0"/>
              <a:t>, and the recording is available on the Wisconsin State Testing website, at the web </a:t>
            </a:r>
            <a:r>
              <a:rPr lang="en-US" baseline="0" dirty="0" err="1" smtClean="0"/>
              <a:t>addres</a:t>
            </a:r>
            <a:r>
              <a:rPr lang="en-US" baseline="0" dirty="0" smtClean="0"/>
              <a:t> shown above.  That session covered pre-testing </a:t>
            </a:r>
            <a:r>
              <a:rPr lang="en-US" baseline="0" dirty="0" err="1" smtClean="0"/>
              <a:t>activiites</a:t>
            </a:r>
            <a:r>
              <a:rPr lang="en-US" baseline="0" dirty="0" smtClean="0"/>
              <a:t>, such as test facility requirements and setup, seating </a:t>
            </a:r>
            <a:r>
              <a:rPr lang="en-US" baseline="0" dirty="0" smtClean="0"/>
              <a:t>arrangements</a:t>
            </a:r>
            <a:r>
              <a:rPr lang="en-US" baseline="0" dirty="0" smtClean="0"/>
              <a:t>, staff selection and responsibilities, test security and the pre-test session.  If you were not able to attend, it is recommended you review the webinar recording or the PowerPoint slides before testing.</a:t>
            </a:r>
            <a:endParaRPr lang="en-US" dirty="0"/>
          </a:p>
        </p:txBody>
      </p:sp>
      <p:sp>
        <p:nvSpPr>
          <p:cNvPr id="4" name="Slide Number Placeholder 3"/>
          <p:cNvSpPr>
            <a:spLocks noGrp="1"/>
          </p:cNvSpPr>
          <p:nvPr>
            <p:ph type="sldNum" sz="quarter" idx="10"/>
          </p:nvPr>
        </p:nvSpPr>
        <p:spPr/>
        <p:txBody>
          <a:bodyPr/>
          <a:lstStyle/>
          <a:p>
            <a:fld id="{985E3CE6-128E-444D-8449-C095D5EE0226}" type="slidenum">
              <a:rPr lang="en-US" smtClean="0"/>
              <a:t>3</a:t>
            </a:fld>
            <a:endParaRPr lang="en-US"/>
          </a:p>
        </p:txBody>
      </p:sp>
    </p:spTree>
    <p:extLst>
      <p:ext uri="{BB962C8B-B14F-4D97-AF65-F5344CB8AC3E}">
        <p14:creationId xmlns:p14="http://schemas.microsoft.com/office/powerpoint/2010/main" val="4258133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After testing is</a:t>
            </a:r>
            <a:r>
              <a:rPr lang="en-US" baseline="0" dirty="0" smtClean="0"/>
              <a:t> complete the TC will need to enter did not test codes under the State Use Questions section in PAN.  The admin supplements have detailed instructions on how to complete this task.  These codes need to be entered in </a:t>
            </a:r>
            <a:r>
              <a:rPr lang="en-US" baseline="0" dirty="0" err="1" smtClean="0"/>
              <a:t>PANext</a:t>
            </a:r>
            <a:r>
              <a:rPr lang="en-US" baseline="0" dirty="0" smtClean="0"/>
              <a:t> no later than April 13</a:t>
            </a:r>
            <a:r>
              <a:rPr lang="en-US" baseline="30000" dirty="0" smtClean="0"/>
              <a:t>th</a:t>
            </a:r>
            <a:r>
              <a:rPr lang="en-US" baseline="0" dirty="0" smtClean="0"/>
              <a:t>.  These codes need to be entered for students who do not test ACT and/or </a:t>
            </a:r>
            <a:r>
              <a:rPr lang="en-US" baseline="0" dirty="0" err="1" smtClean="0"/>
              <a:t>WorkKeys</a:t>
            </a:r>
            <a:r>
              <a:rPr lang="en-US" baseline="0" dirty="0" smtClean="0"/>
              <a:t>; you need to be careful to complete these codes under the correct product for reporting and accountability purposes.</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32</a:t>
            </a:fld>
            <a:endParaRPr lang="en-US" dirty="0"/>
          </a:p>
        </p:txBody>
      </p:sp>
    </p:spTree>
    <p:extLst>
      <p:ext uri="{BB962C8B-B14F-4D97-AF65-F5344CB8AC3E}">
        <p14:creationId xmlns:p14="http://schemas.microsoft.com/office/powerpoint/2010/main" val="1668844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There were some changes made to the</a:t>
            </a:r>
            <a:r>
              <a:rPr lang="en-US" baseline="0" dirty="0" smtClean="0"/>
              <a:t> return process this year, with the intent of standardizing this process across different materials and products.  You will now pack and return your standard time ACT materials the same way you ship back your accommodation/support materials, and your </a:t>
            </a:r>
            <a:r>
              <a:rPr lang="en-US" baseline="0" dirty="0" err="1" smtClean="0"/>
              <a:t>WorkKeys</a:t>
            </a:r>
            <a:r>
              <a:rPr lang="en-US" baseline="0" dirty="0" smtClean="0"/>
              <a:t> materials.  </a:t>
            </a:r>
            <a:endParaRPr lang="en-US" dirty="0" smtClean="0"/>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33</a:t>
            </a:fld>
            <a:endParaRPr lang="en-US" dirty="0"/>
          </a:p>
        </p:txBody>
      </p:sp>
    </p:spTree>
    <p:extLst>
      <p:ext uri="{BB962C8B-B14F-4D97-AF65-F5344CB8AC3E}">
        <p14:creationId xmlns:p14="http://schemas.microsoft.com/office/powerpoint/2010/main" val="1953085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a:t>
            </a:r>
            <a:r>
              <a:rPr lang="en-US" baseline="0" dirty="0" smtClean="0"/>
              <a:t> your school did not test on the initial test day, please pack up your materials as indicated here, as well as sending an email to statetesting@act.org to inform us you did not test.  This email will help us in checking in your boxes when they arrive, as well as minimizing the chance that we contact you concerned for ‘missing’ answer documents.  There is a section on the processing envelope specifically for schools that did not test, and this provides us all the information we need to check in your materials. If needed, you will then place an order for makeup testing in </a:t>
            </a:r>
            <a:r>
              <a:rPr lang="en-US" baseline="0" dirty="0" err="1" smtClean="0"/>
              <a:t>PANext</a:t>
            </a:r>
            <a:r>
              <a:rPr lang="en-US" baseline="0" dirty="0" smtClean="0"/>
              <a:t> per the instructions you received via email.</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34</a:t>
            </a:fld>
            <a:endParaRPr lang="en-US" dirty="0"/>
          </a:p>
        </p:txBody>
      </p:sp>
    </p:spTree>
    <p:extLst>
      <p:ext uri="{BB962C8B-B14F-4D97-AF65-F5344CB8AC3E}">
        <p14:creationId xmlns:p14="http://schemas.microsoft.com/office/powerpoint/2010/main" val="567426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24600" cy="355758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Materials to be included in the boxes/cartons include </a:t>
            </a:r>
            <a:r>
              <a:rPr lang="en-US" b="1" dirty="0" smtClean="0"/>
              <a:t>ALL</a:t>
            </a:r>
            <a:r>
              <a:rPr lang="en-US" dirty="0" smtClean="0"/>
              <a:t> test booklets (used and unused), the original packing list, used admin manuals, and if testing online, any student authorization tickets and used scratch paper. You pack these into the original boxes, ‘flip the flaps’, and number the boxes (1 of 6, 2 of 6, </a:t>
            </a:r>
            <a:r>
              <a:rPr lang="en-US" dirty="0" err="1" smtClean="0"/>
              <a:t>etc</a:t>
            </a:r>
            <a:r>
              <a:rPr lang="en-US" dirty="0" smtClean="0"/>
              <a:t>).  The processing envelope should be placed on the top of box #1.</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788994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Administration forms, irregularity reports, and void or replaced answer documents should be clipped together by room and placed into envelope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Turn answer documents to be scored the same way, with page 1 facing you (place up to 100 answer documents per processing</a:t>
            </a:r>
            <a:r>
              <a:rPr lang="en-US" sz="1200" baseline="0" dirty="0" smtClean="0"/>
              <a:t> </a:t>
            </a:r>
            <a:r>
              <a:rPr lang="en-US" sz="1200" dirty="0" smtClean="0"/>
              <a:t>envelope)</a:t>
            </a:r>
          </a:p>
          <a:p>
            <a:pPr lvl="1"/>
            <a:r>
              <a:rPr lang="en-US" sz="1200" dirty="0" smtClean="0"/>
              <a:t>Recheck “Booklet Number” and “Test Form” blocks on answer documents, filling them in if needed</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Locate and complete the Site Header specific to your administration and place on top of</a:t>
            </a:r>
            <a:r>
              <a:rPr lang="en-US" sz="1200" baseline="0" dirty="0" smtClean="0"/>
              <a:t> the answer documents</a:t>
            </a:r>
            <a:endParaRPr lang="en-US" sz="1200"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Mark the processing envelope containing the Site Header as #1 and number any remaining envelopes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Place envelope(s)</a:t>
            </a:r>
            <a:r>
              <a:rPr lang="en-US" sz="1200" baseline="0" dirty="0" smtClean="0"/>
              <a:t> into box(</a:t>
            </a:r>
            <a:r>
              <a:rPr lang="en-US" sz="1200" baseline="0" dirty="0" err="1" smtClean="0"/>
              <a:t>es</a:t>
            </a:r>
            <a:r>
              <a:rPr lang="en-US" sz="1200" baseline="0" dirty="0" smtClean="0"/>
              <a:t>) for return to ACT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36</a:t>
            </a:fld>
            <a:endParaRPr lang="en-US" dirty="0"/>
          </a:p>
        </p:txBody>
      </p:sp>
    </p:spTree>
    <p:extLst>
      <p:ext uri="{BB962C8B-B14F-4D97-AF65-F5344CB8AC3E}">
        <p14:creationId xmlns:p14="http://schemas.microsoft.com/office/powerpoint/2010/main" val="3418835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lvl="0"/>
            <a:r>
              <a:rPr lang="en-US" dirty="0" smtClean="0"/>
              <a:t>The</a:t>
            </a:r>
            <a:r>
              <a:rPr lang="en-US" baseline="0" dirty="0" smtClean="0"/>
              <a:t> processing envelope(s) should be in the top of box #1, with ALL test booklets below it.  If applicable, include any alternate test forms and other testing materials.</a:t>
            </a:r>
            <a:endParaRPr lang="en-US" dirty="0" smtClean="0"/>
          </a:p>
          <a:p>
            <a:pPr defTabSz="466801">
              <a:defRPr/>
            </a:pPr>
            <a:r>
              <a:rPr lang="en-US" dirty="0" smtClean="0"/>
              <a:t>Make sure your six-digit ACT High School Code, institution name, and return address label are on the outside of the cartons</a:t>
            </a:r>
          </a:p>
          <a:p>
            <a:r>
              <a:rPr lang="en-US" dirty="0" smtClean="0"/>
              <a:t>Reverse the flaps of the carton and number them 1 of X, etc.</a:t>
            </a:r>
          </a:p>
          <a:p>
            <a:r>
              <a:rPr lang="en-US" dirty="0" smtClean="0"/>
              <a:t>Seal the cartons with the shipping label visible</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37</a:t>
            </a:fld>
            <a:endParaRPr lang="en-US" dirty="0"/>
          </a:p>
        </p:txBody>
      </p:sp>
    </p:spTree>
    <p:extLst>
      <p:ext uri="{BB962C8B-B14F-4D97-AF65-F5344CB8AC3E}">
        <p14:creationId xmlns:p14="http://schemas.microsoft.com/office/powerpoint/2010/main" val="793821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24600" cy="3557588"/>
          </a:xfrm>
        </p:spPr>
      </p:sp>
      <p:sp>
        <p:nvSpPr>
          <p:cNvPr id="3" name="Notes Placeholder 2"/>
          <p:cNvSpPr>
            <a:spLocks noGrp="1"/>
          </p:cNvSpPr>
          <p:nvPr>
            <p:ph type="body" idx="1"/>
          </p:nvPr>
        </p:nvSpPr>
        <p:spPr/>
        <p:txBody>
          <a:bodyPr/>
          <a:lstStyle/>
          <a:p>
            <a:pPr defTabSz="466801">
              <a:defRPr/>
            </a:pPr>
            <a:r>
              <a:rPr lang="en-US" dirty="0" smtClean="0"/>
              <a:t>There is a pre-scheduled FedEx pickup for each test day (initial, makeup, emergency and accommodations).  As you see, the schedule of events now shows the day the test coordinator needs to have materials ready for pickup (day after testing), but you shouldn’t call ACT with concerns unless FedEx doesn’t show by the second date listed.  You have to keep the materials secure until FedEx picks them up-they cannot sit out in your loading area or where FedEx usually picks up.  You need to keep materials in the locked storage until you physically give them to FedEx.</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249027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Reports</a:t>
            </a:r>
            <a:r>
              <a:rPr lang="en-US" baseline="0" dirty="0" smtClean="0"/>
              <a:t> will be mailed as well as posted in PAN for easy access/ reprinting if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40</a:t>
            </a:fld>
            <a:endParaRPr lang="en-US" dirty="0"/>
          </a:p>
        </p:txBody>
      </p:sp>
    </p:spTree>
    <p:extLst>
      <p:ext uri="{BB962C8B-B14F-4D97-AF65-F5344CB8AC3E}">
        <p14:creationId xmlns:p14="http://schemas.microsoft.com/office/powerpoint/2010/main" val="3110247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r>
              <a:rPr lang="en-US" dirty="0" smtClean="0"/>
              <a:t>The</a:t>
            </a:r>
            <a:r>
              <a:rPr lang="en-US" baseline="0" dirty="0" smtClean="0"/>
              <a:t> state testing website has many great resources and training information available.  A recording of this webinar, along with the </a:t>
            </a:r>
            <a:r>
              <a:rPr lang="en-US" baseline="0" dirty="0" err="1" smtClean="0"/>
              <a:t>powerpoint</a:t>
            </a:r>
            <a:r>
              <a:rPr lang="en-US" baseline="0" dirty="0" smtClean="0"/>
              <a:t> will be posted on the website next week.  We can now take some questions via the phone.</a:t>
            </a:r>
            <a:endParaRPr lang="en-US" dirty="0"/>
          </a:p>
        </p:txBody>
      </p:sp>
      <p:sp>
        <p:nvSpPr>
          <p:cNvPr id="4" name="Slide Number Placeholder 3"/>
          <p:cNvSpPr>
            <a:spLocks noGrp="1"/>
          </p:cNvSpPr>
          <p:nvPr>
            <p:ph type="sldNum" sz="quarter" idx="10"/>
          </p:nvPr>
        </p:nvSpPr>
        <p:spPr/>
        <p:txBody>
          <a:bodyPr/>
          <a:lstStyle/>
          <a:p>
            <a:fld id="{985E3CE6-128E-444D-8449-C095D5EE0226}" type="slidenum">
              <a:rPr lang="en-US" smtClean="0"/>
              <a:t>41</a:t>
            </a:fld>
            <a:endParaRPr lang="en-US"/>
          </a:p>
        </p:txBody>
      </p:sp>
    </p:spTree>
    <p:extLst>
      <p:ext uri="{BB962C8B-B14F-4D97-AF65-F5344CB8AC3E}">
        <p14:creationId xmlns:p14="http://schemas.microsoft.com/office/powerpoint/2010/main" val="53015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On test day, you will want to hold a briefing session about a half hour before examinees are expected to arrive.  This time allows</a:t>
            </a:r>
            <a:r>
              <a:rPr lang="en-US" baseline="0" dirty="0" smtClean="0"/>
              <a:t> you to make any staff adjustments, review procedures, announce any observers and answer any last minute questions.  This is also a great time to remind staff that administering the test is their ONLY job on test day-they should not be grading papers, reading a book, or doing anything other than supervising the examinees. </a:t>
            </a:r>
            <a:r>
              <a:rPr lang="en-US" sz="1200" kern="1200" dirty="0" smtClean="0">
                <a:solidFill>
                  <a:schemeClr val="tx1"/>
                </a:solidFill>
                <a:effectLst/>
                <a:latin typeface="+mn-lt"/>
                <a:ea typeface="+mn-ea"/>
                <a:cs typeface="+mn-cs"/>
              </a:rPr>
              <a:t>After all questions are answered and staff are ready to go, you will distribute each rooms’ testing materials-these must remain secure at all times, so remind staff to be diligent in supervising materials.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7196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need to limit people involved in and observing testing.  There may be personnel from ACT, the department of public</a:t>
            </a:r>
            <a:r>
              <a:rPr lang="en-US" sz="1200" kern="1200" baseline="0" dirty="0" smtClean="0">
                <a:solidFill>
                  <a:schemeClr val="tx1"/>
                </a:solidFill>
                <a:effectLst/>
                <a:latin typeface="+mn-lt"/>
                <a:ea typeface="+mn-ea"/>
                <a:cs typeface="+mn-cs"/>
              </a:rPr>
              <a:t> instruction</a:t>
            </a:r>
            <a:r>
              <a:rPr lang="en-US" sz="1200" kern="1200" dirty="0" smtClean="0">
                <a:solidFill>
                  <a:schemeClr val="tx1"/>
                </a:solidFill>
                <a:effectLst/>
                <a:latin typeface="+mn-lt"/>
                <a:ea typeface="+mn-ea"/>
                <a:cs typeface="+mn-cs"/>
              </a:rPr>
              <a:t>, or your district that come to observe your administration.  There are strict rules about who you can allow in, and you must verify they are authorized to be there.  The observer must present adequate identification, and the school test coordinator needs to call ACT to verify the observer is authorized to be there.  </a:t>
            </a:r>
          </a:p>
          <a:p>
            <a:r>
              <a:rPr lang="en-US" sz="1200" kern="1200" dirty="0" smtClean="0">
                <a:solidFill>
                  <a:schemeClr val="tx1"/>
                </a:solidFill>
                <a:effectLst/>
                <a:latin typeface="+mn-lt"/>
                <a:ea typeface="+mn-ea"/>
                <a:cs typeface="+mn-cs"/>
              </a:rPr>
              <a:t>Examples of unauthorized observers would be parents, children, school board members, or members of the media.  Having unauthorized people in the facility during testing can be distracting to examinees and increase an already stressful situation for them.  Under NO circumstances are camera of any type allowed in the testing rooms. </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3516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b="0" dirty="0" smtClean="0"/>
              <a:t>For ease of use,</a:t>
            </a:r>
            <a:r>
              <a:rPr lang="en-US" b="0" baseline="0" dirty="0" smtClean="0"/>
              <a:t> the four main forms you need to complete for each room have been combined into a Test Administration Forms Folder; this folder will no longer be in the back of the manual, but a separate packet which needs to be completed for each room where students test (standard time as well as accommodation/supports).</a:t>
            </a:r>
          </a:p>
          <a:p>
            <a:endParaRPr lang="en-US"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Test day paperwork-I cannot emphasize enough how important it is to ensure each room completes all the test day documentation fully and accurately.  In spring 2017 more than 1/3 of scores that were voided were for missing test times and/or forms.  This is the easiest step you can take to help us score as many examinees as possible.  Each room needs to complete a seating diagram, test room report (formally test booklet count form), testing roster, and timing report/administration report (accommodations).  In addition, the test coordinator will include a staff list, and if applicable, signed reader/interpreter agreements and irregularities.  </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431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test room report verifies the hand-off of test booklets-it serves as a double check to ensure all test booklets are accounted for at all times.  The test coordinator will complete the form, and after verifying the amount and serial number of the books they receive, the room supervisor signs the form.  Once the TC initials the form the booklets are the responsibility of the room supervisor to keep secure and return those same books after testing.</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53719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Rosters should be complete and ready to go before test day.  These lists are used to verify who is testing in which room, and to indicate attendance on test day.  You will need to mark the type of identification you used to admit each student; a photo ID, ACT identification letter (should be rare), or staff recognition of examinee (most common).  You will also need to keep accurate account of who is absent on test day by indication this on the form as well; absent students will be eligible for makeup testing.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211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admitting students into the test room be sure the test materials are secure and no examinees have access to them-DO NOT have them sitting on the desks already.  You will record attendance and identification on the room roster, check for any cell phones/electronic devices, check calculators, then direct examinees to their assigned seat.  STUDENTS DO NOT PICK THEIR SEAT!!!  Seating arrangements made ahead of time should be designed to minimize possible prohibited behavior.  Important: once the test books have been distributed to students, no one else is to be admitted to the room.  Late arrivals can either test in a separate room (if staffing allows) or be scheduled for makeup testing. –good time for proctors and RS to work together, </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6546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3004303" y="6108262"/>
            <a:ext cx="8541152"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1800"/>
          </a:p>
        </p:txBody>
      </p:sp>
      <p:pic>
        <p:nvPicPr>
          <p:cNvPr id="12" name="Picture 11"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477" y="5902220"/>
            <a:ext cx="2208591" cy="428419"/>
          </a:xfrm>
          <a:prstGeom prst="rect">
            <a:avLst/>
          </a:prstGeom>
        </p:spPr>
      </p:pic>
      <p:sp>
        <p:nvSpPr>
          <p:cNvPr id="6" name="Text Placeholder 17"/>
          <p:cNvSpPr>
            <a:spLocks noGrp="1"/>
          </p:cNvSpPr>
          <p:nvPr>
            <p:ph type="body" sz="quarter" idx="12" hasCustomPrompt="1"/>
          </p:nvPr>
        </p:nvSpPr>
        <p:spPr>
          <a:xfrm>
            <a:off x="568475" y="427199"/>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3" name="Text Placeholder 15"/>
          <p:cNvSpPr>
            <a:spLocks noGrp="1"/>
          </p:cNvSpPr>
          <p:nvPr>
            <p:ph type="body" sz="quarter" idx="11" hasCustomPrompt="1"/>
          </p:nvPr>
        </p:nvSpPr>
        <p:spPr>
          <a:xfrm>
            <a:off x="568477" y="2678569"/>
            <a:ext cx="8096068" cy="834923"/>
          </a:xfrm>
          <a:prstGeom prst="rect">
            <a:avLst/>
          </a:prstGeom>
        </p:spPr>
        <p:txBody>
          <a:bodyPr vert="horz" lIns="0" tIns="0" rIns="0" bIns="0"/>
          <a:lstStyle>
            <a:lvl1pPr marL="0" indent="0">
              <a:spcBef>
                <a:spcPts val="0"/>
              </a:spcBef>
              <a:buFontTx/>
              <a:buNone/>
              <a:defRPr sz="2800" b="1" i="0">
                <a:solidFill>
                  <a:srgbClr val="E31B23"/>
                </a:solidFill>
                <a:latin typeface="Arial Bold"/>
                <a:cs typeface="Arial Bold"/>
              </a:defRPr>
            </a:lvl1pPr>
          </a:lstStyle>
          <a:p>
            <a:pPr lvl="0"/>
            <a:r>
              <a:rPr lang="en-US" dirty="0" smtClean="0"/>
              <a:t>Click to edit headline style</a:t>
            </a:r>
            <a:endParaRPr lang="en-US" dirty="0"/>
          </a:p>
        </p:txBody>
      </p:sp>
      <p:sp>
        <p:nvSpPr>
          <p:cNvPr id="14" name="Text Placeholder 17"/>
          <p:cNvSpPr>
            <a:spLocks noGrp="1"/>
          </p:cNvSpPr>
          <p:nvPr>
            <p:ph type="body" sz="quarter" idx="13" hasCustomPrompt="1"/>
          </p:nvPr>
        </p:nvSpPr>
        <p:spPr>
          <a:xfrm>
            <a:off x="568475" y="3586448"/>
            <a:ext cx="3403600" cy="544513"/>
          </a:xfrm>
          <a:prstGeom prst="rect">
            <a:avLst/>
          </a:prstGeom>
        </p:spPr>
        <p:txBody>
          <a:bodyPr vert="horz" lIns="0" tIns="0" rIns="0" bIns="0"/>
          <a:lstStyle>
            <a:lvl1pPr marL="0" indent="0">
              <a:buFontTx/>
              <a:buNone/>
              <a:defRPr sz="1400" b="0" i="0">
                <a:solidFill>
                  <a:srgbClr val="002D62"/>
                </a:solidFill>
                <a:latin typeface="Arial"/>
                <a:cs typeface="Arial"/>
              </a:defRPr>
            </a:lvl1pPr>
          </a:lstStyle>
          <a:p>
            <a:pPr lvl="0"/>
            <a:r>
              <a:rPr lang="en-US" dirty="0" smtClean="0"/>
              <a:t>Click to edit subhead styles</a:t>
            </a:r>
          </a:p>
        </p:txBody>
      </p:sp>
    </p:spTree>
    <p:extLst>
      <p:ext uri="{BB962C8B-B14F-4D97-AF65-F5344CB8AC3E}">
        <p14:creationId xmlns:p14="http://schemas.microsoft.com/office/powerpoint/2010/main" val="413042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568475" y="1904538"/>
            <a:ext cx="10972800" cy="3151909"/>
          </a:xfrm>
          <a:prstGeom prst="rect">
            <a:avLst/>
          </a:prstGeom>
        </p:spPr>
        <p:txBody>
          <a:bodyPr/>
          <a:lstStyle>
            <a:lvl1pPr>
              <a:buClr>
                <a:srgbClr val="E31B23"/>
              </a:buClr>
              <a:defRPr>
                <a:solidFill>
                  <a:srgbClr val="002D62"/>
                </a:solidFill>
                <a:latin typeface="Arial"/>
                <a:cs typeface="Arial"/>
              </a:defRPr>
            </a:lvl1pPr>
            <a:lvl2pPr>
              <a:defRPr>
                <a:solidFill>
                  <a:srgbClr val="002D62"/>
                </a:solidFill>
                <a:latin typeface="Arial"/>
                <a:cs typeface="Arial"/>
              </a:defRPr>
            </a:lvl2pPr>
            <a:lvl3pPr>
              <a:buClr>
                <a:srgbClr val="E31B23"/>
              </a:buClr>
              <a:defRPr>
                <a:solidFill>
                  <a:srgbClr val="002D62"/>
                </a:solidFill>
                <a:latin typeface="Arial"/>
                <a:cs typeface="Arial"/>
              </a:defRPr>
            </a:lvl3pPr>
            <a:lvl4pPr>
              <a:defRPr>
                <a:solidFill>
                  <a:srgbClr val="002D62"/>
                </a:solidFill>
                <a:latin typeface="Arial"/>
                <a:cs typeface="Arial"/>
              </a:defRPr>
            </a:lvl4pPr>
            <a:lvl5pPr>
              <a:buClr>
                <a:srgbClr val="E31B23"/>
              </a:buClr>
              <a:defRPr>
                <a:solidFill>
                  <a:srgbClr val="002D6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7"/>
          <p:cNvSpPr>
            <a:spLocks noGrp="1"/>
          </p:cNvSpPr>
          <p:nvPr>
            <p:ph type="body" sz="quarter" idx="12" hasCustomPrompt="1"/>
          </p:nvPr>
        </p:nvSpPr>
        <p:spPr>
          <a:xfrm>
            <a:off x="568475" y="808184"/>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7" name="Text Placeholder 15"/>
          <p:cNvSpPr>
            <a:spLocks noGrp="1"/>
          </p:cNvSpPr>
          <p:nvPr>
            <p:ph type="body" sz="quarter" idx="11" hasCustomPrompt="1"/>
          </p:nvPr>
        </p:nvSpPr>
        <p:spPr>
          <a:xfrm>
            <a:off x="568476" y="425451"/>
            <a:ext cx="6866797"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
        <p:nvSpPr>
          <p:cNvPr id="14" name="Rectangle 13"/>
          <p:cNvSpPr/>
          <p:nvPr userDrawn="1"/>
        </p:nvSpPr>
        <p:spPr>
          <a:xfrm>
            <a:off x="2359743" y="6266564"/>
            <a:ext cx="9222659"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1800"/>
          </a:p>
        </p:txBody>
      </p:sp>
      <p:sp>
        <p:nvSpPr>
          <p:cNvPr id="15" name="Slide Number Placeholder 5"/>
          <p:cNvSpPr txBox="1">
            <a:spLocks/>
          </p:cNvSpPr>
          <p:nvPr userDrawn="1"/>
        </p:nvSpPr>
        <p:spPr>
          <a:xfrm>
            <a:off x="11277600" y="6284968"/>
            <a:ext cx="3048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pic>
        <p:nvPicPr>
          <p:cNvPr id="16" name="Picture 15"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475" y="6226051"/>
            <a:ext cx="1504165" cy="291776"/>
          </a:xfrm>
          <a:prstGeom prst="rect">
            <a:avLst/>
          </a:prstGeom>
        </p:spPr>
      </p:pic>
    </p:spTree>
    <p:extLst>
      <p:ext uri="{BB962C8B-B14F-4D97-AF65-F5344CB8AC3E}">
        <p14:creationId xmlns:p14="http://schemas.microsoft.com/office/powerpoint/2010/main" val="159946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2359743" y="6266564"/>
            <a:ext cx="9222659"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1800"/>
          </a:p>
        </p:txBody>
      </p:sp>
      <p:sp>
        <p:nvSpPr>
          <p:cNvPr id="6" name="Slide Number Placeholder 5"/>
          <p:cNvSpPr txBox="1">
            <a:spLocks/>
          </p:cNvSpPr>
          <p:nvPr userDrawn="1"/>
        </p:nvSpPr>
        <p:spPr>
          <a:xfrm>
            <a:off x="11277600" y="6284968"/>
            <a:ext cx="3048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pic>
        <p:nvPicPr>
          <p:cNvPr id="7" name="Picture 6"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475" y="6226051"/>
            <a:ext cx="1504165" cy="291776"/>
          </a:xfrm>
          <a:prstGeom prst="rect">
            <a:avLst/>
          </a:prstGeom>
        </p:spPr>
      </p:pic>
      <p:sp>
        <p:nvSpPr>
          <p:cNvPr id="9" name="Content Placeholder 2"/>
          <p:cNvSpPr>
            <a:spLocks noGrp="1"/>
          </p:cNvSpPr>
          <p:nvPr>
            <p:ph sz="half" idx="1"/>
          </p:nvPr>
        </p:nvSpPr>
        <p:spPr>
          <a:xfrm>
            <a:off x="566123" y="1442720"/>
            <a:ext cx="5384800" cy="4216400"/>
          </a:xfrm>
          <a:prstGeom prst="rect">
            <a:avLst/>
          </a:prstGeom>
        </p:spPr>
        <p:txBody>
          <a:bodyPr/>
          <a:lstStyle>
            <a:lvl1pPr>
              <a:buClr>
                <a:srgbClr val="E31B23"/>
              </a:buClr>
              <a:defRPr sz="2800">
                <a:solidFill>
                  <a:srgbClr val="002D62"/>
                </a:solidFill>
                <a:latin typeface="Arial"/>
                <a:cs typeface="Arial"/>
              </a:defRPr>
            </a:lvl1pPr>
            <a:lvl2pPr>
              <a:defRPr sz="2400">
                <a:solidFill>
                  <a:srgbClr val="002D62"/>
                </a:solidFill>
                <a:latin typeface="Arial"/>
                <a:cs typeface="Arial"/>
              </a:defRPr>
            </a:lvl2pPr>
            <a:lvl3pPr>
              <a:buClr>
                <a:srgbClr val="E31B23"/>
              </a:buClr>
              <a:defRPr sz="2000">
                <a:solidFill>
                  <a:srgbClr val="002D62"/>
                </a:solidFill>
                <a:latin typeface="Arial"/>
                <a:cs typeface="Arial"/>
              </a:defRPr>
            </a:lvl3pPr>
            <a:lvl4pPr>
              <a:defRPr sz="1800">
                <a:solidFill>
                  <a:srgbClr val="002D62"/>
                </a:solidFill>
                <a:latin typeface="Arial"/>
                <a:cs typeface="Arial"/>
              </a:defRPr>
            </a:lvl4pPr>
            <a:lvl5pPr>
              <a:defRPr sz="1800">
                <a:solidFill>
                  <a:srgbClr val="002D62"/>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6154123" y="1442720"/>
            <a:ext cx="5384800" cy="4216400"/>
          </a:xfrm>
          <a:prstGeom prst="rect">
            <a:avLst/>
          </a:prstGeom>
        </p:spPr>
        <p:txBody>
          <a:bodyPr/>
          <a:lstStyle>
            <a:lvl1pPr>
              <a:buClr>
                <a:srgbClr val="E31B23"/>
              </a:buClr>
              <a:defRPr sz="2800">
                <a:solidFill>
                  <a:srgbClr val="002D62"/>
                </a:solidFill>
                <a:latin typeface="Arial"/>
                <a:cs typeface="Arial"/>
              </a:defRPr>
            </a:lvl1pPr>
            <a:lvl2pPr>
              <a:defRPr sz="2400">
                <a:solidFill>
                  <a:srgbClr val="002D62"/>
                </a:solidFill>
                <a:latin typeface="Arial"/>
                <a:cs typeface="Arial"/>
              </a:defRPr>
            </a:lvl2pPr>
            <a:lvl3pPr>
              <a:buClr>
                <a:srgbClr val="E31B23"/>
              </a:buClr>
              <a:defRPr sz="2000">
                <a:solidFill>
                  <a:srgbClr val="002D62"/>
                </a:solidFill>
                <a:latin typeface="Arial"/>
                <a:cs typeface="Arial"/>
              </a:defRPr>
            </a:lvl3pPr>
            <a:lvl4pPr>
              <a:defRPr sz="1800">
                <a:solidFill>
                  <a:srgbClr val="002D62"/>
                </a:solidFill>
                <a:latin typeface="Arial"/>
                <a:cs typeface="Arial"/>
              </a:defRPr>
            </a:lvl4pPr>
            <a:lvl5pPr>
              <a:buClr>
                <a:srgbClr val="E31B23"/>
              </a:buClr>
              <a:defRPr sz="1800">
                <a:solidFill>
                  <a:srgbClr val="002D62"/>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7"/>
          <p:cNvSpPr>
            <a:spLocks noGrp="1"/>
          </p:cNvSpPr>
          <p:nvPr>
            <p:ph type="body" sz="quarter" idx="12" hasCustomPrompt="1"/>
          </p:nvPr>
        </p:nvSpPr>
        <p:spPr>
          <a:xfrm>
            <a:off x="568475" y="808184"/>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4" name="Text Placeholder 15"/>
          <p:cNvSpPr>
            <a:spLocks noGrp="1"/>
          </p:cNvSpPr>
          <p:nvPr>
            <p:ph type="body" sz="quarter" idx="11" hasCustomPrompt="1"/>
          </p:nvPr>
        </p:nvSpPr>
        <p:spPr>
          <a:xfrm>
            <a:off x="568476" y="425451"/>
            <a:ext cx="6866797"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Tree>
    <p:extLst>
      <p:ext uri="{BB962C8B-B14F-4D97-AF65-F5344CB8AC3E}">
        <p14:creationId xmlns:p14="http://schemas.microsoft.com/office/powerpoint/2010/main" val="120223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2359743" y="6266564"/>
            <a:ext cx="9222659"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1800"/>
          </a:p>
        </p:txBody>
      </p:sp>
      <p:sp>
        <p:nvSpPr>
          <p:cNvPr id="15" name="Slide Number Placeholder 5"/>
          <p:cNvSpPr txBox="1">
            <a:spLocks/>
          </p:cNvSpPr>
          <p:nvPr userDrawn="1"/>
        </p:nvSpPr>
        <p:spPr>
          <a:xfrm>
            <a:off x="11277600" y="6284968"/>
            <a:ext cx="3048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pic>
        <p:nvPicPr>
          <p:cNvPr id="16" name="Picture 15"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475" y="6226051"/>
            <a:ext cx="1504165" cy="291776"/>
          </a:xfrm>
          <a:prstGeom prst="rect">
            <a:avLst/>
          </a:prstGeom>
        </p:spPr>
      </p:pic>
      <p:sp>
        <p:nvSpPr>
          <p:cNvPr id="11" name="Text Placeholder 2"/>
          <p:cNvSpPr>
            <a:spLocks noGrp="1"/>
          </p:cNvSpPr>
          <p:nvPr>
            <p:ph type="body" idx="1"/>
          </p:nvPr>
        </p:nvSpPr>
        <p:spPr>
          <a:xfrm>
            <a:off x="565064" y="1499712"/>
            <a:ext cx="5386917" cy="408138"/>
          </a:xfrm>
          <a:prstGeom prst="rect">
            <a:avLst/>
          </a:prstGeom>
        </p:spPr>
        <p:txBody>
          <a:bodyPr anchor="b"/>
          <a:lstStyle>
            <a:lvl1pPr marL="0" indent="0">
              <a:buNone/>
              <a:defRPr sz="2000" b="1" i="0">
                <a:solidFill>
                  <a:srgbClr val="002D6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565064" y="2139474"/>
            <a:ext cx="5386917" cy="3580606"/>
          </a:xfrm>
          <a:prstGeom prst="rect">
            <a:avLst/>
          </a:prstGeom>
        </p:spPr>
        <p:txBody>
          <a:bodyPr/>
          <a:lstStyle>
            <a:lvl1pPr>
              <a:buClr>
                <a:srgbClr val="E31B23"/>
              </a:buClr>
              <a:defRPr sz="2000" b="0" i="0">
                <a:solidFill>
                  <a:srgbClr val="002D62"/>
                </a:solidFill>
                <a:latin typeface="Arial"/>
                <a:cs typeface="Arial"/>
              </a:defRPr>
            </a:lvl1pPr>
            <a:lvl2pPr>
              <a:defRPr sz="2000" b="0" i="0">
                <a:solidFill>
                  <a:srgbClr val="002D62"/>
                </a:solidFill>
                <a:latin typeface="Arial"/>
                <a:cs typeface="Arial"/>
              </a:defRPr>
            </a:lvl2pPr>
            <a:lvl3pPr>
              <a:buClr>
                <a:srgbClr val="E31B23"/>
              </a:buClr>
              <a:defRPr sz="1800" b="0" i="0">
                <a:solidFill>
                  <a:srgbClr val="002D62"/>
                </a:solidFill>
                <a:latin typeface="Arial"/>
                <a:cs typeface="Arial"/>
              </a:defRPr>
            </a:lvl3pPr>
            <a:lvl4pPr>
              <a:defRPr sz="1600" b="0" i="0">
                <a:solidFill>
                  <a:srgbClr val="002D62"/>
                </a:solidFill>
                <a:latin typeface="Arial"/>
                <a:cs typeface="Arial"/>
              </a:defRPr>
            </a:lvl4pPr>
            <a:lvl5pPr>
              <a:buClr>
                <a:srgbClr val="E31B23"/>
              </a:buClr>
              <a:defRPr sz="1600" b="0" i="0">
                <a:solidFill>
                  <a:srgbClr val="002D62"/>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6148832" y="1499712"/>
            <a:ext cx="5389033" cy="408138"/>
          </a:xfrm>
          <a:prstGeom prst="rect">
            <a:avLst/>
          </a:prstGeom>
        </p:spPr>
        <p:txBody>
          <a:bodyPr anchor="b"/>
          <a:lstStyle>
            <a:lvl1pPr marL="0" indent="0">
              <a:buNone/>
              <a:defRPr sz="2000" b="1">
                <a:solidFill>
                  <a:srgbClr val="002D6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5"/>
          <p:cNvSpPr>
            <a:spLocks noGrp="1"/>
          </p:cNvSpPr>
          <p:nvPr>
            <p:ph sz="quarter" idx="4"/>
          </p:nvPr>
        </p:nvSpPr>
        <p:spPr>
          <a:xfrm>
            <a:off x="6148832" y="2139474"/>
            <a:ext cx="5389033" cy="3580606"/>
          </a:xfrm>
          <a:prstGeom prst="rect">
            <a:avLst/>
          </a:prstGeom>
        </p:spPr>
        <p:txBody>
          <a:bodyPr/>
          <a:lstStyle>
            <a:lvl1pPr>
              <a:buClr>
                <a:srgbClr val="E31B23"/>
              </a:buClr>
              <a:defRPr sz="2000">
                <a:solidFill>
                  <a:srgbClr val="002D62"/>
                </a:solidFill>
              </a:defRPr>
            </a:lvl1pPr>
            <a:lvl2pPr>
              <a:defRPr sz="2000">
                <a:solidFill>
                  <a:srgbClr val="002D62"/>
                </a:solidFill>
              </a:defRPr>
            </a:lvl2pPr>
            <a:lvl3pPr>
              <a:buClr>
                <a:srgbClr val="E31B23"/>
              </a:buClr>
              <a:defRPr sz="1800">
                <a:solidFill>
                  <a:srgbClr val="002D62"/>
                </a:solidFill>
              </a:defRPr>
            </a:lvl3pPr>
            <a:lvl4pPr>
              <a:defRPr sz="1600">
                <a:solidFill>
                  <a:srgbClr val="002D62"/>
                </a:solidFill>
              </a:defRPr>
            </a:lvl4pPr>
            <a:lvl5pPr>
              <a:buClr>
                <a:srgbClr val="E31B23"/>
              </a:buClr>
              <a:defRPr sz="1600">
                <a:solidFill>
                  <a:srgbClr val="002D6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2" hasCustomPrompt="1"/>
          </p:nvPr>
        </p:nvSpPr>
        <p:spPr>
          <a:xfrm>
            <a:off x="568475" y="808184"/>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9" name="Text Placeholder 15"/>
          <p:cNvSpPr>
            <a:spLocks noGrp="1"/>
          </p:cNvSpPr>
          <p:nvPr>
            <p:ph type="body" sz="quarter" idx="11" hasCustomPrompt="1"/>
          </p:nvPr>
        </p:nvSpPr>
        <p:spPr>
          <a:xfrm>
            <a:off x="568476" y="425451"/>
            <a:ext cx="6866797"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Tree>
    <p:extLst>
      <p:ext uri="{BB962C8B-B14F-4D97-AF65-F5344CB8AC3E}">
        <p14:creationId xmlns:p14="http://schemas.microsoft.com/office/powerpoint/2010/main" val="41407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2359743" y="6266564"/>
            <a:ext cx="9222659"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1800"/>
          </a:p>
        </p:txBody>
      </p:sp>
      <p:sp>
        <p:nvSpPr>
          <p:cNvPr id="8" name="Slide Number Placeholder 5"/>
          <p:cNvSpPr txBox="1">
            <a:spLocks/>
          </p:cNvSpPr>
          <p:nvPr userDrawn="1"/>
        </p:nvSpPr>
        <p:spPr>
          <a:xfrm>
            <a:off x="11277600" y="6284968"/>
            <a:ext cx="3048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pic>
        <p:nvPicPr>
          <p:cNvPr id="9" name="Picture 8"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475" y="6226051"/>
            <a:ext cx="1504165" cy="291776"/>
          </a:xfrm>
          <a:prstGeom prst="rect">
            <a:avLst/>
          </a:prstGeom>
        </p:spPr>
      </p:pic>
      <p:sp>
        <p:nvSpPr>
          <p:cNvPr id="11" name="Text Placeholder 17"/>
          <p:cNvSpPr>
            <a:spLocks noGrp="1"/>
          </p:cNvSpPr>
          <p:nvPr>
            <p:ph type="body" sz="quarter" idx="12" hasCustomPrompt="1"/>
          </p:nvPr>
        </p:nvSpPr>
        <p:spPr>
          <a:xfrm>
            <a:off x="568475" y="808184"/>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2" name="Text Placeholder 15"/>
          <p:cNvSpPr>
            <a:spLocks noGrp="1"/>
          </p:cNvSpPr>
          <p:nvPr>
            <p:ph type="body" sz="quarter" idx="11" hasCustomPrompt="1"/>
          </p:nvPr>
        </p:nvSpPr>
        <p:spPr>
          <a:xfrm>
            <a:off x="568476" y="425451"/>
            <a:ext cx="6866797"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
        <p:nvSpPr>
          <p:cNvPr id="13" name="Chart Placeholder 2"/>
          <p:cNvSpPr>
            <a:spLocks noGrp="1"/>
          </p:cNvSpPr>
          <p:nvPr>
            <p:ph type="chart" sz="quarter" idx="13"/>
          </p:nvPr>
        </p:nvSpPr>
        <p:spPr>
          <a:xfrm>
            <a:off x="1463040" y="1352696"/>
            <a:ext cx="9171093" cy="4387704"/>
          </a:xfrm>
          <a:prstGeom prst="rect">
            <a:avLst/>
          </a:prstGeom>
        </p:spPr>
        <p:txBody>
          <a:bodyPr vert="horz"/>
          <a:lstStyle/>
          <a:p>
            <a:endParaRPr lang="en-US" dirty="0"/>
          </a:p>
        </p:txBody>
      </p:sp>
    </p:spTree>
    <p:extLst>
      <p:ext uri="{BB962C8B-B14F-4D97-AF65-F5344CB8AC3E}">
        <p14:creationId xmlns:p14="http://schemas.microsoft.com/office/powerpoint/2010/main" val="234126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7" name="Rectangle 26"/>
          <p:cNvSpPr/>
          <p:nvPr userDrawn="1"/>
        </p:nvSpPr>
        <p:spPr>
          <a:xfrm>
            <a:off x="2359743" y="6266564"/>
            <a:ext cx="9222659"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1800"/>
          </a:p>
        </p:txBody>
      </p:sp>
      <p:sp>
        <p:nvSpPr>
          <p:cNvPr id="28" name="Slide Number Placeholder 5"/>
          <p:cNvSpPr txBox="1">
            <a:spLocks/>
          </p:cNvSpPr>
          <p:nvPr userDrawn="1"/>
        </p:nvSpPr>
        <p:spPr>
          <a:xfrm>
            <a:off x="11277600" y="6284968"/>
            <a:ext cx="3048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pic>
        <p:nvPicPr>
          <p:cNvPr id="29" name="Picture 28"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475" y="6226051"/>
            <a:ext cx="1504165" cy="291776"/>
          </a:xfrm>
          <a:prstGeom prst="rect">
            <a:avLst/>
          </a:prstGeom>
        </p:spPr>
      </p:pic>
      <p:sp>
        <p:nvSpPr>
          <p:cNvPr id="9" name="Text Placeholder 17"/>
          <p:cNvSpPr>
            <a:spLocks noGrp="1"/>
          </p:cNvSpPr>
          <p:nvPr>
            <p:ph type="body" sz="quarter" idx="12" hasCustomPrompt="1"/>
          </p:nvPr>
        </p:nvSpPr>
        <p:spPr>
          <a:xfrm>
            <a:off x="568475" y="808184"/>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0" name="Text Placeholder 15"/>
          <p:cNvSpPr>
            <a:spLocks noGrp="1"/>
          </p:cNvSpPr>
          <p:nvPr>
            <p:ph type="body" sz="quarter" idx="11" hasCustomPrompt="1"/>
          </p:nvPr>
        </p:nvSpPr>
        <p:spPr>
          <a:xfrm>
            <a:off x="568476" y="425451"/>
            <a:ext cx="6866797"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
        <p:nvSpPr>
          <p:cNvPr id="11" name="Chart Placeholder 2"/>
          <p:cNvSpPr>
            <a:spLocks noGrp="1"/>
          </p:cNvSpPr>
          <p:nvPr>
            <p:ph type="chart" sz="quarter" idx="13"/>
          </p:nvPr>
        </p:nvSpPr>
        <p:spPr>
          <a:xfrm>
            <a:off x="5538962" y="1711846"/>
            <a:ext cx="5726545" cy="3703435"/>
          </a:xfrm>
          <a:prstGeom prst="rect">
            <a:avLst/>
          </a:prstGeom>
        </p:spPr>
        <p:txBody>
          <a:bodyPr vert="horz"/>
          <a:lstStyle/>
          <a:p>
            <a:endParaRPr lang="en-US" dirty="0"/>
          </a:p>
        </p:txBody>
      </p:sp>
      <p:sp>
        <p:nvSpPr>
          <p:cNvPr id="12" name="Text Placeholder 6"/>
          <p:cNvSpPr>
            <a:spLocks noGrp="1"/>
          </p:cNvSpPr>
          <p:nvPr>
            <p:ph type="body" sz="quarter" idx="10"/>
          </p:nvPr>
        </p:nvSpPr>
        <p:spPr>
          <a:xfrm>
            <a:off x="568475" y="2002936"/>
            <a:ext cx="4449949" cy="3412345"/>
          </a:xfrm>
          <a:prstGeom prst="rect">
            <a:avLst/>
          </a:prstGeom>
        </p:spPr>
        <p:txBody>
          <a:bodyPr vert="horz" lIns="0" tIns="0" rIns="0" bIns="0"/>
          <a:lstStyle>
            <a:lvl1pPr marL="0" indent="0">
              <a:spcBef>
                <a:spcPts val="0"/>
              </a:spcBef>
              <a:buFontTx/>
              <a:buNone/>
              <a:defRPr sz="1800" b="0" i="0">
                <a:solidFill>
                  <a:srgbClr val="002D62"/>
                </a:solidFill>
                <a:latin typeface="Arial"/>
                <a:cs typeface="Aria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6246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p:cNvSpPr/>
          <p:nvPr userDrawn="1"/>
        </p:nvSpPr>
        <p:spPr>
          <a:xfrm>
            <a:off x="3004303" y="6108262"/>
            <a:ext cx="8541152"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1350"/>
          </a:p>
        </p:txBody>
      </p:sp>
      <p:pic>
        <p:nvPicPr>
          <p:cNvPr id="12" name="Picture 11"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478" y="5902222"/>
            <a:ext cx="2208591" cy="428419"/>
          </a:xfrm>
          <a:prstGeom prst="rect">
            <a:avLst/>
          </a:prstGeom>
        </p:spPr>
      </p:pic>
      <p:sp>
        <p:nvSpPr>
          <p:cNvPr id="6" name="Text Placeholder 17"/>
          <p:cNvSpPr>
            <a:spLocks noGrp="1"/>
          </p:cNvSpPr>
          <p:nvPr>
            <p:ph type="body" sz="quarter" idx="12" hasCustomPrompt="1"/>
          </p:nvPr>
        </p:nvSpPr>
        <p:spPr>
          <a:xfrm>
            <a:off x="568475" y="427201"/>
            <a:ext cx="3403600" cy="544513"/>
          </a:xfrm>
          <a:prstGeom prst="rect">
            <a:avLst/>
          </a:prstGeom>
        </p:spPr>
        <p:txBody>
          <a:bodyPr vert="horz" lIns="0" tIns="0" rIns="0" bIns="0"/>
          <a:lstStyle>
            <a:lvl1pPr marL="0" indent="0">
              <a:buFontTx/>
              <a:buNone/>
              <a:defRPr sz="788" b="0" i="0">
                <a:solidFill>
                  <a:srgbClr val="002D62"/>
                </a:solidFill>
                <a:latin typeface="Arial"/>
                <a:cs typeface="Arial"/>
              </a:defRPr>
            </a:lvl1pPr>
          </a:lstStyle>
          <a:p>
            <a:pPr lvl="0"/>
            <a:r>
              <a:rPr lang="en-US" dirty="0" smtClean="0"/>
              <a:t>Click to edit subhead styles</a:t>
            </a:r>
          </a:p>
        </p:txBody>
      </p:sp>
      <p:sp>
        <p:nvSpPr>
          <p:cNvPr id="13" name="Text Placeholder 15"/>
          <p:cNvSpPr>
            <a:spLocks noGrp="1"/>
          </p:cNvSpPr>
          <p:nvPr>
            <p:ph type="body" sz="quarter" idx="11" hasCustomPrompt="1"/>
          </p:nvPr>
        </p:nvSpPr>
        <p:spPr>
          <a:xfrm>
            <a:off x="568478" y="2678571"/>
            <a:ext cx="8096068" cy="834923"/>
          </a:xfrm>
          <a:prstGeom prst="rect">
            <a:avLst/>
          </a:prstGeom>
        </p:spPr>
        <p:txBody>
          <a:bodyPr vert="horz" lIns="0" tIns="0" rIns="0" bIns="0"/>
          <a:lstStyle>
            <a:lvl1pPr marL="0" indent="0">
              <a:spcBef>
                <a:spcPts val="0"/>
              </a:spcBef>
              <a:buFontTx/>
              <a:buNone/>
              <a:defRPr sz="2100" b="1" i="0">
                <a:solidFill>
                  <a:srgbClr val="E31B23"/>
                </a:solidFill>
                <a:latin typeface="Arial Bold"/>
                <a:cs typeface="Arial Bold"/>
              </a:defRPr>
            </a:lvl1pPr>
          </a:lstStyle>
          <a:p>
            <a:pPr lvl="0"/>
            <a:r>
              <a:rPr lang="en-US" dirty="0" smtClean="0"/>
              <a:t>Click to edit headline style</a:t>
            </a:r>
            <a:endParaRPr lang="en-US" dirty="0"/>
          </a:p>
        </p:txBody>
      </p:sp>
      <p:sp>
        <p:nvSpPr>
          <p:cNvPr id="14" name="Text Placeholder 17"/>
          <p:cNvSpPr>
            <a:spLocks noGrp="1"/>
          </p:cNvSpPr>
          <p:nvPr>
            <p:ph type="body" sz="quarter" idx="13" hasCustomPrompt="1"/>
          </p:nvPr>
        </p:nvSpPr>
        <p:spPr>
          <a:xfrm>
            <a:off x="568475" y="3586450"/>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Tree>
    <p:extLst>
      <p:ext uri="{BB962C8B-B14F-4D97-AF65-F5344CB8AC3E}">
        <p14:creationId xmlns:p14="http://schemas.microsoft.com/office/powerpoint/2010/main" val="303408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568475" y="1904538"/>
            <a:ext cx="10972800" cy="3151909"/>
          </a:xfrm>
          <a:prstGeom prst="rect">
            <a:avLst/>
          </a:prstGeom>
        </p:spPr>
        <p:txBody>
          <a:bodyPr/>
          <a:lstStyle>
            <a:lvl1pPr>
              <a:buClr>
                <a:srgbClr val="E31B23"/>
              </a:buClr>
              <a:defRPr>
                <a:solidFill>
                  <a:srgbClr val="002D62"/>
                </a:solidFill>
                <a:latin typeface="Arial"/>
                <a:cs typeface="Arial"/>
              </a:defRPr>
            </a:lvl1pPr>
            <a:lvl2pPr>
              <a:defRPr>
                <a:solidFill>
                  <a:srgbClr val="002D62"/>
                </a:solidFill>
                <a:latin typeface="Arial"/>
                <a:cs typeface="Arial"/>
              </a:defRPr>
            </a:lvl2pPr>
            <a:lvl3pPr>
              <a:buClr>
                <a:srgbClr val="E31B23"/>
              </a:buClr>
              <a:defRPr>
                <a:solidFill>
                  <a:srgbClr val="002D62"/>
                </a:solidFill>
                <a:latin typeface="Arial"/>
                <a:cs typeface="Arial"/>
              </a:defRPr>
            </a:lvl3pPr>
            <a:lvl4pPr>
              <a:defRPr>
                <a:solidFill>
                  <a:srgbClr val="002D62"/>
                </a:solidFill>
                <a:latin typeface="Arial"/>
                <a:cs typeface="Arial"/>
              </a:defRPr>
            </a:lvl4pPr>
            <a:lvl5pPr>
              <a:buClr>
                <a:srgbClr val="E31B23"/>
              </a:buClr>
              <a:defRPr>
                <a:solidFill>
                  <a:srgbClr val="002D6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7"/>
          <p:cNvSpPr>
            <a:spLocks noGrp="1"/>
          </p:cNvSpPr>
          <p:nvPr>
            <p:ph type="body" sz="quarter" idx="12" hasCustomPrompt="1"/>
          </p:nvPr>
        </p:nvSpPr>
        <p:spPr>
          <a:xfrm>
            <a:off x="568475" y="808186"/>
            <a:ext cx="3403600" cy="544513"/>
          </a:xfrm>
          <a:prstGeom prst="rect">
            <a:avLst/>
          </a:prstGeom>
        </p:spPr>
        <p:txBody>
          <a:bodyPr vert="horz" lIns="0" tIns="0" rIns="0" bIns="0"/>
          <a:lstStyle>
            <a:lvl1pPr marL="0" indent="0">
              <a:buFontTx/>
              <a:buNone/>
              <a:defRPr sz="788" b="0" i="0">
                <a:solidFill>
                  <a:srgbClr val="002D62"/>
                </a:solidFill>
                <a:latin typeface="Arial"/>
                <a:cs typeface="Arial"/>
              </a:defRPr>
            </a:lvl1pPr>
          </a:lstStyle>
          <a:p>
            <a:pPr lvl="0"/>
            <a:r>
              <a:rPr lang="en-US" dirty="0" smtClean="0"/>
              <a:t>Click to edit subhead styles</a:t>
            </a:r>
          </a:p>
        </p:txBody>
      </p:sp>
      <p:sp>
        <p:nvSpPr>
          <p:cNvPr id="7" name="Text Placeholder 15"/>
          <p:cNvSpPr>
            <a:spLocks noGrp="1"/>
          </p:cNvSpPr>
          <p:nvPr>
            <p:ph type="body" sz="quarter" idx="11" hasCustomPrompt="1"/>
          </p:nvPr>
        </p:nvSpPr>
        <p:spPr>
          <a:xfrm>
            <a:off x="568476" y="425451"/>
            <a:ext cx="6866797" cy="359642"/>
          </a:xfrm>
          <a:prstGeom prst="rect">
            <a:avLst/>
          </a:prstGeom>
        </p:spPr>
        <p:txBody>
          <a:bodyPr vert="horz" lIns="0" tIns="0" rIns="0" bIns="0"/>
          <a:lstStyle>
            <a:lvl1pPr marL="0" indent="0">
              <a:spcBef>
                <a:spcPts val="0"/>
              </a:spcBef>
              <a:buFontTx/>
              <a:buNone/>
              <a:defRPr sz="1500" b="1" i="0">
                <a:solidFill>
                  <a:srgbClr val="002D62"/>
                </a:solidFill>
                <a:latin typeface="Arial Bold"/>
                <a:cs typeface="Arial Bold"/>
              </a:defRPr>
            </a:lvl1pPr>
          </a:lstStyle>
          <a:p>
            <a:pPr lvl="0"/>
            <a:r>
              <a:rPr lang="en-US" dirty="0" smtClean="0"/>
              <a:t>Click to edit headline style</a:t>
            </a:r>
            <a:endParaRPr lang="en-US" dirty="0"/>
          </a:p>
        </p:txBody>
      </p:sp>
      <p:sp>
        <p:nvSpPr>
          <p:cNvPr id="14" name="Rectangle 13"/>
          <p:cNvSpPr/>
          <p:nvPr userDrawn="1"/>
        </p:nvSpPr>
        <p:spPr>
          <a:xfrm>
            <a:off x="2359744" y="6266564"/>
            <a:ext cx="9222659"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1350"/>
          </a:p>
        </p:txBody>
      </p:sp>
      <p:sp>
        <p:nvSpPr>
          <p:cNvPr id="15" name="Slide Number Placeholder 5"/>
          <p:cNvSpPr txBox="1">
            <a:spLocks/>
          </p:cNvSpPr>
          <p:nvPr userDrawn="1"/>
        </p:nvSpPr>
        <p:spPr>
          <a:xfrm>
            <a:off x="11277600" y="6284968"/>
            <a:ext cx="3048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675" b="1" i="0" smtClean="0">
                <a:solidFill>
                  <a:schemeClr val="bg1"/>
                </a:solidFill>
              </a:rPr>
              <a:pPr algn="ctr"/>
              <a:t>‹#›</a:t>
            </a:fld>
            <a:endParaRPr lang="en-US" sz="675" b="1" i="0" dirty="0">
              <a:solidFill>
                <a:schemeClr val="bg1"/>
              </a:solidFill>
            </a:endParaRPr>
          </a:p>
        </p:txBody>
      </p:sp>
      <p:pic>
        <p:nvPicPr>
          <p:cNvPr id="16" name="Picture 15"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476" y="6226051"/>
            <a:ext cx="1504165" cy="291776"/>
          </a:xfrm>
          <a:prstGeom prst="rect">
            <a:avLst/>
          </a:prstGeom>
        </p:spPr>
      </p:pic>
    </p:spTree>
    <p:extLst>
      <p:ext uri="{BB962C8B-B14F-4D97-AF65-F5344CB8AC3E}">
        <p14:creationId xmlns:p14="http://schemas.microsoft.com/office/powerpoint/2010/main" val="185241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568476" y="326571"/>
            <a:ext cx="11006667" cy="0"/>
          </a:xfrm>
          <a:prstGeom prst="line">
            <a:avLst/>
          </a:prstGeom>
          <a:ln w="6350" cmpd="sng">
            <a:solidFill>
              <a:srgbClr val="002D6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73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3" r:id="rId4"/>
    <p:sldLayoutId id="2147483655" r:id="rId5"/>
    <p:sldLayoutId id="2147483654" r:id="rId6"/>
    <p:sldLayoutId id="2147483657" r:id="rId7"/>
    <p:sldLayoutId id="2147483658" r:id="rId8"/>
  </p:sldLayoutIdLst>
  <p:txStyles>
    <p:titleStyle>
      <a:lvl1pPr algn="ctr" defTabSz="457200" rtl="0" eaLnBrk="1" latinLnBrk="0" hangingPunct="1">
        <a:spcBef>
          <a:spcPct val="0"/>
        </a:spcBef>
        <a:buNone/>
        <a:defRPr sz="4400" b="0" i="0" kern="1200">
          <a:solidFill>
            <a:srgbClr val="1E4C7E"/>
          </a:solidFill>
          <a:latin typeface="Arial Rounded MT Bold"/>
          <a:ea typeface="+mj-ea"/>
          <a:cs typeface="Arial Rounded MT Bold"/>
        </a:defRPr>
      </a:lvl1pPr>
    </p:titleStyle>
    <p:bodyStyle>
      <a:lvl1pPr marL="342900" indent="-342900" algn="l" defTabSz="457200" rtl="0" eaLnBrk="1" latinLnBrk="0" hangingPunct="1">
        <a:spcBef>
          <a:spcPct val="20000"/>
        </a:spcBef>
        <a:buFont typeface="Arial"/>
        <a:buChar char="•"/>
        <a:defRPr sz="3200" b="0" i="0" kern="1200">
          <a:solidFill>
            <a:srgbClr val="1E4C7E"/>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1E4C7E"/>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1E4C7E"/>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1E4C7E"/>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1E4C7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9.JPG"/><Relationship Id="rId7"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act.org/stateanddistrict/contactus" TargetMode="External"/><Relationship Id="rId2" Type="http://schemas.openxmlformats.org/officeDocument/2006/relationships/hyperlink" Target="http://www.act.org/stateanddistrict/wisconsin"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25368" y="993111"/>
            <a:ext cx="6893170" cy="2813188"/>
          </a:xfrm>
        </p:spPr>
        <p:txBody>
          <a:bodyPr anchor="ctr">
            <a:normAutofit lnSpcReduction="10000"/>
          </a:bodyPr>
          <a:lstStyle/>
          <a:p>
            <a:pPr algn="ctr"/>
            <a:r>
              <a:rPr lang="en-US" sz="3200" dirty="0">
                <a:solidFill>
                  <a:srgbClr val="002060"/>
                </a:solidFill>
              </a:rPr>
              <a:t>Welcome to the </a:t>
            </a:r>
            <a:r>
              <a:rPr lang="en-US" sz="3200" dirty="0" smtClean="0">
                <a:solidFill>
                  <a:schemeClr val="tx2"/>
                </a:solidFill>
              </a:rPr>
              <a:t>Wisconsin</a:t>
            </a:r>
            <a:endParaRPr lang="en-US" sz="3200" dirty="0">
              <a:solidFill>
                <a:schemeClr val="tx2"/>
              </a:solidFill>
            </a:endParaRPr>
          </a:p>
          <a:p>
            <a:pPr algn="ctr"/>
            <a:r>
              <a:rPr lang="en-US" sz="3200" dirty="0">
                <a:solidFill>
                  <a:srgbClr val="002060"/>
                </a:solidFill>
              </a:rPr>
              <a:t>Test Administration Q&amp;A Session for the ACT</a:t>
            </a:r>
            <a:r>
              <a:rPr lang="en-US" sz="3200" baseline="30000" dirty="0">
                <a:solidFill>
                  <a:srgbClr val="002060"/>
                </a:solidFill>
              </a:rPr>
              <a:t>© </a:t>
            </a:r>
            <a:r>
              <a:rPr lang="en-US" sz="3200" dirty="0">
                <a:solidFill>
                  <a:schemeClr val="tx2"/>
                </a:solidFill>
              </a:rPr>
              <a:t>Test </a:t>
            </a:r>
            <a:r>
              <a:rPr lang="en-US" sz="3200" dirty="0" smtClean="0">
                <a:solidFill>
                  <a:schemeClr val="tx2"/>
                </a:solidFill>
              </a:rPr>
              <a:t>with Writing</a:t>
            </a:r>
            <a:endParaRPr lang="en-US" sz="3200" baseline="30000" dirty="0">
              <a:solidFill>
                <a:schemeClr val="tx2"/>
              </a:solidFill>
            </a:endParaRPr>
          </a:p>
          <a:p>
            <a:pPr algn="ctr"/>
            <a:r>
              <a:rPr lang="en-US" sz="3200" dirty="0">
                <a:solidFill>
                  <a:srgbClr val="002060"/>
                </a:solidFill>
              </a:rPr>
              <a:t>Spring </a:t>
            </a:r>
            <a:r>
              <a:rPr lang="en-US" sz="3200" dirty="0" smtClean="0">
                <a:solidFill>
                  <a:srgbClr val="002060"/>
                </a:solidFill>
              </a:rPr>
              <a:t>2018</a:t>
            </a:r>
          </a:p>
          <a:p>
            <a:pPr algn="ctr"/>
            <a:r>
              <a:rPr lang="en-US" sz="3200" dirty="0" smtClean="0">
                <a:solidFill>
                  <a:srgbClr val="002060"/>
                </a:solidFill>
              </a:rPr>
              <a:t>Administration, Transportation, and Interpretation</a:t>
            </a:r>
            <a:endParaRPr lang="en-US" sz="3200" dirty="0">
              <a:solidFill>
                <a:srgbClr val="002060"/>
              </a:solidFill>
            </a:endParaRPr>
          </a:p>
          <a:p>
            <a:pPr algn="ctr"/>
            <a:endParaRPr lang="en-US" sz="3200" dirty="0"/>
          </a:p>
        </p:txBody>
      </p:sp>
      <p:sp>
        <p:nvSpPr>
          <p:cNvPr id="4" name="Text Placeholder 3"/>
          <p:cNvSpPr txBox="1">
            <a:spLocks/>
          </p:cNvSpPr>
          <p:nvPr/>
        </p:nvSpPr>
        <p:spPr>
          <a:xfrm>
            <a:off x="3004781" y="4648372"/>
            <a:ext cx="6086747" cy="645951"/>
          </a:xfrm>
          <a:prstGeom prst="rect">
            <a:avLst/>
          </a:prstGeom>
        </p:spPr>
        <p:txBody>
          <a:bodyPr vert="horz" lIns="0" tIns="0" rIns="0" bIns="0"/>
          <a:lstStyle>
            <a:lvl1pPr marL="0" indent="0" algn="l" defTabSz="457200" rtl="0" eaLnBrk="1" latinLnBrk="0" hangingPunct="1">
              <a:spcBef>
                <a:spcPct val="20000"/>
              </a:spcBef>
              <a:buFontTx/>
              <a:buNone/>
              <a:defRPr sz="1400" b="0" i="0" kern="1200">
                <a:solidFill>
                  <a:srgbClr val="002D62"/>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1E4C7E"/>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1E4C7E"/>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1E4C7E"/>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1E4C7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500" b="1" dirty="0">
                <a:solidFill>
                  <a:schemeClr val="accent1"/>
                </a:solidFill>
              </a:rPr>
              <a:t>For Audio Please Call: </a:t>
            </a:r>
            <a:r>
              <a:rPr lang="en-US" sz="1500" b="1" dirty="0" smtClean="0">
                <a:solidFill>
                  <a:schemeClr val="bg2">
                    <a:lumMod val="90000"/>
                  </a:schemeClr>
                </a:solidFill>
              </a:rPr>
              <a:t>800.260.0718</a:t>
            </a:r>
            <a:endParaRPr lang="en-US" sz="1500" b="1" dirty="0">
              <a:solidFill>
                <a:schemeClr val="bg2">
                  <a:lumMod val="90000"/>
                </a:schemeClr>
              </a:solidFill>
            </a:endParaRPr>
          </a:p>
          <a:p>
            <a:pPr algn="ctr"/>
            <a:r>
              <a:rPr lang="en-US" sz="1500" b="1" dirty="0">
                <a:solidFill>
                  <a:schemeClr val="accent1"/>
                </a:solidFill>
              </a:rPr>
              <a:t>Participant Code: </a:t>
            </a:r>
            <a:r>
              <a:rPr lang="en-US" sz="1500" b="1" dirty="0" smtClean="0">
                <a:solidFill>
                  <a:schemeClr val="bg2">
                    <a:lumMod val="90000"/>
                  </a:schemeClr>
                </a:solidFill>
              </a:rPr>
              <a:t>442860</a:t>
            </a:r>
            <a:r>
              <a:rPr lang="en-US" sz="1500" b="1" dirty="0">
                <a:solidFill>
                  <a:schemeClr val="bg2">
                    <a:lumMod val="90000"/>
                  </a:schemeClr>
                </a:solidFill>
              </a:rPr>
              <a:t>	</a:t>
            </a:r>
            <a:r>
              <a:rPr lang="en-US" sz="1500" b="1" dirty="0">
                <a:solidFill>
                  <a:schemeClr val="accent1"/>
                </a:solidFill>
              </a:rPr>
              <a:t>	</a:t>
            </a:r>
            <a:r>
              <a:rPr lang="en-US" sz="1500" b="1" dirty="0">
                <a:solidFill>
                  <a:schemeClr val="bg2">
                    <a:lumMod val="75000"/>
                  </a:schemeClr>
                </a:solidFill>
              </a:rPr>
              <a:t>		</a:t>
            </a:r>
          </a:p>
        </p:txBody>
      </p:sp>
    </p:spTree>
    <p:extLst>
      <p:ext uri="{BB962C8B-B14F-4D97-AF65-F5344CB8AC3E}">
        <p14:creationId xmlns:p14="http://schemas.microsoft.com/office/powerpoint/2010/main" val="41226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1" end="1"/>
                                            </p:txEl>
                                          </p:spTgt>
                                        </p:tgtEl>
                                      </p:cBhvr>
                                    </p:animEffect>
                                    <p:animScale>
                                      <p:cBhvr>
                                        <p:cTn id="12" dur="250" autoRev="1" fill="hold"/>
                                        <p:tgtEl>
                                          <p:spTgt spid="4">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6587" y="1201785"/>
            <a:ext cx="9196613" cy="4654729"/>
          </a:xfrm>
        </p:spPr>
        <p:txBody>
          <a:bodyPr/>
          <a:lstStyle/>
          <a:p>
            <a:r>
              <a:rPr lang="en-US" sz="2000" dirty="0">
                <a:solidFill>
                  <a:schemeClr val="tx2"/>
                </a:solidFill>
              </a:rPr>
              <a:t>Secure materials before admitting examinees into room</a:t>
            </a:r>
            <a:r>
              <a:rPr lang="en-US" sz="2000" dirty="0" smtClean="0">
                <a:solidFill>
                  <a:schemeClr val="tx2"/>
                </a:solidFill>
              </a:rPr>
              <a:t>.</a:t>
            </a:r>
          </a:p>
          <a:p>
            <a:pPr marL="0" indent="0">
              <a:buNone/>
            </a:pPr>
            <a:endParaRPr lang="en-US" sz="1400" dirty="0">
              <a:solidFill>
                <a:schemeClr val="tx2"/>
              </a:solidFill>
            </a:endParaRPr>
          </a:p>
          <a:p>
            <a:r>
              <a:rPr lang="en-US" sz="2000" dirty="0">
                <a:solidFill>
                  <a:schemeClr val="tx2"/>
                </a:solidFill>
              </a:rPr>
              <a:t>Personal recognition or ID required</a:t>
            </a:r>
          </a:p>
          <a:p>
            <a:pPr lvl="1"/>
            <a:r>
              <a:rPr lang="en-US" sz="1800" dirty="0">
                <a:solidFill>
                  <a:schemeClr val="tx2"/>
                </a:solidFill>
              </a:rPr>
              <a:t>Verify examinee identification at the door and mark roster.</a:t>
            </a:r>
          </a:p>
          <a:p>
            <a:pPr lvl="1"/>
            <a:r>
              <a:rPr lang="en-US" sz="1800" dirty="0">
                <a:solidFill>
                  <a:schemeClr val="tx2"/>
                </a:solidFill>
              </a:rPr>
              <a:t>Mark absent examinees with a dash</a:t>
            </a:r>
            <a:r>
              <a:rPr lang="en-US" sz="1800" dirty="0" smtClean="0">
                <a:solidFill>
                  <a:schemeClr val="tx2"/>
                </a:solidFill>
              </a:rPr>
              <a:t>.</a:t>
            </a:r>
          </a:p>
          <a:p>
            <a:pPr marL="457200" lvl="1" indent="0">
              <a:buNone/>
            </a:pPr>
            <a:endParaRPr lang="en-US" sz="1400" dirty="0">
              <a:solidFill>
                <a:schemeClr val="tx2"/>
              </a:solidFill>
            </a:endParaRPr>
          </a:p>
          <a:p>
            <a:r>
              <a:rPr lang="en-US" sz="2000" dirty="0">
                <a:solidFill>
                  <a:schemeClr val="tx2"/>
                </a:solidFill>
              </a:rPr>
              <a:t>Check for cell phones or other electronic devices</a:t>
            </a:r>
            <a:r>
              <a:rPr lang="en-US" sz="2000" dirty="0" smtClean="0">
                <a:solidFill>
                  <a:schemeClr val="tx2"/>
                </a:solidFill>
              </a:rPr>
              <a:t>.</a:t>
            </a:r>
          </a:p>
          <a:p>
            <a:pPr marL="0" indent="0">
              <a:buNone/>
            </a:pPr>
            <a:endParaRPr lang="en-US" sz="1400" dirty="0">
              <a:solidFill>
                <a:schemeClr val="tx2"/>
              </a:solidFill>
            </a:endParaRPr>
          </a:p>
          <a:p>
            <a:r>
              <a:rPr lang="en-US" sz="2000" dirty="0">
                <a:solidFill>
                  <a:schemeClr val="tx2"/>
                </a:solidFill>
              </a:rPr>
              <a:t>Check for or provide calculator</a:t>
            </a:r>
            <a:r>
              <a:rPr lang="en-US" sz="2000" dirty="0" smtClean="0">
                <a:solidFill>
                  <a:schemeClr val="tx2"/>
                </a:solidFill>
              </a:rPr>
              <a:t>.</a:t>
            </a:r>
          </a:p>
          <a:p>
            <a:pPr marL="0" indent="0">
              <a:buNone/>
            </a:pPr>
            <a:endParaRPr lang="en-US" sz="1400" dirty="0">
              <a:solidFill>
                <a:schemeClr val="tx2"/>
              </a:solidFill>
            </a:endParaRPr>
          </a:p>
          <a:p>
            <a:r>
              <a:rPr lang="en-US" sz="2000" dirty="0" smtClean="0">
                <a:solidFill>
                  <a:schemeClr val="tx2"/>
                </a:solidFill>
              </a:rPr>
              <a:t>Direct </a:t>
            </a:r>
            <a:r>
              <a:rPr lang="en-US" sz="2000" dirty="0">
                <a:solidFill>
                  <a:schemeClr val="tx2"/>
                </a:solidFill>
              </a:rPr>
              <a:t>examinees to assigned seats (students do not pick their seat</a:t>
            </a:r>
            <a:r>
              <a:rPr lang="en-US" sz="2000" dirty="0" smtClean="0">
                <a:solidFill>
                  <a:schemeClr val="tx2"/>
                </a:solidFill>
              </a:rPr>
              <a:t>).</a:t>
            </a:r>
          </a:p>
          <a:p>
            <a:pPr marL="0" indent="0">
              <a:buNone/>
            </a:pPr>
            <a:endParaRPr lang="en-US" sz="1400" dirty="0">
              <a:solidFill>
                <a:schemeClr val="tx2"/>
              </a:solidFill>
            </a:endParaRPr>
          </a:p>
          <a:p>
            <a:r>
              <a:rPr lang="en-US" sz="2000" dirty="0">
                <a:solidFill>
                  <a:schemeClr val="tx2"/>
                </a:solidFill>
              </a:rPr>
              <a:t>No late arrivals—once test booklets are distributed, examinees may no longer be admitted.</a:t>
            </a:r>
          </a:p>
          <a:p>
            <a:pPr marL="0" indent="0">
              <a:buNone/>
            </a:pPr>
            <a:endParaRPr lang="en-US" sz="2000" dirty="0">
              <a:solidFill>
                <a:schemeClr val="tx2"/>
              </a:solidFill>
            </a:endParaRPr>
          </a:p>
        </p:txBody>
      </p:sp>
      <p:sp>
        <p:nvSpPr>
          <p:cNvPr id="4" name="Text Placeholder 3"/>
          <p:cNvSpPr>
            <a:spLocks noGrp="1"/>
          </p:cNvSpPr>
          <p:nvPr>
            <p:ph type="body" sz="quarter" idx="11"/>
          </p:nvPr>
        </p:nvSpPr>
        <p:spPr>
          <a:xfrm>
            <a:off x="600532" y="534578"/>
            <a:ext cx="8229599" cy="754295"/>
          </a:xfrm>
        </p:spPr>
        <p:txBody>
          <a:bodyPr/>
          <a:lstStyle/>
          <a:p>
            <a:r>
              <a:rPr lang="en-US" sz="2400" dirty="0">
                <a:solidFill>
                  <a:schemeClr val="tx2"/>
                </a:solidFill>
              </a:rPr>
              <a:t>Identifying and Admitting Examinees</a:t>
            </a:r>
            <a:endParaRPr lang="en-US" sz="2200" dirty="0">
              <a:solidFill>
                <a:schemeClr val="tx2"/>
              </a:solidFill>
            </a:endParaRPr>
          </a:p>
        </p:txBody>
      </p:sp>
    </p:spTree>
    <p:extLst>
      <p:ext uri="{BB962C8B-B14F-4D97-AF65-F5344CB8AC3E}">
        <p14:creationId xmlns:p14="http://schemas.microsoft.com/office/powerpoint/2010/main" val="1742421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Filling </a:t>
            </a:r>
            <a:r>
              <a:rPr lang="en-US" dirty="0"/>
              <a:t>o</a:t>
            </a:r>
            <a:r>
              <a:rPr lang="en-US" dirty="0" smtClean="0"/>
              <a:t>ut </a:t>
            </a:r>
            <a:r>
              <a:rPr lang="en-US" dirty="0"/>
              <a:t>t</a:t>
            </a:r>
            <a:r>
              <a:rPr lang="en-US" dirty="0" smtClean="0"/>
              <a:t>he Seating Diagram</a:t>
            </a:r>
            <a:endParaRPr lang="en-US" dirty="0"/>
          </a:p>
        </p:txBody>
      </p:sp>
      <p:pic>
        <p:nvPicPr>
          <p:cNvPr id="6" name="Picture 5"/>
          <p:cNvPicPr>
            <a:picLocks noChangeAspect="1"/>
          </p:cNvPicPr>
          <p:nvPr/>
        </p:nvPicPr>
        <p:blipFill>
          <a:blip r:embed="rId3"/>
          <a:stretch>
            <a:fillRect/>
          </a:stretch>
        </p:blipFill>
        <p:spPr>
          <a:xfrm>
            <a:off x="1417563" y="808184"/>
            <a:ext cx="8967410" cy="5206883"/>
          </a:xfrm>
          <a:prstGeom prst="rect">
            <a:avLst/>
          </a:prstGeom>
        </p:spPr>
      </p:pic>
    </p:spTree>
    <p:extLst>
      <p:ext uri="{BB962C8B-B14F-4D97-AF65-F5344CB8AC3E}">
        <p14:creationId xmlns:p14="http://schemas.microsoft.com/office/powerpoint/2010/main" val="4263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0533" y="545464"/>
            <a:ext cx="8229599" cy="754295"/>
          </a:xfrm>
        </p:spPr>
        <p:txBody>
          <a:bodyPr/>
          <a:lstStyle/>
          <a:p>
            <a:r>
              <a:rPr lang="en-US" sz="2400" dirty="0">
                <a:solidFill>
                  <a:schemeClr val="tx2"/>
                </a:solidFill>
              </a:rPr>
              <a:t>Timing Report</a:t>
            </a:r>
          </a:p>
          <a:p>
            <a:r>
              <a:rPr lang="en-US" sz="2200" dirty="0">
                <a:solidFill>
                  <a:schemeClr val="tx2"/>
                </a:solidFill>
              </a:rPr>
              <a:t>Standard Time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9553" y="1527299"/>
            <a:ext cx="10496957" cy="4015179"/>
          </a:xfrm>
        </p:spPr>
      </p:pic>
    </p:spTree>
    <p:extLst>
      <p:ext uri="{BB962C8B-B14F-4D97-AF65-F5344CB8AC3E}">
        <p14:creationId xmlns:p14="http://schemas.microsoft.com/office/powerpoint/2010/main" val="413822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89647" y="481327"/>
            <a:ext cx="8229599" cy="754295"/>
          </a:xfrm>
        </p:spPr>
        <p:txBody>
          <a:bodyPr/>
          <a:lstStyle/>
          <a:p>
            <a:r>
              <a:rPr lang="en-US" sz="2400" dirty="0">
                <a:solidFill>
                  <a:schemeClr val="tx2"/>
                </a:solidFill>
              </a:rPr>
              <a:t>Test Timing Chart</a:t>
            </a:r>
          </a:p>
          <a:p>
            <a:r>
              <a:rPr lang="en-US" sz="2200" dirty="0">
                <a:solidFill>
                  <a:schemeClr val="tx2"/>
                </a:solidFill>
              </a:rPr>
              <a:t>Standard Time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0361" y="1365251"/>
            <a:ext cx="3938877" cy="359268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999" y="1389945"/>
            <a:ext cx="3878580" cy="3543300"/>
          </a:xfrm>
          <a:prstGeom prst="rect">
            <a:avLst/>
          </a:prstGeom>
        </p:spPr>
      </p:pic>
      <p:sp>
        <p:nvSpPr>
          <p:cNvPr id="7" name="Rounded Rectangle 6"/>
          <p:cNvSpPr/>
          <p:nvPr/>
        </p:nvSpPr>
        <p:spPr>
          <a:xfrm>
            <a:off x="1950361" y="3601159"/>
            <a:ext cx="792843" cy="299155"/>
          </a:xfrm>
          <a:prstGeom prst="roundRect">
            <a:avLst/>
          </a:prstGeom>
          <a:noFill/>
          <a:ln w="47625">
            <a:solidFill>
              <a:schemeClr val="accent2">
                <a:shade val="95000"/>
                <a:satMod val="10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ounded Rectangle 7"/>
          <p:cNvSpPr/>
          <p:nvPr/>
        </p:nvSpPr>
        <p:spPr>
          <a:xfrm>
            <a:off x="6990847" y="4329294"/>
            <a:ext cx="708176" cy="316089"/>
          </a:xfrm>
          <a:prstGeom prst="roundRect">
            <a:avLst/>
          </a:prstGeom>
          <a:noFill/>
          <a:ln w="47625">
            <a:solidFill>
              <a:schemeClr val="accent2">
                <a:shade val="95000"/>
                <a:satMod val="10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73938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72971" y="431991"/>
            <a:ext cx="8229599" cy="754294"/>
          </a:xfrm>
        </p:spPr>
        <p:txBody>
          <a:bodyPr/>
          <a:lstStyle/>
          <a:p>
            <a:r>
              <a:rPr lang="en-US" sz="2400" dirty="0">
                <a:solidFill>
                  <a:schemeClr val="tx2"/>
                </a:solidFill>
              </a:rPr>
              <a:t>Distribution of Test Booklets</a:t>
            </a:r>
          </a:p>
          <a:p>
            <a:r>
              <a:rPr lang="en-US" sz="2200" dirty="0">
                <a:solidFill>
                  <a:schemeClr val="tx2"/>
                </a:solidFill>
              </a:rPr>
              <a:t>Standard Time</a:t>
            </a:r>
          </a:p>
        </p:txBody>
      </p:sp>
      <p:sp>
        <p:nvSpPr>
          <p:cNvPr id="2" name="Content Placeholder 1"/>
          <p:cNvSpPr>
            <a:spLocks noGrp="1"/>
          </p:cNvSpPr>
          <p:nvPr>
            <p:ph idx="1"/>
          </p:nvPr>
        </p:nvSpPr>
        <p:spPr>
          <a:xfrm>
            <a:off x="4832529" y="2506749"/>
            <a:ext cx="5517244" cy="2215723"/>
          </a:xfrm>
        </p:spPr>
        <p:txBody>
          <a:bodyPr/>
          <a:lstStyle/>
          <a:p>
            <a:r>
              <a:rPr lang="en-US" sz="2000" dirty="0"/>
              <a:t>After examinees are seated</a:t>
            </a:r>
          </a:p>
          <a:p>
            <a:pPr marL="0" indent="0">
              <a:buNone/>
            </a:pPr>
            <a:endParaRPr lang="en-US" sz="2000" dirty="0"/>
          </a:p>
          <a:p>
            <a:r>
              <a:rPr lang="en-US" sz="2000" dirty="0"/>
              <a:t>Only when prompted by verbal instructions</a:t>
            </a:r>
          </a:p>
          <a:p>
            <a:pPr marL="0" indent="0">
              <a:buNone/>
            </a:pPr>
            <a:endParaRPr lang="en-US" sz="2000" dirty="0"/>
          </a:p>
          <a:p>
            <a:r>
              <a:rPr lang="en-US" sz="2000" dirty="0"/>
              <a:t>In sequential, serial number order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358" y="2258341"/>
            <a:ext cx="2591025" cy="3010161"/>
          </a:xfrm>
          <a:prstGeom prst="rect">
            <a:avLst/>
          </a:prstGeom>
        </p:spPr>
      </p:pic>
    </p:spTree>
    <p:extLst>
      <p:ext uri="{BB962C8B-B14F-4D97-AF65-F5344CB8AC3E}">
        <p14:creationId xmlns:p14="http://schemas.microsoft.com/office/powerpoint/2010/main" val="2445701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Administering the Tests</a:t>
            </a:r>
            <a:endParaRPr lang="en-US" dirty="0"/>
          </a:p>
        </p:txBody>
      </p:sp>
      <p:sp>
        <p:nvSpPr>
          <p:cNvPr id="4" name="Text Placeholder 3"/>
          <p:cNvSpPr>
            <a:spLocks noGrp="1"/>
          </p:cNvSpPr>
          <p:nvPr>
            <p:ph type="body" sz="quarter" idx="13"/>
          </p:nvPr>
        </p:nvSpPr>
        <p:spPr/>
        <p:txBody>
          <a:bodyPr/>
          <a:lstStyle/>
          <a:p>
            <a:r>
              <a:rPr lang="en-US" sz="1800" b="1" dirty="0"/>
              <a:t>The ACT</a:t>
            </a:r>
          </a:p>
        </p:txBody>
      </p:sp>
    </p:spTree>
    <p:extLst>
      <p:ext uri="{BB962C8B-B14F-4D97-AF65-F5344CB8AC3E}">
        <p14:creationId xmlns:p14="http://schemas.microsoft.com/office/powerpoint/2010/main" val="3406113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475" y="1904538"/>
            <a:ext cx="5941182" cy="1851033"/>
          </a:xfrm>
        </p:spPr>
        <p:txBody>
          <a:bodyPr/>
          <a:lstStyle/>
          <a:p>
            <a:pPr marL="0" indent="0">
              <a:buNone/>
            </a:pPr>
            <a:r>
              <a:rPr lang="en-US" dirty="0" smtClean="0"/>
              <a:t>Tests must be administered in order or answer documents will not be scored</a:t>
            </a:r>
            <a:endParaRPr lang="en-US" dirty="0"/>
          </a:p>
        </p:txBody>
      </p:sp>
      <p:sp>
        <p:nvSpPr>
          <p:cNvPr id="4" name="Text Placeholder 3"/>
          <p:cNvSpPr>
            <a:spLocks noGrp="1"/>
          </p:cNvSpPr>
          <p:nvPr>
            <p:ph type="body" sz="quarter" idx="11"/>
          </p:nvPr>
        </p:nvSpPr>
        <p:spPr/>
        <p:txBody>
          <a:bodyPr/>
          <a:lstStyle/>
          <a:p>
            <a:r>
              <a:rPr lang="en-US" dirty="0" smtClean="0"/>
              <a:t>Sequence of Tests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523236259"/>
              </p:ext>
            </p:extLst>
          </p:nvPr>
        </p:nvGraphicFramePr>
        <p:xfrm>
          <a:off x="6662057" y="1341812"/>
          <a:ext cx="4134529" cy="3400240"/>
        </p:xfrm>
        <a:graphic>
          <a:graphicData uri="http://schemas.openxmlformats.org/drawingml/2006/table">
            <a:tbl>
              <a:tblPr firstRow="1" bandRow="1">
                <a:tableStyleId>{5C22544A-7EE6-4342-B048-85BDC9FD1C3A}</a:tableStyleId>
              </a:tblPr>
              <a:tblGrid>
                <a:gridCol w="1782124"/>
                <a:gridCol w="2352405"/>
              </a:tblGrid>
              <a:tr h="425030">
                <a:tc gridSpan="2">
                  <a:txBody>
                    <a:bodyPr/>
                    <a:lstStyle/>
                    <a:p>
                      <a:pPr algn="ctr"/>
                      <a:r>
                        <a:rPr lang="en-US" dirty="0" smtClean="0">
                          <a:latin typeface="Arial" panose="020B0604020202020204" pitchFamily="34" charset="0"/>
                          <a:cs typeface="Arial" panose="020B0604020202020204" pitchFamily="34" charset="0"/>
                        </a:rPr>
                        <a:t>The ACT with Writing</a:t>
                      </a:r>
                      <a:endParaRPr lang="en-US"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1B23"/>
                    </a:solidFill>
                  </a:tcPr>
                </a:tc>
                <a:tc hMerge="1">
                  <a:txBody>
                    <a:bodyPr/>
                    <a:lstStyle/>
                    <a:p>
                      <a:pPr algn="ctr"/>
                      <a:endParaRPr lang="en-US" dirty="0">
                        <a:latin typeface="Arial" panose="020B0604020202020204" pitchFamily="34" charset="0"/>
                        <a:cs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1B23"/>
                    </a:solidFill>
                  </a:tcPr>
                </a:tc>
              </a:tr>
              <a:tr h="425030">
                <a:tc>
                  <a:txBody>
                    <a:bodyPr/>
                    <a:lstStyle/>
                    <a:p>
                      <a:pPr algn="ctr"/>
                      <a:r>
                        <a:rPr lang="en-US" sz="1800" kern="1200" dirty="0" smtClean="0">
                          <a:solidFill>
                            <a:srgbClr val="000000"/>
                          </a:solidFill>
                          <a:latin typeface="Arial" panose="020B0604020202020204" pitchFamily="34" charset="0"/>
                          <a:ea typeface="+mn-ea"/>
                          <a:cs typeface="Arial" panose="020B0604020202020204" pitchFamily="34" charset="0"/>
                        </a:rPr>
                        <a:t>English</a:t>
                      </a:r>
                      <a:endParaRPr lang="en-US" sz="18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kern="1200" dirty="0" smtClean="0">
                          <a:solidFill>
                            <a:srgbClr val="000000"/>
                          </a:solidFill>
                          <a:latin typeface="Arial" panose="020B0604020202020204" pitchFamily="34" charset="0"/>
                          <a:ea typeface="+mn-ea"/>
                          <a:cs typeface="Arial" panose="020B0604020202020204" pitchFamily="34" charset="0"/>
                        </a:rPr>
                        <a:t>45 minutes</a:t>
                      </a:r>
                      <a:endParaRPr lang="en-US" sz="18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25030">
                <a:tc>
                  <a:txBody>
                    <a:bodyPr/>
                    <a:lstStyle/>
                    <a:p>
                      <a:pPr algn="ctr"/>
                      <a:r>
                        <a:rPr lang="en-US" sz="1800" kern="1200" dirty="0" smtClean="0">
                          <a:solidFill>
                            <a:srgbClr val="000000"/>
                          </a:solidFill>
                          <a:latin typeface="Arial" panose="020B0604020202020204" pitchFamily="34" charset="0"/>
                          <a:ea typeface="+mn-ea"/>
                          <a:cs typeface="Arial" panose="020B0604020202020204" pitchFamily="34" charset="0"/>
                        </a:rPr>
                        <a:t>Math</a:t>
                      </a:r>
                      <a:endParaRPr lang="en-US" sz="18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kern="1200" dirty="0" smtClean="0">
                          <a:solidFill>
                            <a:srgbClr val="000000"/>
                          </a:solidFill>
                          <a:latin typeface="Arial" panose="020B0604020202020204" pitchFamily="34" charset="0"/>
                          <a:ea typeface="+mn-ea"/>
                          <a:cs typeface="Arial" panose="020B0604020202020204" pitchFamily="34" charset="0"/>
                        </a:rPr>
                        <a:t>60 minutes</a:t>
                      </a:r>
                      <a:endParaRPr lang="en-US" sz="18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25030">
                <a:tc>
                  <a:txBody>
                    <a:bodyPr/>
                    <a:lstStyle/>
                    <a:p>
                      <a:pPr algn="ctr"/>
                      <a:r>
                        <a:rPr lang="en-US" sz="1800" kern="1200" dirty="0" smtClean="0">
                          <a:solidFill>
                            <a:schemeClr val="tx2">
                              <a:lumMod val="50000"/>
                              <a:lumOff val="50000"/>
                            </a:schemeClr>
                          </a:solidFill>
                          <a:latin typeface="Arial" panose="020B0604020202020204" pitchFamily="34" charset="0"/>
                          <a:ea typeface="+mn-ea"/>
                          <a:cs typeface="Arial" panose="020B0604020202020204" pitchFamily="34" charset="0"/>
                        </a:rPr>
                        <a:t>Break</a:t>
                      </a:r>
                      <a:endParaRPr lang="en-US" sz="1800" kern="1200" dirty="0">
                        <a:solidFill>
                          <a:schemeClr val="tx2">
                            <a:lumMod val="50000"/>
                            <a:lumOff val="50000"/>
                          </a:schemeClr>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kern="1200" dirty="0" smtClean="0">
                          <a:solidFill>
                            <a:schemeClr val="tx2">
                              <a:lumMod val="50000"/>
                              <a:lumOff val="50000"/>
                            </a:schemeClr>
                          </a:solidFill>
                          <a:latin typeface="Arial" panose="020B0604020202020204" pitchFamily="34" charset="0"/>
                          <a:ea typeface="+mn-ea"/>
                          <a:cs typeface="Arial" panose="020B0604020202020204" pitchFamily="34" charset="0"/>
                        </a:rPr>
                        <a:t>15 minutes</a:t>
                      </a:r>
                      <a:endParaRPr lang="en-US" sz="1800" kern="1200" dirty="0">
                        <a:solidFill>
                          <a:schemeClr val="tx2">
                            <a:lumMod val="50000"/>
                            <a:lumOff val="50000"/>
                          </a:schemeClr>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25030">
                <a:tc>
                  <a:txBody>
                    <a:bodyPr/>
                    <a:lstStyle/>
                    <a:p>
                      <a:pPr algn="ctr"/>
                      <a:r>
                        <a:rPr lang="en-US" sz="1800" kern="1200" dirty="0" smtClean="0">
                          <a:solidFill>
                            <a:srgbClr val="000000"/>
                          </a:solidFill>
                          <a:latin typeface="Arial" panose="020B0604020202020204" pitchFamily="34" charset="0"/>
                          <a:ea typeface="+mn-ea"/>
                          <a:cs typeface="Arial" panose="020B0604020202020204" pitchFamily="34" charset="0"/>
                        </a:rPr>
                        <a:t>Reading</a:t>
                      </a:r>
                      <a:endParaRPr lang="en-US" sz="18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kern="1200" dirty="0" smtClean="0">
                          <a:solidFill>
                            <a:srgbClr val="000000"/>
                          </a:solidFill>
                          <a:latin typeface="Arial" panose="020B0604020202020204" pitchFamily="34" charset="0"/>
                          <a:ea typeface="+mn-ea"/>
                          <a:cs typeface="Arial" panose="020B0604020202020204" pitchFamily="34" charset="0"/>
                        </a:rPr>
                        <a:t>35 minutes</a:t>
                      </a:r>
                      <a:endParaRPr lang="en-US" sz="18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25030">
                <a:tc>
                  <a:txBody>
                    <a:bodyPr/>
                    <a:lstStyle/>
                    <a:p>
                      <a:pPr algn="ctr"/>
                      <a:r>
                        <a:rPr lang="en-US" sz="1800" kern="1200" dirty="0" smtClean="0">
                          <a:solidFill>
                            <a:srgbClr val="000000"/>
                          </a:solidFill>
                          <a:latin typeface="Arial" panose="020B0604020202020204" pitchFamily="34" charset="0"/>
                          <a:ea typeface="+mn-ea"/>
                          <a:cs typeface="Arial" panose="020B0604020202020204" pitchFamily="34" charset="0"/>
                        </a:rPr>
                        <a:t>Science</a:t>
                      </a:r>
                      <a:endParaRPr lang="en-US" sz="18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kern="1200" dirty="0" smtClean="0">
                          <a:solidFill>
                            <a:srgbClr val="000000"/>
                          </a:solidFill>
                          <a:latin typeface="Arial" panose="020B0604020202020204" pitchFamily="34" charset="0"/>
                          <a:ea typeface="+mn-ea"/>
                          <a:cs typeface="Arial" panose="020B0604020202020204" pitchFamily="34" charset="0"/>
                        </a:rPr>
                        <a:t>35 minutes</a:t>
                      </a:r>
                      <a:endParaRPr lang="en-US" sz="18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25030">
                <a:tc>
                  <a:txBody>
                    <a:bodyPr/>
                    <a:lstStyle/>
                    <a:p>
                      <a:pPr algn="ctr"/>
                      <a:r>
                        <a:rPr lang="en-US" sz="1800" kern="1200" dirty="0" smtClean="0">
                          <a:solidFill>
                            <a:schemeClr val="tx2">
                              <a:lumMod val="50000"/>
                              <a:lumOff val="50000"/>
                            </a:schemeClr>
                          </a:solidFill>
                          <a:latin typeface="Arial" panose="020B0604020202020204" pitchFamily="34" charset="0"/>
                          <a:ea typeface="+mn-ea"/>
                          <a:cs typeface="Arial" panose="020B0604020202020204" pitchFamily="34" charset="0"/>
                        </a:rPr>
                        <a:t>Break</a:t>
                      </a:r>
                      <a:endParaRPr lang="en-US" sz="1800" kern="1200" dirty="0">
                        <a:solidFill>
                          <a:schemeClr val="tx2">
                            <a:lumMod val="50000"/>
                            <a:lumOff val="50000"/>
                          </a:schemeClr>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kern="1200" dirty="0" smtClean="0">
                          <a:solidFill>
                            <a:schemeClr val="tx2">
                              <a:lumMod val="50000"/>
                              <a:lumOff val="50000"/>
                            </a:schemeClr>
                          </a:solidFill>
                          <a:latin typeface="Arial" panose="020B0604020202020204" pitchFamily="34" charset="0"/>
                          <a:ea typeface="+mn-ea"/>
                          <a:cs typeface="Arial" panose="020B0604020202020204" pitchFamily="34" charset="0"/>
                        </a:rPr>
                        <a:t>5 minutes</a:t>
                      </a:r>
                      <a:endParaRPr lang="en-US" sz="1800" kern="1200" dirty="0">
                        <a:solidFill>
                          <a:schemeClr val="tx2">
                            <a:lumMod val="50000"/>
                            <a:lumOff val="50000"/>
                          </a:schemeClr>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25030">
                <a:tc>
                  <a:txBody>
                    <a:bodyPr/>
                    <a:lstStyle/>
                    <a:p>
                      <a:pPr algn="ctr"/>
                      <a:r>
                        <a:rPr lang="en-US" sz="1800" kern="1200" dirty="0" smtClean="0">
                          <a:solidFill>
                            <a:srgbClr val="000000"/>
                          </a:solidFill>
                          <a:latin typeface="Arial" panose="020B0604020202020204" pitchFamily="34" charset="0"/>
                          <a:ea typeface="+mn-ea"/>
                          <a:cs typeface="Arial" panose="020B0604020202020204" pitchFamily="34" charset="0"/>
                        </a:rPr>
                        <a:t>Writing</a:t>
                      </a:r>
                      <a:r>
                        <a:rPr lang="en-US" sz="1800" kern="1200" baseline="0" dirty="0" smtClean="0">
                          <a:solidFill>
                            <a:srgbClr val="000000"/>
                          </a:solidFill>
                          <a:latin typeface="Arial" panose="020B0604020202020204" pitchFamily="34" charset="0"/>
                          <a:ea typeface="+mn-ea"/>
                          <a:cs typeface="Arial" panose="020B0604020202020204" pitchFamily="34" charset="0"/>
                        </a:rPr>
                        <a:t> Test</a:t>
                      </a:r>
                      <a:endParaRPr lang="en-US" sz="18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kern="1200" dirty="0" smtClean="0">
                          <a:solidFill>
                            <a:srgbClr val="000000"/>
                          </a:solidFill>
                          <a:latin typeface="Arial" panose="020B0604020202020204" pitchFamily="34" charset="0"/>
                          <a:ea typeface="+mn-ea"/>
                          <a:cs typeface="Arial" panose="020B0604020202020204" pitchFamily="34" charset="0"/>
                        </a:rPr>
                        <a:t>40 minutes</a:t>
                      </a:r>
                      <a:endParaRPr lang="en-US" sz="18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70630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11418" y="589006"/>
            <a:ext cx="8229599" cy="754295"/>
          </a:xfrm>
        </p:spPr>
        <p:txBody>
          <a:bodyPr/>
          <a:lstStyle/>
          <a:p>
            <a:r>
              <a:rPr lang="en-US" sz="2400" dirty="0">
                <a:solidFill>
                  <a:schemeClr val="tx2"/>
                </a:solidFill>
              </a:rPr>
              <a:t>Scheduled Break</a:t>
            </a:r>
          </a:p>
          <a:p>
            <a:r>
              <a:rPr lang="en-US" sz="2200" dirty="0">
                <a:solidFill>
                  <a:schemeClr val="tx2"/>
                </a:solidFill>
              </a:rPr>
              <a:t>Standard Testing</a:t>
            </a:r>
          </a:p>
        </p:txBody>
      </p:sp>
      <p:sp>
        <p:nvSpPr>
          <p:cNvPr id="2" name="Content Placeholder 1"/>
          <p:cNvSpPr>
            <a:spLocks noGrp="1"/>
          </p:cNvSpPr>
          <p:nvPr>
            <p:ph idx="1"/>
          </p:nvPr>
        </p:nvSpPr>
        <p:spPr>
          <a:xfrm>
            <a:off x="1362526" y="1761313"/>
            <a:ext cx="9762673" cy="3762103"/>
          </a:xfrm>
        </p:spPr>
        <p:txBody>
          <a:bodyPr/>
          <a:lstStyle/>
          <a:p>
            <a:r>
              <a:rPr lang="en-US" sz="2000" dirty="0"/>
              <a:t>15 minute break between Test 2 and Test </a:t>
            </a:r>
            <a:r>
              <a:rPr lang="en-US" sz="2000" dirty="0" smtClean="0"/>
              <a:t>3</a:t>
            </a:r>
          </a:p>
          <a:p>
            <a:r>
              <a:rPr lang="en-US" sz="2000" dirty="0" smtClean="0">
                <a:solidFill>
                  <a:schemeClr val="tx2"/>
                </a:solidFill>
              </a:rPr>
              <a:t>Read </a:t>
            </a:r>
            <a:r>
              <a:rPr lang="en-US" sz="2000" dirty="0">
                <a:solidFill>
                  <a:schemeClr val="tx2"/>
                </a:solidFill>
              </a:rPr>
              <a:t>the verbal instructions which explain break </a:t>
            </a:r>
            <a:r>
              <a:rPr lang="en-US" sz="2000" dirty="0" smtClean="0">
                <a:solidFill>
                  <a:schemeClr val="tx2"/>
                </a:solidFill>
              </a:rPr>
              <a:t>policies</a:t>
            </a:r>
          </a:p>
          <a:p>
            <a:r>
              <a:rPr lang="en-US" sz="2000" dirty="0">
                <a:solidFill>
                  <a:schemeClr val="tx2"/>
                </a:solidFill>
              </a:rPr>
              <a:t>Room must be attended at all times by testing staff</a:t>
            </a:r>
            <a:r>
              <a:rPr lang="en-US" sz="2000" dirty="0" smtClean="0">
                <a:solidFill>
                  <a:schemeClr val="tx2"/>
                </a:solidFill>
              </a:rPr>
              <a:t>.</a:t>
            </a:r>
          </a:p>
          <a:p>
            <a:r>
              <a:rPr lang="en-US" sz="2000" dirty="0" smtClean="0">
                <a:solidFill>
                  <a:schemeClr val="tx2"/>
                </a:solidFill>
              </a:rPr>
              <a:t>Examinees </a:t>
            </a:r>
            <a:r>
              <a:rPr lang="en-US" sz="2000" dirty="0">
                <a:solidFill>
                  <a:schemeClr val="tx2"/>
                </a:solidFill>
              </a:rPr>
              <a:t>must not access cell phones or electronic </a:t>
            </a:r>
            <a:r>
              <a:rPr lang="en-US" sz="2000" dirty="0" smtClean="0">
                <a:solidFill>
                  <a:schemeClr val="tx2"/>
                </a:solidFill>
              </a:rPr>
              <a:t>devices</a:t>
            </a:r>
          </a:p>
          <a:p>
            <a:r>
              <a:rPr lang="en-US" sz="2000" dirty="0" smtClean="0">
                <a:solidFill>
                  <a:schemeClr val="tx2"/>
                </a:solidFill>
              </a:rPr>
              <a:t>Snack </a:t>
            </a:r>
            <a:r>
              <a:rPr lang="en-US" sz="2000" dirty="0">
                <a:solidFill>
                  <a:schemeClr val="tx2"/>
                </a:solidFill>
              </a:rPr>
              <a:t>and drink outside of </a:t>
            </a:r>
            <a:r>
              <a:rPr lang="en-US" sz="2000" dirty="0" smtClean="0">
                <a:solidFill>
                  <a:schemeClr val="tx2"/>
                </a:solidFill>
              </a:rPr>
              <a:t>room</a:t>
            </a:r>
          </a:p>
          <a:p>
            <a:r>
              <a:rPr lang="en-US" sz="2000" dirty="0" smtClean="0">
                <a:solidFill>
                  <a:schemeClr val="tx2"/>
                </a:solidFill>
              </a:rPr>
              <a:t>Remind </a:t>
            </a:r>
            <a:r>
              <a:rPr lang="en-US" sz="2000" dirty="0">
                <a:solidFill>
                  <a:schemeClr val="tx2"/>
                </a:solidFill>
              </a:rPr>
              <a:t>examinees to be respectful of other testing </a:t>
            </a:r>
            <a:r>
              <a:rPr lang="en-US" sz="2000" dirty="0" smtClean="0">
                <a:solidFill>
                  <a:schemeClr val="tx2"/>
                </a:solidFill>
              </a:rPr>
              <a:t>rooms</a:t>
            </a:r>
          </a:p>
          <a:p>
            <a:r>
              <a:rPr lang="en-US" sz="2000" dirty="0">
                <a:solidFill>
                  <a:schemeClr val="tx2"/>
                </a:solidFill>
              </a:rPr>
              <a:t>Resume testing after 15 minutes even if all examinees do not return on time.</a:t>
            </a:r>
          </a:p>
          <a:p>
            <a:r>
              <a:rPr lang="en-US" sz="2000" dirty="0">
                <a:solidFill>
                  <a:schemeClr val="tx2"/>
                </a:solidFill>
              </a:rPr>
              <a:t>Late examinees may be admitted but can’t make up lost time.</a:t>
            </a:r>
          </a:p>
          <a:p>
            <a:r>
              <a:rPr lang="en-US" sz="2000" dirty="0">
                <a:solidFill>
                  <a:schemeClr val="tx2"/>
                </a:solidFill>
              </a:rPr>
              <a:t>Note any issues on an Irregularity Report.</a:t>
            </a:r>
          </a:p>
          <a:p>
            <a:endParaRPr lang="en-US" sz="2000" dirty="0">
              <a:solidFill>
                <a:schemeClr val="tx2"/>
              </a:solidFill>
            </a:endParaRPr>
          </a:p>
          <a:p>
            <a:pPr lvl="1"/>
            <a:endParaRPr lang="en-US" sz="1600" i="1" dirty="0">
              <a:solidFill>
                <a:schemeClr val="bg2"/>
              </a:solidFill>
            </a:endParaRPr>
          </a:p>
          <a:p>
            <a:pPr marL="457189" lvl="1" indent="0">
              <a:buNone/>
            </a:pPr>
            <a:endParaRPr lang="en-US" sz="1600" dirty="0"/>
          </a:p>
        </p:txBody>
      </p:sp>
    </p:spTree>
    <p:extLst>
      <p:ext uri="{BB962C8B-B14F-4D97-AF65-F5344CB8AC3E}">
        <p14:creationId xmlns:p14="http://schemas.microsoft.com/office/powerpoint/2010/main" val="2099006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475" y="1158074"/>
            <a:ext cx="10972800" cy="4000080"/>
          </a:xfrm>
        </p:spPr>
        <p:txBody>
          <a:bodyPr>
            <a:normAutofit fontScale="92500" lnSpcReduction="10000"/>
          </a:bodyPr>
          <a:lstStyle/>
          <a:p>
            <a:r>
              <a:rPr lang="en-US" sz="2600" dirty="0" smtClean="0"/>
              <a:t>Per new ACT policy, your school may decide to break for lunch after multiple choice sections for up to 45 minutes</a:t>
            </a:r>
          </a:p>
          <a:p>
            <a:pPr marL="0" indent="0">
              <a:buNone/>
            </a:pPr>
            <a:endParaRPr lang="en-US" sz="1600" dirty="0" smtClean="0"/>
          </a:p>
          <a:p>
            <a:r>
              <a:rPr lang="en-US" sz="2600" dirty="0"/>
              <a:t>During the break all examinees must be constantly monitored by school personnel for examinee conversations and any other means of sharing test content, including cell phone usage</a:t>
            </a:r>
            <a:r>
              <a:rPr lang="en-US" sz="2600" dirty="0" smtClean="0"/>
              <a:t>.</a:t>
            </a:r>
          </a:p>
          <a:p>
            <a:pPr marL="0" indent="0">
              <a:buNone/>
            </a:pPr>
            <a:endParaRPr lang="en-US" sz="1700" dirty="0"/>
          </a:p>
          <a:p>
            <a:r>
              <a:rPr lang="en-US" sz="2600" dirty="0"/>
              <a:t>Test booklet and answer document must be collected and securely stored during the break. Under no circumstances can these materials be left unattended or stored in the same location as the examinees during the break.</a:t>
            </a:r>
          </a:p>
          <a:p>
            <a:pPr marL="0" indent="0">
              <a:buNone/>
            </a:pPr>
            <a:endParaRPr lang="en-US" dirty="0" smtClean="0"/>
          </a:p>
        </p:txBody>
      </p:sp>
      <p:sp>
        <p:nvSpPr>
          <p:cNvPr id="4" name="Text Placeholder 3"/>
          <p:cNvSpPr>
            <a:spLocks noGrp="1"/>
          </p:cNvSpPr>
          <p:nvPr>
            <p:ph type="body" sz="quarter" idx="11"/>
          </p:nvPr>
        </p:nvSpPr>
        <p:spPr/>
        <p:txBody>
          <a:bodyPr/>
          <a:lstStyle/>
          <a:p>
            <a:r>
              <a:rPr lang="en-US" dirty="0" smtClean="0"/>
              <a:t>Break before the Writing Test</a:t>
            </a:r>
            <a:endParaRPr lang="en-US" dirty="0"/>
          </a:p>
        </p:txBody>
      </p:sp>
    </p:spTree>
    <p:extLst>
      <p:ext uri="{BB962C8B-B14F-4D97-AF65-F5344CB8AC3E}">
        <p14:creationId xmlns:p14="http://schemas.microsoft.com/office/powerpoint/2010/main" val="1287341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Timing the Tests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756" y="1344427"/>
            <a:ext cx="9850033" cy="4044002"/>
          </a:xfrm>
          <a:prstGeom prst="rect">
            <a:avLst/>
          </a:prstGeom>
        </p:spPr>
      </p:pic>
    </p:spTree>
    <p:extLst>
      <p:ext uri="{BB962C8B-B14F-4D97-AF65-F5344CB8AC3E}">
        <p14:creationId xmlns:p14="http://schemas.microsoft.com/office/powerpoint/2010/main" val="3592753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476" y="1476875"/>
            <a:ext cx="10946584" cy="4264706"/>
          </a:xfrm>
        </p:spPr>
        <p:txBody>
          <a:bodyPr>
            <a:normAutofit/>
          </a:bodyPr>
          <a:lstStyle/>
          <a:p>
            <a:pPr>
              <a:lnSpc>
                <a:spcPct val="150000"/>
              </a:lnSpc>
            </a:pPr>
            <a:r>
              <a:rPr lang="en-US" sz="2600" dirty="0" smtClean="0">
                <a:solidFill>
                  <a:schemeClr val="tx2"/>
                </a:solidFill>
              </a:rPr>
              <a:t>February 27 </a:t>
            </a:r>
            <a:r>
              <a:rPr lang="en-US" sz="2600" dirty="0" smtClean="0"/>
              <a:t>– Initial </a:t>
            </a:r>
            <a:r>
              <a:rPr lang="en-US" sz="2600" dirty="0"/>
              <a:t>Standard Time </a:t>
            </a:r>
            <a:endParaRPr lang="en-US" sz="2600" dirty="0" smtClean="0"/>
          </a:p>
          <a:p>
            <a:pPr>
              <a:lnSpc>
                <a:spcPct val="150000"/>
              </a:lnSpc>
            </a:pPr>
            <a:r>
              <a:rPr lang="en-US" sz="2600" dirty="0" smtClean="0">
                <a:solidFill>
                  <a:schemeClr val="tx2"/>
                </a:solidFill>
              </a:rPr>
              <a:t>February 27-March 13 </a:t>
            </a:r>
            <a:r>
              <a:rPr lang="en-US" sz="2600" dirty="0" smtClean="0"/>
              <a:t>– Accommodations </a:t>
            </a:r>
            <a:r>
              <a:rPr lang="en-US" sz="2600" dirty="0"/>
              <a:t>Test Window </a:t>
            </a:r>
            <a:endParaRPr lang="en-US" sz="2600" dirty="0" smtClean="0"/>
          </a:p>
          <a:p>
            <a:pPr>
              <a:lnSpc>
                <a:spcPct val="150000"/>
              </a:lnSpc>
            </a:pPr>
            <a:r>
              <a:rPr lang="en-US" sz="2600" dirty="0" smtClean="0">
                <a:solidFill>
                  <a:schemeClr val="tx2"/>
                </a:solidFill>
              </a:rPr>
              <a:t>March 20 </a:t>
            </a:r>
            <a:r>
              <a:rPr lang="en-US" sz="2600" dirty="0" smtClean="0"/>
              <a:t>– </a:t>
            </a:r>
            <a:r>
              <a:rPr lang="en-US" sz="2600" dirty="0"/>
              <a:t>Makeup Standard Time </a:t>
            </a:r>
          </a:p>
          <a:p>
            <a:pPr>
              <a:lnSpc>
                <a:spcPct val="150000"/>
              </a:lnSpc>
            </a:pPr>
            <a:r>
              <a:rPr lang="en-US" sz="2600" dirty="0" smtClean="0">
                <a:solidFill>
                  <a:schemeClr val="tx2"/>
                </a:solidFill>
              </a:rPr>
              <a:t>March 20-26 </a:t>
            </a:r>
            <a:r>
              <a:rPr lang="en-US" sz="2600" dirty="0" smtClean="0"/>
              <a:t>– </a:t>
            </a:r>
            <a:r>
              <a:rPr lang="en-US" sz="2600" dirty="0"/>
              <a:t>Makeup Accommodations </a:t>
            </a:r>
            <a:r>
              <a:rPr lang="en-US" sz="2600" dirty="0" smtClean="0"/>
              <a:t>Window</a:t>
            </a:r>
            <a:endParaRPr lang="en-US" sz="2600" dirty="0"/>
          </a:p>
          <a:p>
            <a:pPr>
              <a:lnSpc>
                <a:spcPct val="150000"/>
              </a:lnSpc>
            </a:pPr>
            <a:r>
              <a:rPr lang="en-US" sz="2600" dirty="0" smtClean="0">
                <a:solidFill>
                  <a:schemeClr val="tx2"/>
                </a:solidFill>
              </a:rPr>
              <a:t>April 3 </a:t>
            </a:r>
            <a:r>
              <a:rPr lang="en-US" sz="2600" dirty="0" smtClean="0"/>
              <a:t>– </a:t>
            </a:r>
            <a:r>
              <a:rPr lang="en-US" sz="2600" dirty="0"/>
              <a:t>Emergency Makeup Standard Time </a:t>
            </a:r>
          </a:p>
          <a:p>
            <a:pPr>
              <a:lnSpc>
                <a:spcPct val="150000"/>
              </a:lnSpc>
            </a:pPr>
            <a:r>
              <a:rPr lang="en-US" sz="2600" dirty="0" smtClean="0">
                <a:solidFill>
                  <a:schemeClr val="tx2"/>
                </a:solidFill>
              </a:rPr>
              <a:t>April 3-9 </a:t>
            </a:r>
            <a:r>
              <a:rPr lang="en-US" sz="2600" dirty="0" smtClean="0"/>
              <a:t>– </a:t>
            </a:r>
            <a:r>
              <a:rPr lang="en-US" sz="2600" dirty="0"/>
              <a:t>Emergency Makeup </a:t>
            </a:r>
            <a:r>
              <a:rPr lang="en-US" sz="2600" dirty="0" smtClean="0"/>
              <a:t>Accommodations Window</a:t>
            </a:r>
            <a:endParaRPr lang="en-US" sz="2600" dirty="0"/>
          </a:p>
          <a:p>
            <a:endParaRPr lang="en-US" sz="2000" dirty="0"/>
          </a:p>
        </p:txBody>
      </p:sp>
      <p:sp>
        <p:nvSpPr>
          <p:cNvPr id="4" name="Text Placeholder 3"/>
          <p:cNvSpPr>
            <a:spLocks noGrp="1"/>
          </p:cNvSpPr>
          <p:nvPr>
            <p:ph type="body" sz="quarter" idx="11"/>
          </p:nvPr>
        </p:nvSpPr>
        <p:spPr/>
        <p:txBody>
          <a:bodyPr>
            <a:noAutofit/>
          </a:bodyPr>
          <a:lstStyle/>
          <a:p>
            <a:r>
              <a:rPr lang="en-US" sz="2800" dirty="0" smtClean="0">
                <a:solidFill>
                  <a:srgbClr val="002060"/>
                </a:solidFill>
              </a:rPr>
              <a:t>Test Dates - ACT</a:t>
            </a:r>
            <a:endParaRPr lang="en-US" sz="2800" dirty="0">
              <a:solidFill>
                <a:srgbClr val="002060"/>
              </a:solidFill>
            </a:endParaRPr>
          </a:p>
        </p:txBody>
      </p:sp>
    </p:spTree>
    <p:extLst>
      <p:ext uri="{BB962C8B-B14F-4D97-AF65-F5344CB8AC3E}">
        <p14:creationId xmlns:p14="http://schemas.microsoft.com/office/powerpoint/2010/main" val="1471400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5816" y="1213850"/>
            <a:ext cx="8362579" cy="4362995"/>
          </a:xfrm>
        </p:spPr>
        <p:txBody>
          <a:bodyPr/>
          <a:lstStyle/>
          <a:p>
            <a:r>
              <a:rPr lang="en-US" sz="2400" dirty="0">
                <a:solidFill>
                  <a:schemeClr val="tx2"/>
                </a:solidFill>
              </a:rPr>
              <a:t>Use more than one timepiece (not cell phone)</a:t>
            </a:r>
          </a:p>
          <a:p>
            <a:pPr marL="0" indent="0">
              <a:buNone/>
            </a:pPr>
            <a:endParaRPr lang="en-US" sz="2400" dirty="0">
              <a:solidFill>
                <a:schemeClr val="tx2"/>
              </a:solidFill>
            </a:endParaRPr>
          </a:p>
          <a:p>
            <a:r>
              <a:rPr lang="en-US" sz="2400" dirty="0">
                <a:solidFill>
                  <a:schemeClr val="tx2"/>
                </a:solidFill>
              </a:rPr>
              <a:t>Time each room individually (no “central” timing)</a:t>
            </a:r>
          </a:p>
          <a:p>
            <a:pPr marL="0" indent="0">
              <a:buNone/>
            </a:pPr>
            <a:endParaRPr lang="en-US" sz="2400" dirty="0">
              <a:solidFill>
                <a:schemeClr val="tx2"/>
              </a:solidFill>
            </a:endParaRPr>
          </a:p>
          <a:p>
            <a:r>
              <a:rPr lang="en-US" sz="2400" dirty="0">
                <a:solidFill>
                  <a:schemeClr val="tx2"/>
                </a:solidFill>
              </a:rPr>
              <a:t>Record times during testing:</a:t>
            </a:r>
          </a:p>
          <a:p>
            <a:pPr lvl="1"/>
            <a:r>
              <a:rPr lang="en-US" sz="2000" dirty="0">
                <a:solidFill>
                  <a:schemeClr val="tx2"/>
                </a:solidFill>
              </a:rPr>
              <a:t>Testing Report (Standard Time)</a:t>
            </a:r>
          </a:p>
          <a:p>
            <a:pPr lvl="1"/>
            <a:r>
              <a:rPr lang="en-US" sz="2000" dirty="0">
                <a:solidFill>
                  <a:schemeClr val="tx2"/>
                </a:solidFill>
              </a:rPr>
              <a:t>ACT Administration Report (ACT-Approved Accommodations/Supports)</a:t>
            </a:r>
          </a:p>
        </p:txBody>
      </p:sp>
      <p:sp>
        <p:nvSpPr>
          <p:cNvPr id="4" name="Text Placeholder 3"/>
          <p:cNvSpPr>
            <a:spLocks noGrp="1"/>
          </p:cNvSpPr>
          <p:nvPr>
            <p:ph type="body" sz="quarter" idx="11"/>
          </p:nvPr>
        </p:nvSpPr>
        <p:spPr>
          <a:xfrm>
            <a:off x="611418" y="459555"/>
            <a:ext cx="8229599" cy="754295"/>
          </a:xfrm>
        </p:spPr>
        <p:txBody>
          <a:bodyPr/>
          <a:lstStyle/>
          <a:p>
            <a:r>
              <a:rPr lang="en-US" sz="2400" dirty="0">
                <a:solidFill>
                  <a:schemeClr val="tx2"/>
                </a:solidFill>
              </a:rPr>
              <a:t>Exact Timing</a:t>
            </a:r>
            <a:endParaRPr lang="en-US" sz="2200" dirty="0">
              <a:solidFill>
                <a:schemeClr val="tx2"/>
              </a:solidFill>
            </a:endParaRPr>
          </a:p>
        </p:txBody>
      </p:sp>
    </p:spTree>
    <p:extLst>
      <p:ext uri="{BB962C8B-B14F-4D97-AF65-F5344CB8AC3E}">
        <p14:creationId xmlns:p14="http://schemas.microsoft.com/office/powerpoint/2010/main" val="3266089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Irregularities</a:t>
            </a:r>
            <a:endParaRPr lang="en-US" dirty="0"/>
          </a:p>
        </p:txBody>
      </p:sp>
      <p:pic>
        <p:nvPicPr>
          <p:cNvPr id="5" name="Picture 4"/>
          <p:cNvPicPr>
            <a:picLocks noChangeAspect="1"/>
          </p:cNvPicPr>
          <p:nvPr/>
        </p:nvPicPr>
        <p:blipFill>
          <a:blip r:embed="rId3"/>
          <a:stretch>
            <a:fillRect/>
          </a:stretch>
        </p:blipFill>
        <p:spPr>
          <a:xfrm rot="5400000">
            <a:off x="1377487" y="594827"/>
            <a:ext cx="3261155" cy="4235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823" y="2303215"/>
            <a:ext cx="2764777" cy="3573657"/>
          </a:xfrm>
          <a:prstGeom prst="rect">
            <a:avLst/>
          </a:prstGeom>
        </p:spPr>
      </p:pic>
      <p:sp>
        <p:nvSpPr>
          <p:cNvPr id="7" name="Bent Arrow 6"/>
          <p:cNvSpPr/>
          <p:nvPr/>
        </p:nvSpPr>
        <p:spPr>
          <a:xfrm rot="5400000">
            <a:off x="5550478" y="1097784"/>
            <a:ext cx="850608" cy="1499496"/>
          </a:xfrm>
          <a:prstGeom prst="bentArrow">
            <a:avLst>
              <a:gd name="adj1" fmla="val 15000"/>
              <a:gd name="adj2" fmla="val 25000"/>
              <a:gd name="adj3" fmla="val 41250"/>
              <a:gd name="adj4" fmla="val 43750"/>
            </a:avLst>
          </a:prstGeom>
          <a:solidFill>
            <a:srgbClr val="1E4C7E"/>
          </a:solidFill>
          <a:ln>
            <a:solidFill>
              <a:srgbClr val="1E4C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7888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11418" y="459555"/>
            <a:ext cx="8229599" cy="754295"/>
          </a:xfrm>
        </p:spPr>
        <p:txBody>
          <a:bodyPr/>
          <a:lstStyle/>
          <a:p>
            <a:r>
              <a:rPr lang="en-US" sz="2400" dirty="0">
                <a:solidFill>
                  <a:schemeClr val="tx2"/>
                </a:solidFill>
              </a:rPr>
              <a:t>Completing an Irregularity Report</a:t>
            </a:r>
            <a:endParaRPr lang="en-US" sz="2200" dirty="0">
              <a:solidFill>
                <a:schemeClr val="tx2"/>
              </a:solidFill>
            </a:endParaRPr>
          </a:p>
        </p:txBody>
      </p:sp>
      <p:sp>
        <p:nvSpPr>
          <p:cNvPr id="2" name="Content Placeholder 1"/>
          <p:cNvSpPr>
            <a:spLocks noGrp="1"/>
          </p:cNvSpPr>
          <p:nvPr>
            <p:ph idx="1"/>
          </p:nvPr>
        </p:nvSpPr>
        <p:spPr>
          <a:xfrm>
            <a:off x="611417" y="1293228"/>
            <a:ext cx="10383153" cy="3762103"/>
          </a:xfrm>
        </p:spPr>
        <p:txBody>
          <a:bodyPr/>
          <a:lstStyle/>
          <a:p>
            <a:r>
              <a:rPr lang="en-US" sz="2400" i="1" dirty="0">
                <a:solidFill>
                  <a:schemeClr val="tx2"/>
                </a:solidFill>
              </a:rPr>
              <a:t>Testing irregularities</a:t>
            </a:r>
            <a:r>
              <a:rPr lang="en-US" sz="2400" dirty="0">
                <a:solidFill>
                  <a:schemeClr val="tx2"/>
                </a:solidFill>
              </a:rPr>
              <a:t>: interruptions and distractions which affect testing</a:t>
            </a:r>
          </a:p>
          <a:p>
            <a:pPr lvl="1"/>
            <a:r>
              <a:rPr lang="en-US" sz="1800" dirty="0">
                <a:solidFill>
                  <a:schemeClr val="tx2"/>
                </a:solidFill>
              </a:rPr>
              <a:t>Group Irregularities</a:t>
            </a:r>
          </a:p>
          <a:p>
            <a:pPr lvl="1"/>
            <a:r>
              <a:rPr lang="en-US" sz="1800" dirty="0">
                <a:solidFill>
                  <a:schemeClr val="tx2"/>
                </a:solidFill>
              </a:rPr>
              <a:t>Individual Irregularities</a:t>
            </a:r>
          </a:p>
          <a:p>
            <a:r>
              <a:rPr lang="en-US" sz="2400" i="1" dirty="0">
                <a:solidFill>
                  <a:schemeClr val="tx2"/>
                </a:solidFill>
              </a:rPr>
              <a:t>Prohibited behaviors</a:t>
            </a:r>
            <a:r>
              <a:rPr lang="en-US" sz="2400" dirty="0">
                <a:solidFill>
                  <a:schemeClr val="tx2"/>
                </a:solidFill>
              </a:rPr>
              <a:t>: actions which result in examinee dismissal and voiding answer document</a:t>
            </a:r>
          </a:p>
          <a:p>
            <a:r>
              <a:rPr lang="en-US" sz="2400" dirty="0">
                <a:solidFill>
                  <a:schemeClr val="tx2"/>
                </a:solidFill>
              </a:rPr>
              <a:t>Complete an Irregularity Report to inform ACT of situations which impact testing.</a:t>
            </a:r>
          </a:p>
          <a:p>
            <a:r>
              <a:rPr lang="en-US" sz="2400" dirty="0">
                <a:solidFill>
                  <a:schemeClr val="tx2"/>
                </a:solidFill>
              </a:rPr>
              <a:t>Refer to manual for form and detailed information.</a:t>
            </a:r>
          </a:p>
          <a:p>
            <a:endParaRPr lang="en-US" sz="1600" i="1" dirty="0">
              <a:solidFill>
                <a:schemeClr val="bg2"/>
              </a:solidFill>
            </a:endParaRPr>
          </a:p>
          <a:p>
            <a:pPr marL="457189" lvl="1" indent="0">
              <a:buNone/>
            </a:pPr>
            <a:endParaRPr lang="en-US" sz="1600" dirty="0"/>
          </a:p>
        </p:txBody>
      </p:sp>
    </p:spTree>
    <p:extLst>
      <p:ext uri="{BB962C8B-B14F-4D97-AF65-F5344CB8AC3E}">
        <p14:creationId xmlns:p14="http://schemas.microsoft.com/office/powerpoint/2010/main" val="530614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78761" y="410683"/>
            <a:ext cx="8229599" cy="754295"/>
          </a:xfrm>
        </p:spPr>
        <p:txBody>
          <a:bodyPr/>
          <a:lstStyle/>
          <a:p>
            <a:r>
              <a:rPr lang="en-US" sz="2400" dirty="0">
                <a:solidFill>
                  <a:schemeClr val="tx2"/>
                </a:solidFill>
              </a:rPr>
              <a:t>Completing an Irregularity Report</a:t>
            </a:r>
            <a:endParaRPr lang="en-US" sz="2200" dirty="0">
              <a:solidFill>
                <a:schemeClr val="tx2"/>
              </a:solidFill>
            </a:endParaRPr>
          </a:p>
        </p:txBody>
      </p:sp>
      <p:sp>
        <p:nvSpPr>
          <p:cNvPr id="2" name="Content Placeholder 1"/>
          <p:cNvSpPr>
            <a:spLocks noGrp="1"/>
          </p:cNvSpPr>
          <p:nvPr>
            <p:ph idx="1"/>
          </p:nvPr>
        </p:nvSpPr>
        <p:spPr>
          <a:xfrm>
            <a:off x="1950357" y="1201788"/>
            <a:ext cx="8229600" cy="4585559"/>
          </a:xfrm>
        </p:spPr>
        <p:txBody>
          <a:bodyPr/>
          <a:lstStyle/>
          <a:p>
            <a:r>
              <a:rPr lang="en-US" sz="2000" dirty="0">
                <a:solidFill>
                  <a:schemeClr val="tx2"/>
                </a:solidFill>
              </a:rPr>
              <a:t>Provide as much detail as possible.</a:t>
            </a:r>
          </a:p>
          <a:p>
            <a:r>
              <a:rPr lang="en-US" sz="2000" dirty="0">
                <a:solidFill>
                  <a:schemeClr val="tx2"/>
                </a:solidFill>
              </a:rPr>
              <a:t>You </a:t>
            </a:r>
            <a:r>
              <a:rPr lang="en-US" sz="2000" b="1" i="1" dirty="0">
                <a:solidFill>
                  <a:schemeClr val="tx2"/>
                </a:solidFill>
              </a:rPr>
              <a:t>must</a:t>
            </a:r>
            <a:r>
              <a:rPr lang="en-US" sz="2000" dirty="0">
                <a:solidFill>
                  <a:schemeClr val="tx2"/>
                </a:solidFill>
              </a:rPr>
              <a:t> inform the student if voiding the answer document.</a:t>
            </a:r>
          </a:p>
          <a:p>
            <a:r>
              <a:rPr lang="en-US" sz="2000" dirty="0">
                <a:solidFill>
                  <a:schemeClr val="tx2"/>
                </a:solidFill>
              </a:rPr>
              <a:t>Indicate if student will be scheduled for makeup testing.</a:t>
            </a:r>
          </a:p>
          <a:p>
            <a:r>
              <a:rPr lang="en-US" sz="2000" dirty="0">
                <a:solidFill>
                  <a:schemeClr val="tx2"/>
                </a:solidFill>
              </a:rPr>
              <a:t>If in doubt, call ACT for guidance.</a:t>
            </a:r>
          </a:p>
          <a:p>
            <a:pPr marL="0" indent="0">
              <a:buNone/>
            </a:pPr>
            <a:endParaRPr lang="en-US" sz="1600" dirty="0">
              <a:solidFill>
                <a:schemeClr val="bg2"/>
              </a:solidFill>
            </a:endParaRPr>
          </a:p>
          <a:p>
            <a:pPr marL="457189" lvl="1" indent="0">
              <a:buNone/>
            </a:pPr>
            <a:endParaRPr lang="en-US" sz="1600" dirty="0"/>
          </a:p>
        </p:txBody>
      </p:sp>
      <p:pic>
        <p:nvPicPr>
          <p:cNvPr id="3" name="Picture 2"/>
          <p:cNvPicPr>
            <a:picLocks noChangeAspect="1"/>
          </p:cNvPicPr>
          <p:nvPr/>
        </p:nvPicPr>
        <p:blipFill>
          <a:blip r:embed="rId3"/>
          <a:stretch>
            <a:fillRect/>
          </a:stretch>
        </p:blipFill>
        <p:spPr>
          <a:xfrm>
            <a:off x="1805013" y="2984194"/>
            <a:ext cx="8520293" cy="2389196"/>
          </a:xfrm>
          <a:prstGeom prst="rect">
            <a:avLst/>
          </a:prstGeom>
        </p:spPr>
      </p:pic>
    </p:spTree>
    <p:extLst>
      <p:ext uri="{BB962C8B-B14F-4D97-AF65-F5344CB8AC3E}">
        <p14:creationId xmlns:p14="http://schemas.microsoft.com/office/powerpoint/2010/main" val="1326840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Prohibited behavior does not need to be observed if you are certain it occurred</a:t>
            </a:r>
          </a:p>
          <a:p>
            <a:endParaRPr lang="en-US" dirty="0" smtClean="0"/>
          </a:p>
          <a:p>
            <a:r>
              <a:rPr lang="en-US" dirty="0" smtClean="0"/>
              <a:t>Dismiss examinees and inform them their answer documents will not be scored</a:t>
            </a:r>
          </a:p>
        </p:txBody>
      </p:sp>
      <p:sp>
        <p:nvSpPr>
          <p:cNvPr id="4" name="Text Placeholder 3"/>
          <p:cNvSpPr>
            <a:spLocks noGrp="1"/>
          </p:cNvSpPr>
          <p:nvPr>
            <p:ph type="body" sz="quarter" idx="11"/>
          </p:nvPr>
        </p:nvSpPr>
        <p:spPr/>
        <p:txBody>
          <a:bodyPr/>
          <a:lstStyle/>
          <a:p>
            <a:r>
              <a:rPr lang="en-US" dirty="0" smtClean="0"/>
              <a:t>Prohibited Behavior</a:t>
            </a:r>
            <a:endParaRPr lang="en-US" dirty="0"/>
          </a:p>
        </p:txBody>
      </p:sp>
    </p:spTree>
    <p:extLst>
      <p:ext uri="{BB962C8B-B14F-4D97-AF65-F5344CB8AC3E}">
        <p14:creationId xmlns:p14="http://schemas.microsoft.com/office/powerpoint/2010/main" val="281392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4251" y="1736534"/>
            <a:ext cx="4785705" cy="4035726"/>
          </a:xfrm>
        </p:spPr>
        <p:txBody>
          <a:bodyPr/>
          <a:lstStyle/>
          <a:p>
            <a:r>
              <a:rPr lang="en-US" sz="2800" b="1" u="sng" dirty="0"/>
              <a:t>Only if</a:t>
            </a:r>
            <a:r>
              <a:rPr lang="en-US" sz="2800" dirty="0"/>
              <a:t>:</a:t>
            </a:r>
          </a:p>
          <a:p>
            <a:pPr lvl="1"/>
            <a:r>
              <a:rPr lang="en-US" dirty="0" smtClean="0"/>
              <a:t>The examinee exhibited prohibited behavior </a:t>
            </a:r>
            <a:r>
              <a:rPr lang="en-US" dirty="0"/>
              <a:t>a</a:t>
            </a:r>
            <a:r>
              <a:rPr lang="en-US" dirty="0" smtClean="0"/>
              <a:t>nd was informed scores would be void</a:t>
            </a:r>
          </a:p>
          <a:p>
            <a:pPr lvl="1"/>
            <a:endParaRPr lang="en-US" sz="1200" dirty="0" smtClean="0"/>
          </a:p>
          <a:p>
            <a:pPr lvl="1"/>
            <a:r>
              <a:rPr lang="en-US" dirty="0" smtClean="0"/>
              <a:t>An examinee was scheduled for makeup testing</a:t>
            </a:r>
            <a:endParaRPr lang="en-US" dirty="0"/>
          </a:p>
        </p:txBody>
      </p:sp>
      <p:sp>
        <p:nvSpPr>
          <p:cNvPr id="4" name="Text Placeholder 3"/>
          <p:cNvSpPr>
            <a:spLocks noGrp="1"/>
          </p:cNvSpPr>
          <p:nvPr>
            <p:ph type="body" sz="quarter" idx="11"/>
          </p:nvPr>
        </p:nvSpPr>
        <p:spPr/>
        <p:txBody>
          <a:bodyPr/>
          <a:lstStyle/>
          <a:p>
            <a:r>
              <a:rPr lang="en-US" dirty="0" smtClean="0"/>
              <a:t>Voiding Answer Documents</a:t>
            </a:r>
            <a:endParaRPr lang="en-US" dirty="0"/>
          </a:p>
        </p:txBody>
      </p:sp>
      <p:pic>
        <p:nvPicPr>
          <p:cNvPr id="5" name="Picture 4"/>
          <p:cNvPicPr>
            <a:picLocks noChangeAspect="1"/>
          </p:cNvPicPr>
          <p:nvPr/>
        </p:nvPicPr>
        <p:blipFill>
          <a:blip r:embed="rId3"/>
          <a:stretch>
            <a:fillRect/>
          </a:stretch>
        </p:blipFill>
        <p:spPr>
          <a:xfrm>
            <a:off x="2103793" y="1695964"/>
            <a:ext cx="3155240" cy="4076296"/>
          </a:xfrm>
          <a:prstGeom prst="rect">
            <a:avLst/>
          </a:prstGeom>
        </p:spPr>
      </p:pic>
    </p:spTree>
    <p:extLst>
      <p:ext uri="{BB962C8B-B14F-4D97-AF65-F5344CB8AC3E}">
        <p14:creationId xmlns:p14="http://schemas.microsoft.com/office/powerpoint/2010/main" val="1176040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55585" y="443565"/>
            <a:ext cx="8229599" cy="754294"/>
          </a:xfrm>
        </p:spPr>
        <p:txBody>
          <a:bodyPr/>
          <a:lstStyle/>
          <a:p>
            <a:r>
              <a:rPr lang="en-US" sz="2400" dirty="0">
                <a:solidFill>
                  <a:schemeClr val="tx2"/>
                </a:solidFill>
              </a:rPr>
              <a:t>Test Day Documentation</a:t>
            </a:r>
          </a:p>
          <a:p>
            <a:r>
              <a:rPr lang="en-US" sz="2200" dirty="0">
                <a:solidFill>
                  <a:schemeClr val="tx2"/>
                </a:solidFill>
              </a:rPr>
              <a:t>Room Supervisor Responsibilities</a:t>
            </a:r>
          </a:p>
        </p:txBody>
      </p:sp>
      <p:sp>
        <p:nvSpPr>
          <p:cNvPr id="2" name="Content Placeholder 1"/>
          <p:cNvSpPr>
            <a:spLocks noGrp="1"/>
          </p:cNvSpPr>
          <p:nvPr>
            <p:ph idx="1"/>
          </p:nvPr>
        </p:nvSpPr>
        <p:spPr>
          <a:xfrm>
            <a:off x="1189287" y="1403599"/>
            <a:ext cx="9346579" cy="3240415"/>
          </a:xfrm>
        </p:spPr>
        <p:txBody>
          <a:bodyPr/>
          <a:lstStyle/>
          <a:p>
            <a:pPr marL="0" indent="0">
              <a:buNone/>
            </a:pPr>
            <a:r>
              <a:rPr lang="en-US" sz="2000" b="1" dirty="0">
                <a:solidFill>
                  <a:schemeClr val="bg2"/>
                </a:solidFill>
              </a:rPr>
              <a:t>Before</a:t>
            </a:r>
            <a:r>
              <a:rPr lang="en-US" sz="2000" b="1" dirty="0">
                <a:solidFill>
                  <a:schemeClr val="tx2"/>
                </a:solidFill>
              </a:rPr>
              <a:t> dismissing examinees:</a:t>
            </a:r>
          </a:p>
          <a:p>
            <a:r>
              <a:rPr lang="en-US" sz="2000" dirty="0">
                <a:solidFill>
                  <a:schemeClr val="tx2"/>
                </a:solidFill>
              </a:rPr>
              <a:t>Account for all test materials</a:t>
            </a:r>
          </a:p>
          <a:p>
            <a:pPr lvl="1"/>
            <a:r>
              <a:rPr lang="en-US" sz="1800" dirty="0">
                <a:solidFill>
                  <a:schemeClr val="tx2"/>
                </a:solidFill>
              </a:rPr>
              <a:t>Must have a test booklet and answer document for each examinee who tested</a:t>
            </a:r>
          </a:p>
          <a:p>
            <a:r>
              <a:rPr lang="en-US" sz="2000" dirty="0">
                <a:solidFill>
                  <a:schemeClr val="tx2"/>
                </a:solidFill>
              </a:rPr>
              <a:t>Verify the following:</a:t>
            </a:r>
          </a:p>
          <a:p>
            <a:pPr lvl="1"/>
            <a:r>
              <a:rPr lang="en-US" sz="2000" dirty="0">
                <a:solidFill>
                  <a:schemeClr val="tx2"/>
                </a:solidFill>
              </a:rPr>
              <a:t>Answer documents and booklets are signed</a:t>
            </a:r>
          </a:p>
          <a:p>
            <a:pPr lvl="1"/>
            <a:r>
              <a:rPr lang="en-US" sz="2000" dirty="0">
                <a:solidFill>
                  <a:schemeClr val="tx2"/>
                </a:solidFill>
              </a:rPr>
              <a:t>Booklet number and form number are gridded</a:t>
            </a:r>
          </a:p>
          <a:p>
            <a:pPr lvl="1"/>
            <a:r>
              <a:rPr lang="en-US" sz="2000" dirty="0">
                <a:solidFill>
                  <a:schemeClr val="tx2"/>
                </a:solidFill>
              </a:rPr>
              <a:t>Barcode label matches examinee name and </a:t>
            </a:r>
            <a:r>
              <a:rPr lang="en-US" sz="2000" dirty="0" smtClean="0">
                <a:solidFill>
                  <a:schemeClr val="tx2"/>
                </a:solidFill>
              </a:rPr>
              <a:t>signature</a:t>
            </a:r>
          </a:p>
          <a:p>
            <a:pPr marL="457200" lvl="1" indent="0">
              <a:buNone/>
            </a:pPr>
            <a:endParaRPr lang="en-US" sz="1600" dirty="0"/>
          </a:p>
        </p:txBody>
      </p:sp>
      <p:sp>
        <p:nvSpPr>
          <p:cNvPr id="5" name="Content Placeholder 1"/>
          <p:cNvSpPr txBox="1">
            <a:spLocks/>
          </p:cNvSpPr>
          <p:nvPr/>
        </p:nvSpPr>
        <p:spPr>
          <a:xfrm>
            <a:off x="1189287" y="4022913"/>
            <a:ext cx="9144000" cy="2339310"/>
          </a:xfrm>
          <a:prstGeom prst="rect">
            <a:avLst/>
          </a:prstGeom>
        </p:spPr>
        <p:txBody>
          <a:bodyPr/>
          <a:lstStyle>
            <a:lvl1pPr marL="342900" indent="-342900" algn="l" defTabSz="457200" rtl="0" eaLnBrk="1" latinLnBrk="0" hangingPunct="1">
              <a:spcBef>
                <a:spcPct val="20000"/>
              </a:spcBef>
              <a:buClr>
                <a:srgbClr val="E31B23"/>
              </a:buClr>
              <a:buFont typeface="Arial"/>
              <a:buChar char="•"/>
              <a:defRPr sz="3200" b="0" i="0" kern="1200">
                <a:solidFill>
                  <a:srgbClr val="002D62"/>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002D62"/>
                </a:solidFill>
                <a:latin typeface="Arial"/>
                <a:ea typeface="+mn-ea"/>
                <a:cs typeface="Arial"/>
              </a:defRPr>
            </a:lvl2pPr>
            <a:lvl3pPr marL="1143000" indent="-228600" algn="l" defTabSz="457200" rtl="0" eaLnBrk="1" latinLnBrk="0" hangingPunct="1">
              <a:spcBef>
                <a:spcPct val="20000"/>
              </a:spcBef>
              <a:buClr>
                <a:srgbClr val="E31B23"/>
              </a:buClr>
              <a:buFont typeface="Arial"/>
              <a:buChar char="•"/>
              <a:defRPr sz="2400" b="0" i="0" kern="1200">
                <a:solidFill>
                  <a:srgbClr val="002D62"/>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002D62"/>
                </a:solidFill>
                <a:latin typeface="Arial"/>
                <a:ea typeface="+mn-ea"/>
                <a:cs typeface="Arial"/>
              </a:defRPr>
            </a:lvl4pPr>
            <a:lvl5pPr marL="2057400" indent="-228600" algn="l" defTabSz="457200" rtl="0" eaLnBrk="1" latinLnBrk="0" hangingPunct="1">
              <a:spcBef>
                <a:spcPct val="20000"/>
              </a:spcBef>
              <a:buClr>
                <a:srgbClr val="E31B23"/>
              </a:buClr>
              <a:buFont typeface="Arial"/>
              <a:buChar char="»"/>
              <a:defRPr sz="2000" b="0" i="0" kern="1200">
                <a:solidFill>
                  <a:srgbClr val="002D6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chemeClr val="bg2"/>
                </a:solidFill>
              </a:rPr>
              <a:t>After</a:t>
            </a:r>
            <a:r>
              <a:rPr lang="en-US" sz="2000" b="1" dirty="0" smtClean="0">
                <a:solidFill>
                  <a:schemeClr val="tx2"/>
                </a:solidFill>
              </a:rPr>
              <a:t> dismissing examinees:</a:t>
            </a:r>
          </a:p>
          <a:p>
            <a:r>
              <a:rPr lang="en-US" sz="2000" dirty="0" smtClean="0">
                <a:solidFill>
                  <a:schemeClr val="tx2"/>
                </a:solidFill>
              </a:rPr>
              <a:t>Organize materials for return to test coordinator</a:t>
            </a:r>
          </a:p>
          <a:p>
            <a:r>
              <a:rPr lang="en-US" sz="2000" dirty="0" smtClean="0">
                <a:solidFill>
                  <a:schemeClr val="tx2"/>
                </a:solidFill>
              </a:rPr>
              <a:t>Review all administrative forms for completeness and accuracy</a:t>
            </a:r>
          </a:p>
          <a:p>
            <a:pPr marL="0" indent="0">
              <a:buFont typeface="Arial"/>
              <a:buNone/>
            </a:pPr>
            <a:endParaRPr lang="en-US" sz="1100" dirty="0" smtClean="0">
              <a:solidFill>
                <a:schemeClr val="tx2"/>
              </a:solidFill>
            </a:endParaRPr>
          </a:p>
          <a:p>
            <a:pPr marL="0" indent="0">
              <a:buFont typeface="Arial"/>
              <a:buNone/>
            </a:pPr>
            <a:r>
              <a:rPr lang="en-US" sz="2000" i="1" dirty="0" smtClean="0">
                <a:solidFill>
                  <a:schemeClr val="bg2"/>
                </a:solidFill>
              </a:rPr>
              <a:t>Administration forms are used as the source of truth- scoring decisions are based off of these forms.</a:t>
            </a:r>
            <a:endParaRPr lang="en-US" sz="1600" i="1" dirty="0" smtClean="0">
              <a:solidFill>
                <a:schemeClr val="bg2"/>
              </a:solidFill>
            </a:endParaRPr>
          </a:p>
        </p:txBody>
      </p:sp>
    </p:spTree>
    <p:extLst>
      <p:ext uri="{BB962C8B-B14F-4D97-AF65-F5344CB8AC3E}">
        <p14:creationId xmlns:p14="http://schemas.microsoft.com/office/powerpoint/2010/main" val="106091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475" y="1531559"/>
            <a:ext cx="10972800" cy="3151909"/>
          </a:xfrm>
        </p:spPr>
        <p:txBody>
          <a:bodyPr/>
          <a:lstStyle/>
          <a:p>
            <a:pPr marL="0" indent="0">
              <a:buNone/>
            </a:pPr>
            <a:r>
              <a:rPr lang="en-US" sz="2800" dirty="0"/>
              <a:t>Immediately after testing, the TC must:</a:t>
            </a:r>
          </a:p>
        </p:txBody>
      </p:sp>
      <p:sp>
        <p:nvSpPr>
          <p:cNvPr id="4" name="Text Placeholder 3"/>
          <p:cNvSpPr>
            <a:spLocks noGrp="1"/>
          </p:cNvSpPr>
          <p:nvPr>
            <p:ph type="body" sz="quarter" idx="11"/>
          </p:nvPr>
        </p:nvSpPr>
        <p:spPr/>
        <p:txBody>
          <a:bodyPr/>
          <a:lstStyle/>
          <a:p>
            <a:r>
              <a:rPr lang="en-US" dirty="0" smtClean="0"/>
              <a:t>Test Coordinator Procedures</a:t>
            </a:r>
            <a:endParaRPr lang="en-US" dirty="0"/>
          </a:p>
        </p:txBody>
      </p:sp>
      <p:graphicFrame>
        <p:nvGraphicFramePr>
          <p:cNvPr id="5" name="Diagram 4"/>
          <p:cNvGraphicFramePr/>
          <p:nvPr>
            <p:extLst/>
          </p:nvPr>
        </p:nvGraphicFramePr>
        <p:xfrm>
          <a:off x="682906" y="2156243"/>
          <a:ext cx="10463514" cy="3125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106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Makeup Testing</a:t>
            </a:r>
            <a:endParaRPr lang="en-US" dirty="0"/>
          </a:p>
        </p:txBody>
      </p:sp>
      <p:sp>
        <p:nvSpPr>
          <p:cNvPr id="7" name="Text Placeholder 6"/>
          <p:cNvSpPr>
            <a:spLocks noGrp="1"/>
          </p:cNvSpPr>
          <p:nvPr>
            <p:ph type="body" sz="quarter" idx="13"/>
          </p:nvPr>
        </p:nvSpPr>
        <p:spPr/>
        <p:txBody>
          <a:bodyPr/>
          <a:lstStyle/>
          <a:p>
            <a:r>
              <a:rPr lang="en-US" sz="1800" b="1" dirty="0"/>
              <a:t>The ACT</a:t>
            </a:r>
          </a:p>
        </p:txBody>
      </p:sp>
    </p:spTree>
    <p:extLst>
      <p:ext uri="{BB962C8B-B14F-4D97-AF65-F5344CB8AC3E}">
        <p14:creationId xmlns:p14="http://schemas.microsoft.com/office/powerpoint/2010/main" val="265941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84546" y="447490"/>
            <a:ext cx="8229599" cy="545725"/>
          </a:xfrm>
        </p:spPr>
        <p:txBody>
          <a:bodyPr/>
          <a:lstStyle/>
          <a:p>
            <a:r>
              <a:rPr lang="en-US" sz="2400" dirty="0"/>
              <a:t>Eligibility for Makeup Testing</a:t>
            </a:r>
          </a:p>
          <a:p>
            <a:endParaRPr lang="en-US" sz="2400" dirty="0">
              <a:solidFill>
                <a:srgbClr val="E42A22"/>
              </a:solidFill>
            </a:endParaRPr>
          </a:p>
        </p:txBody>
      </p:sp>
      <p:graphicFrame>
        <p:nvGraphicFramePr>
          <p:cNvPr id="5" name="Content Placeholder 4"/>
          <p:cNvGraphicFramePr>
            <a:graphicFrameLocks noGrp="1"/>
          </p:cNvGraphicFramePr>
          <p:nvPr>
            <p:ph idx="1"/>
            <p:extLst/>
          </p:nvPr>
        </p:nvGraphicFramePr>
        <p:xfrm>
          <a:off x="1365582" y="1191127"/>
          <a:ext cx="9270332" cy="4711739"/>
        </p:xfrm>
        <a:graphic>
          <a:graphicData uri="http://schemas.openxmlformats.org/drawingml/2006/table">
            <a:tbl>
              <a:tblPr firstRow="1" firstCol="1" bandRow="1">
                <a:tableStyleId>{3C2FFA5D-87B4-456A-9821-1D502468CF0F}</a:tableStyleId>
              </a:tblPr>
              <a:tblGrid>
                <a:gridCol w="4635166"/>
                <a:gridCol w="4635166"/>
              </a:tblGrid>
              <a:tr h="616783">
                <a:tc>
                  <a:txBody>
                    <a:bodyPr/>
                    <a:lstStyle/>
                    <a:p>
                      <a:pPr marL="0" marR="0" algn="ctr">
                        <a:lnSpc>
                          <a:spcPct val="107000"/>
                        </a:lnSpc>
                        <a:spcBef>
                          <a:spcPts val="0"/>
                        </a:spcBef>
                        <a:spcAft>
                          <a:spcPts val="0"/>
                        </a:spcAft>
                      </a:pPr>
                      <a:r>
                        <a:rPr lang="en-US" sz="28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Situation:</a:t>
                      </a:r>
                      <a:endParaRPr lang="en-US" sz="2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Can</a:t>
                      </a:r>
                      <a:r>
                        <a:rPr lang="en-US" sz="2800" baseline="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student test on Makeup?</a:t>
                      </a:r>
                      <a:endParaRPr lang="en-US" sz="2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26383">
                <a:tc>
                  <a:txBody>
                    <a:bodyPr/>
                    <a:lstStyle/>
                    <a:p>
                      <a:pPr marL="0" marR="0">
                        <a:lnSpc>
                          <a:spcPct val="107000"/>
                        </a:lnSpc>
                        <a:spcBef>
                          <a:spcPts val="0"/>
                        </a:spcBef>
                        <a:spcAft>
                          <a:spcPts val="0"/>
                        </a:spcAft>
                      </a:pPr>
                      <a:r>
                        <a:rPr lang="en-US" sz="2000" dirty="0">
                          <a:solidFill>
                            <a:sysClr val="windowText" lastClr="000000"/>
                          </a:solidFill>
                          <a:effectLst/>
                        </a:rPr>
                        <a:t>Student completed pre-test portion of answer document, but </a:t>
                      </a:r>
                      <a:r>
                        <a:rPr lang="en-US" sz="2000" dirty="0" smtClean="0">
                          <a:solidFill>
                            <a:sysClr val="windowText" lastClr="000000"/>
                          </a:solidFill>
                          <a:effectLst/>
                        </a:rPr>
                        <a:t>did not </a:t>
                      </a:r>
                      <a:r>
                        <a:rPr lang="en-US" sz="2000" dirty="0">
                          <a:solidFill>
                            <a:sysClr val="windowText" lastClr="000000"/>
                          </a:solidFill>
                          <a:effectLst/>
                        </a:rPr>
                        <a:t>test on initial test day.</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ysClr val="windowText" lastClr="000000"/>
                          </a:solidFill>
                          <a:effectLst/>
                        </a:rPr>
                        <a:t>Yes</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37975">
                <a:tc>
                  <a:txBody>
                    <a:bodyPr/>
                    <a:lstStyle/>
                    <a:p>
                      <a:pPr marL="0" marR="0">
                        <a:lnSpc>
                          <a:spcPct val="107000"/>
                        </a:lnSpc>
                        <a:spcBef>
                          <a:spcPts val="0"/>
                        </a:spcBef>
                        <a:spcAft>
                          <a:spcPts val="0"/>
                        </a:spcAft>
                      </a:pPr>
                      <a:r>
                        <a:rPr lang="en-US" sz="2000" dirty="0">
                          <a:solidFill>
                            <a:sysClr val="windowText" lastClr="000000"/>
                          </a:solidFill>
                          <a:effectLst/>
                        </a:rPr>
                        <a:t>Student attempted to test on initial test day, but </a:t>
                      </a:r>
                      <a:r>
                        <a:rPr lang="en-US" sz="2000" dirty="0" smtClean="0">
                          <a:solidFill>
                            <a:sysClr val="windowText" lastClr="000000"/>
                          </a:solidFill>
                          <a:effectLst/>
                        </a:rPr>
                        <a:t>had </a:t>
                      </a:r>
                      <a:r>
                        <a:rPr lang="en-US" sz="2000" dirty="0">
                          <a:solidFill>
                            <a:sysClr val="windowText" lastClr="000000"/>
                          </a:solidFill>
                          <a:effectLst/>
                        </a:rPr>
                        <a:t>to leave early (illness, for example).</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ysClr val="windowText" lastClr="000000"/>
                          </a:solidFill>
                          <a:effectLst/>
                        </a:rPr>
                        <a:t>Yes-void first answer document and have student transfer non-test responses to new answer document before </a:t>
                      </a:r>
                      <a:r>
                        <a:rPr lang="en-US" sz="2000" dirty="0" smtClean="0">
                          <a:solidFill>
                            <a:sysClr val="windowText" lastClr="000000"/>
                          </a:solidFill>
                          <a:effectLst/>
                        </a:rPr>
                        <a:t>makeup</a:t>
                      </a:r>
                      <a:r>
                        <a:rPr lang="en-US" sz="2000" baseline="0" dirty="0" smtClean="0">
                          <a:solidFill>
                            <a:sysClr val="windowText" lastClr="000000"/>
                          </a:solidFill>
                          <a:effectLst/>
                        </a:rPr>
                        <a:t> test day</a:t>
                      </a:r>
                      <a:r>
                        <a:rPr lang="en-US" sz="2000" dirty="0" smtClean="0">
                          <a:solidFill>
                            <a:sysClr val="windowText" lastClr="000000"/>
                          </a:solidFill>
                          <a:effectLst/>
                        </a:rPr>
                        <a:t>.</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9122">
                <a:tc>
                  <a:txBody>
                    <a:bodyPr/>
                    <a:lstStyle/>
                    <a:p>
                      <a:pPr marL="0" marR="0">
                        <a:lnSpc>
                          <a:spcPct val="107000"/>
                        </a:lnSpc>
                        <a:spcBef>
                          <a:spcPts val="0"/>
                        </a:spcBef>
                        <a:spcAft>
                          <a:spcPts val="0"/>
                        </a:spcAft>
                      </a:pPr>
                      <a:r>
                        <a:rPr lang="en-US" sz="2000">
                          <a:solidFill>
                            <a:sysClr val="windowText" lastClr="000000"/>
                          </a:solidFill>
                          <a:effectLst/>
                        </a:rPr>
                        <a:t>Student dismissed for Prohibited Behavior.</a:t>
                      </a:r>
                      <a:endPar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ysClr val="windowText" lastClr="000000"/>
                          </a:solidFill>
                          <a:effectLst/>
                        </a:rPr>
                        <a:t>No</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1476">
                <a:tc>
                  <a:txBody>
                    <a:bodyPr/>
                    <a:lstStyle/>
                    <a:p>
                      <a:pPr marL="0" marR="0">
                        <a:lnSpc>
                          <a:spcPct val="107000"/>
                        </a:lnSpc>
                        <a:spcBef>
                          <a:spcPts val="0"/>
                        </a:spcBef>
                        <a:spcAft>
                          <a:spcPts val="0"/>
                        </a:spcAft>
                      </a:pPr>
                      <a:r>
                        <a:rPr lang="en-US" sz="2000" dirty="0">
                          <a:solidFill>
                            <a:sysClr val="windowText" lastClr="000000"/>
                          </a:solidFill>
                          <a:effectLst/>
                        </a:rPr>
                        <a:t>Student completed the test on initial test day (paper or online</a:t>
                      </a:r>
                      <a:r>
                        <a:rPr lang="en-US" sz="2000" dirty="0" smtClean="0">
                          <a:solidFill>
                            <a:sysClr val="windowText" lastClr="000000"/>
                          </a:solidFill>
                          <a:effectLst/>
                        </a:rPr>
                        <a:t>).</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ysClr val="windowText" lastClr="000000"/>
                          </a:solidFill>
                          <a:effectLst/>
                        </a:rPr>
                        <a:t>No</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10517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475" y="1476875"/>
            <a:ext cx="11201493" cy="4264706"/>
          </a:xfrm>
        </p:spPr>
        <p:txBody>
          <a:bodyPr>
            <a:normAutofit/>
          </a:bodyPr>
          <a:lstStyle/>
          <a:p>
            <a:pPr marL="0" indent="0">
              <a:buNone/>
            </a:pPr>
            <a:r>
              <a:rPr lang="en-US" sz="1800" dirty="0"/>
              <a:t>https://www.act.org/content/dam/act/unsecured/documents/RecordedWebinarWI-TestAdminQandA.pdf</a:t>
            </a:r>
          </a:p>
          <a:p>
            <a:endParaRPr lang="en-US" sz="1050" dirty="0" smtClean="0"/>
          </a:p>
          <a:p>
            <a:r>
              <a:rPr lang="en-US" sz="2000" dirty="0" smtClean="0"/>
              <a:t>Testing facilities</a:t>
            </a:r>
          </a:p>
          <a:p>
            <a:pPr lvl="1"/>
            <a:r>
              <a:rPr lang="en-US" sz="1600" dirty="0" smtClean="0"/>
              <a:t>Type and Size</a:t>
            </a:r>
          </a:p>
          <a:p>
            <a:pPr lvl="1"/>
            <a:r>
              <a:rPr lang="en-US" sz="1600" dirty="0" smtClean="0"/>
              <a:t>Seating Arrangement</a:t>
            </a:r>
          </a:p>
          <a:p>
            <a:r>
              <a:rPr lang="en-US" sz="2000" dirty="0" smtClean="0"/>
              <a:t>Testing Staff</a:t>
            </a:r>
          </a:p>
          <a:p>
            <a:pPr lvl="1"/>
            <a:r>
              <a:rPr lang="en-US" sz="1600" dirty="0" smtClean="0"/>
              <a:t>Who can serve</a:t>
            </a:r>
          </a:p>
          <a:p>
            <a:pPr lvl="1"/>
            <a:r>
              <a:rPr lang="en-US" sz="1600" dirty="0" smtClean="0"/>
              <a:t>Conflict of Interest Policy</a:t>
            </a:r>
          </a:p>
          <a:p>
            <a:pPr lvl="1"/>
            <a:r>
              <a:rPr lang="en-US" sz="1600" dirty="0" smtClean="0"/>
              <a:t>Responsibilities</a:t>
            </a:r>
            <a:endParaRPr lang="en-US" sz="1600" dirty="0"/>
          </a:p>
          <a:p>
            <a:r>
              <a:rPr lang="en-US" sz="2000" dirty="0" smtClean="0"/>
              <a:t>Test Security</a:t>
            </a:r>
          </a:p>
          <a:p>
            <a:r>
              <a:rPr lang="en-US" sz="2000" dirty="0" smtClean="0"/>
              <a:t>Pre-test Session</a:t>
            </a:r>
          </a:p>
        </p:txBody>
      </p:sp>
      <p:sp>
        <p:nvSpPr>
          <p:cNvPr id="4" name="Text Placeholder 3"/>
          <p:cNvSpPr>
            <a:spLocks noGrp="1"/>
          </p:cNvSpPr>
          <p:nvPr>
            <p:ph type="body" sz="quarter" idx="11"/>
          </p:nvPr>
        </p:nvSpPr>
        <p:spPr>
          <a:xfrm>
            <a:off x="568476" y="425451"/>
            <a:ext cx="7813524" cy="934426"/>
          </a:xfrm>
        </p:spPr>
        <p:txBody>
          <a:bodyPr>
            <a:noAutofit/>
          </a:bodyPr>
          <a:lstStyle/>
          <a:p>
            <a:r>
              <a:rPr lang="en-US" sz="2800" dirty="0" smtClean="0">
                <a:solidFill>
                  <a:srgbClr val="002060"/>
                </a:solidFill>
              </a:rPr>
              <a:t>Test Administration Webinar #1</a:t>
            </a:r>
          </a:p>
          <a:p>
            <a:r>
              <a:rPr lang="en-US" sz="2000" b="0" dirty="0" smtClean="0">
                <a:solidFill>
                  <a:srgbClr val="002060"/>
                </a:solidFill>
              </a:rPr>
              <a:t>Orientation, Configuration, Verification and Preparation</a:t>
            </a:r>
            <a:endParaRPr lang="en-US" sz="2000" b="0" dirty="0">
              <a:solidFill>
                <a:srgbClr val="002060"/>
              </a:solidFill>
            </a:endParaRPr>
          </a:p>
        </p:txBody>
      </p:sp>
    </p:spTree>
    <p:extLst>
      <p:ext uri="{BB962C8B-B14F-4D97-AF65-F5344CB8AC3E}">
        <p14:creationId xmlns:p14="http://schemas.microsoft.com/office/powerpoint/2010/main" val="426889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475" y="1414680"/>
            <a:ext cx="10972800" cy="4060834"/>
          </a:xfrm>
        </p:spPr>
        <p:txBody>
          <a:bodyPr/>
          <a:lstStyle/>
          <a:p>
            <a:r>
              <a:rPr lang="en-US" sz="2800" dirty="0" smtClean="0"/>
              <a:t>Email sent to TC with instructions on ordering materials</a:t>
            </a:r>
          </a:p>
          <a:p>
            <a:endParaRPr lang="en-US" sz="1100" dirty="0" smtClean="0"/>
          </a:p>
          <a:p>
            <a:r>
              <a:rPr lang="en-US" sz="2800" dirty="0" smtClean="0"/>
              <a:t>Place order in </a:t>
            </a:r>
            <a:r>
              <a:rPr lang="en-US" sz="2800" dirty="0" err="1" smtClean="0"/>
              <a:t>PearsonAccess</a:t>
            </a:r>
            <a:r>
              <a:rPr lang="en-US" sz="2800" baseline="30000" dirty="0" err="1" smtClean="0"/>
              <a:t>next</a:t>
            </a:r>
            <a:endParaRPr lang="en-US" sz="2800" baseline="30000" dirty="0" smtClean="0"/>
          </a:p>
          <a:p>
            <a:endParaRPr lang="en-US" sz="1100" dirty="0" smtClean="0"/>
          </a:p>
          <a:p>
            <a:r>
              <a:rPr lang="en-US" sz="2800" dirty="0" smtClean="0"/>
              <a:t>Contact ACT State and District Testing at 800.553.6244, ext. 2800, if an email is not </a:t>
            </a:r>
            <a:r>
              <a:rPr lang="en-US" sz="2800" dirty="0" smtClean="0"/>
              <a:t>received</a:t>
            </a:r>
          </a:p>
          <a:p>
            <a:endParaRPr lang="en-US" sz="1100" dirty="0" smtClean="0"/>
          </a:p>
          <a:p>
            <a:r>
              <a:rPr lang="en-US" sz="2800" dirty="0"/>
              <a:t>Contact ACT </a:t>
            </a:r>
            <a:r>
              <a:rPr lang="en-US" sz="2800" dirty="0" smtClean="0"/>
              <a:t>Accommodations at 800.553.6244, ext. 1788 if needing to utilize the accommodations makeup window</a:t>
            </a:r>
            <a:endParaRPr lang="en-US" sz="2800" dirty="0" smtClean="0"/>
          </a:p>
          <a:p>
            <a:endParaRPr lang="en-US" sz="1100" dirty="0" smtClean="0"/>
          </a:p>
          <a:p>
            <a:r>
              <a:rPr lang="en-US" sz="2800" dirty="0" smtClean="0"/>
              <a:t>If you do not need makeup materials, no further action is required</a:t>
            </a:r>
            <a:endParaRPr lang="en-US" sz="2800" dirty="0"/>
          </a:p>
        </p:txBody>
      </p:sp>
      <p:sp>
        <p:nvSpPr>
          <p:cNvPr id="4" name="Text Placeholder 3"/>
          <p:cNvSpPr>
            <a:spLocks noGrp="1"/>
          </p:cNvSpPr>
          <p:nvPr>
            <p:ph type="body" sz="quarter" idx="11"/>
          </p:nvPr>
        </p:nvSpPr>
        <p:spPr/>
        <p:txBody>
          <a:bodyPr/>
          <a:lstStyle/>
          <a:p>
            <a:r>
              <a:rPr lang="en-US" dirty="0" smtClean="0"/>
              <a:t>Ordering Makeup Materials</a:t>
            </a:r>
            <a:endParaRPr lang="en-US" dirty="0"/>
          </a:p>
        </p:txBody>
      </p:sp>
    </p:spTree>
    <p:extLst>
      <p:ext uri="{BB962C8B-B14F-4D97-AF65-F5344CB8AC3E}">
        <p14:creationId xmlns:p14="http://schemas.microsoft.com/office/powerpoint/2010/main" val="511328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68475" y="410001"/>
            <a:ext cx="7815275" cy="359642"/>
          </a:xfrm>
        </p:spPr>
        <p:txBody>
          <a:bodyPr/>
          <a:lstStyle/>
          <a:p>
            <a:r>
              <a:rPr lang="en-US" dirty="0" smtClean="0"/>
              <a:t>Materials ACT Sends to You for Makeup Testing</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5032">
            <a:off x="1970035" y="2434858"/>
            <a:ext cx="2154939" cy="314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rot="21376888">
            <a:off x="3129743" y="1862232"/>
            <a:ext cx="2344139" cy="3045024"/>
          </a:xfrm>
          <a:prstGeom prst="rect">
            <a:avLst/>
          </a:prstGeom>
        </p:spPr>
      </p:pic>
      <p:pic>
        <p:nvPicPr>
          <p:cNvPr id="7" name="Picture 6"/>
          <p:cNvPicPr>
            <a:picLocks noChangeAspect="1"/>
          </p:cNvPicPr>
          <p:nvPr/>
        </p:nvPicPr>
        <p:blipFill>
          <a:blip r:embed="rId5"/>
          <a:stretch>
            <a:fillRect/>
          </a:stretch>
        </p:blipFill>
        <p:spPr>
          <a:xfrm>
            <a:off x="4838543" y="1440244"/>
            <a:ext cx="2087700" cy="261450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39535">
            <a:off x="6401516" y="2077493"/>
            <a:ext cx="2022721" cy="2614502"/>
          </a:xfrm>
          <a:prstGeom prst="rect">
            <a:avLst/>
          </a:prstGeom>
          <a:ln w="3175">
            <a:solidFill>
              <a:schemeClr val="tx2"/>
            </a:solidFill>
          </a:ln>
        </p:spPr>
      </p:pic>
    </p:spTree>
    <p:extLst>
      <p:ext uri="{BB962C8B-B14F-4D97-AF65-F5344CB8AC3E}">
        <p14:creationId xmlns:p14="http://schemas.microsoft.com/office/powerpoint/2010/main" val="601294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389" y="1273165"/>
            <a:ext cx="10972800" cy="4441835"/>
          </a:xfrm>
        </p:spPr>
        <p:txBody>
          <a:bodyPr/>
          <a:lstStyle/>
          <a:p>
            <a:r>
              <a:rPr lang="en-US" sz="2400" dirty="0" smtClean="0"/>
              <a:t>The TC is responsible for ensuring all students who do not test are correctly marked in </a:t>
            </a:r>
            <a:r>
              <a:rPr lang="en-US" sz="2400" dirty="0" err="1" smtClean="0"/>
              <a:t>PANext</a:t>
            </a:r>
            <a:r>
              <a:rPr lang="en-US" sz="2400" dirty="0" smtClean="0"/>
              <a:t> for ACT and/or </a:t>
            </a:r>
            <a:r>
              <a:rPr lang="en-US" sz="2400" dirty="0" err="1" smtClean="0"/>
              <a:t>WorkKeys</a:t>
            </a:r>
            <a:endParaRPr lang="en-US" sz="2400" dirty="0" smtClean="0"/>
          </a:p>
          <a:p>
            <a:pPr marL="0" indent="0">
              <a:buNone/>
            </a:pPr>
            <a:endParaRPr lang="en-US" sz="1400" dirty="0" smtClean="0"/>
          </a:p>
          <a:p>
            <a:r>
              <a:rPr lang="en-US" sz="2400" dirty="0" smtClean="0"/>
              <a:t>Codes can be entered per individual student, or though an upload if there are a large number </a:t>
            </a:r>
          </a:p>
          <a:p>
            <a:pPr marL="0" indent="0">
              <a:buNone/>
            </a:pPr>
            <a:endParaRPr lang="en-US" sz="1400" dirty="0" smtClean="0"/>
          </a:p>
          <a:p>
            <a:r>
              <a:rPr lang="en-US" sz="2400" dirty="0" smtClean="0"/>
              <a:t> The Administration Supplement contains details on how to enter these</a:t>
            </a:r>
          </a:p>
          <a:p>
            <a:pPr marL="0" indent="0">
              <a:buNone/>
            </a:pPr>
            <a:endParaRPr lang="en-US" sz="1400" dirty="0" smtClean="0"/>
          </a:p>
          <a:p>
            <a:r>
              <a:rPr lang="en-US" sz="2400" dirty="0" smtClean="0"/>
              <a:t>ACT supplement is Green, </a:t>
            </a:r>
            <a:r>
              <a:rPr lang="en-US" sz="2400" dirty="0" err="1" smtClean="0"/>
              <a:t>WorkKeys</a:t>
            </a:r>
            <a:r>
              <a:rPr lang="en-US" sz="2400" dirty="0" smtClean="0"/>
              <a:t> supplement is Gold</a:t>
            </a:r>
          </a:p>
          <a:p>
            <a:endParaRPr lang="en-US" sz="2400" dirty="0"/>
          </a:p>
          <a:p>
            <a:r>
              <a:rPr lang="en-US" sz="2400" dirty="0" smtClean="0"/>
              <a:t>If a student doesn’t test/leaves your school, DO NOT remove them from PAN</a:t>
            </a:r>
            <a:endParaRPr lang="en-US" sz="2400" dirty="0"/>
          </a:p>
        </p:txBody>
      </p:sp>
      <p:sp>
        <p:nvSpPr>
          <p:cNvPr id="4" name="Text Placeholder 3"/>
          <p:cNvSpPr>
            <a:spLocks noGrp="1"/>
          </p:cNvSpPr>
          <p:nvPr>
            <p:ph type="body" sz="quarter" idx="11"/>
          </p:nvPr>
        </p:nvSpPr>
        <p:spPr/>
        <p:txBody>
          <a:bodyPr/>
          <a:lstStyle/>
          <a:p>
            <a:r>
              <a:rPr lang="en-US" dirty="0" smtClean="0"/>
              <a:t>State Use Questions – Did Not Test Codes</a:t>
            </a:r>
          </a:p>
          <a:p>
            <a:endParaRPr lang="en-US" dirty="0"/>
          </a:p>
        </p:txBody>
      </p:sp>
    </p:spTree>
    <p:extLst>
      <p:ext uri="{BB962C8B-B14F-4D97-AF65-F5344CB8AC3E}">
        <p14:creationId xmlns:p14="http://schemas.microsoft.com/office/powerpoint/2010/main" val="2991186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Collecting, Packing, and Returning Materials</a:t>
            </a:r>
            <a:endParaRPr lang="en-US" dirty="0"/>
          </a:p>
        </p:txBody>
      </p:sp>
      <p:sp>
        <p:nvSpPr>
          <p:cNvPr id="7" name="Text Placeholder 6"/>
          <p:cNvSpPr>
            <a:spLocks noGrp="1"/>
          </p:cNvSpPr>
          <p:nvPr>
            <p:ph type="body" sz="quarter" idx="13"/>
          </p:nvPr>
        </p:nvSpPr>
        <p:spPr>
          <a:xfrm>
            <a:off x="568477" y="3518126"/>
            <a:ext cx="2552700" cy="544513"/>
          </a:xfrm>
        </p:spPr>
        <p:txBody>
          <a:bodyPr/>
          <a:lstStyle/>
          <a:p>
            <a:r>
              <a:rPr lang="en-US" sz="1800" b="1" dirty="0"/>
              <a:t>The ACT</a:t>
            </a:r>
          </a:p>
        </p:txBody>
      </p:sp>
    </p:spTree>
    <p:extLst>
      <p:ext uri="{BB962C8B-B14F-4D97-AF65-F5344CB8AC3E}">
        <p14:creationId xmlns:p14="http://schemas.microsoft.com/office/powerpoint/2010/main" val="1695259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If You Did Not Test</a:t>
            </a:r>
            <a:endParaRPr lang="en-US" dirty="0"/>
          </a:p>
        </p:txBody>
      </p:sp>
      <p:graphicFrame>
        <p:nvGraphicFramePr>
          <p:cNvPr id="5" name="Diagram 4"/>
          <p:cNvGraphicFramePr/>
          <p:nvPr>
            <p:extLst>
              <p:ext uri="{D42A27DB-BD31-4B8C-83A1-F6EECF244321}">
                <p14:modId xmlns:p14="http://schemas.microsoft.com/office/powerpoint/2010/main" val="1054930314"/>
              </p:ext>
            </p:extLst>
          </p:nvPr>
        </p:nvGraphicFramePr>
        <p:xfrm>
          <a:off x="1950358" y="1733108"/>
          <a:ext cx="8196647" cy="3806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985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4402" y="1528893"/>
            <a:ext cx="8717643" cy="3897350"/>
          </a:xfrm>
        </p:spPr>
        <p:txBody>
          <a:bodyPr/>
          <a:lstStyle/>
          <a:p>
            <a:pPr marL="57149" indent="0">
              <a:buNone/>
            </a:pPr>
            <a:r>
              <a:rPr lang="en-US" sz="2000" dirty="0">
                <a:solidFill>
                  <a:schemeClr val="tx2"/>
                </a:solidFill>
              </a:rPr>
              <a:t>After Testing, pack:</a:t>
            </a:r>
          </a:p>
          <a:p>
            <a:pPr marL="400041"/>
            <a:r>
              <a:rPr lang="en-US" sz="2000" dirty="0">
                <a:solidFill>
                  <a:schemeClr val="tx2"/>
                </a:solidFill>
              </a:rPr>
              <a:t>All multiple-choice test books—both used and unused</a:t>
            </a:r>
          </a:p>
          <a:p>
            <a:pPr marL="400041"/>
            <a:r>
              <a:rPr lang="en-US" sz="2000" dirty="0">
                <a:solidFill>
                  <a:schemeClr val="tx2"/>
                </a:solidFill>
              </a:rPr>
              <a:t>Packing List</a:t>
            </a:r>
          </a:p>
          <a:p>
            <a:pPr marL="400041"/>
            <a:r>
              <a:rPr lang="en-US" sz="2000" dirty="0">
                <a:solidFill>
                  <a:schemeClr val="tx2"/>
                </a:solidFill>
              </a:rPr>
              <a:t>All used manuals</a:t>
            </a:r>
          </a:p>
          <a:p>
            <a:pPr marL="400041"/>
            <a:r>
              <a:rPr lang="en-US" sz="2000" dirty="0" smtClean="0">
                <a:solidFill>
                  <a:schemeClr val="tx2"/>
                </a:solidFill>
              </a:rPr>
              <a:t>Complete answer documents</a:t>
            </a:r>
            <a:endParaRPr lang="en-US" sz="2000" dirty="0">
              <a:solidFill>
                <a:schemeClr val="tx2"/>
              </a:solidFill>
            </a:endParaRPr>
          </a:p>
          <a:p>
            <a:pPr marL="400041"/>
            <a:endParaRPr lang="en-US" sz="2000" dirty="0">
              <a:solidFill>
                <a:schemeClr val="tx2"/>
              </a:solidFill>
            </a:endParaRPr>
          </a:p>
          <a:p>
            <a:pPr marL="57149" indent="0">
              <a:buNone/>
            </a:pPr>
            <a:r>
              <a:rPr lang="en-US" sz="2000" dirty="0">
                <a:solidFill>
                  <a:schemeClr val="tx2"/>
                </a:solidFill>
              </a:rPr>
              <a:t>Reverse the carton flaps so the outbound shipping label is visible.</a:t>
            </a:r>
          </a:p>
          <a:p>
            <a:pPr marL="57149" indent="0">
              <a:buNone/>
            </a:pPr>
            <a:r>
              <a:rPr lang="en-US" sz="2000" dirty="0">
                <a:solidFill>
                  <a:schemeClr val="tx2"/>
                </a:solidFill>
              </a:rPr>
              <a:t>Number the cartons in the following manner:</a:t>
            </a:r>
          </a:p>
          <a:p>
            <a:pPr marL="400041"/>
            <a:r>
              <a:rPr lang="en-US" sz="2000" dirty="0">
                <a:solidFill>
                  <a:schemeClr val="tx2"/>
                </a:solidFill>
              </a:rPr>
              <a:t>1 of ___, 2 of ___, etc.</a:t>
            </a:r>
          </a:p>
          <a:p>
            <a:pPr marL="57149" indent="0">
              <a:buNone/>
            </a:pPr>
            <a:endParaRPr lang="en-US" sz="2000" dirty="0">
              <a:solidFill>
                <a:schemeClr val="tx2"/>
              </a:solidFill>
            </a:endParaRPr>
          </a:p>
        </p:txBody>
      </p:sp>
      <p:sp>
        <p:nvSpPr>
          <p:cNvPr id="4" name="Text Placeholder 3"/>
          <p:cNvSpPr>
            <a:spLocks noGrp="1"/>
          </p:cNvSpPr>
          <p:nvPr>
            <p:ph type="body" sz="quarter" idx="11"/>
          </p:nvPr>
        </p:nvSpPr>
        <p:spPr>
          <a:xfrm>
            <a:off x="584548" y="489872"/>
            <a:ext cx="8229599" cy="545725"/>
          </a:xfrm>
        </p:spPr>
        <p:txBody>
          <a:bodyPr/>
          <a:lstStyle/>
          <a:p>
            <a:pPr>
              <a:lnSpc>
                <a:spcPct val="80000"/>
              </a:lnSpc>
            </a:pPr>
            <a:r>
              <a:rPr lang="en-US" sz="2400" dirty="0">
                <a:solidFill>
                  <a:schemeClr val="tx2"/>
                </a:solidFill>
                <a:latin typeface="Arial" panose="020B0604020202020204" pitchFamily="34" charset="0"/>
                <a:cs typeface="Arial" panose="020B0604020202020204" pitchFamily="34" charset="0"/>
              </a:rPr>
              <a:t>Packing Materials </a:t>
            </a:r>
            <a:r>
              <a:rPr lang="en-US" sz="2200" dirty="0" smtClean="0">
                <a:solidFill>
                  <a:schemeClr val="tx2"/>
                </a:solidFill>
                <a:latin typeface="Arial" panose="020B0604020202020204" pitchFamily="34" charset="0"/>
                <a:cs typeface="Arial" panose="020B0604020202020204" pitchFamily="34" charset="0"/>
              </a:rPr>
              <a:t>After </a:t>
            </a:r>
            <a:r>
              <a:rPr lang="en-US" sz="2200" dirty="0">
                <a:solidFill>
                  <a:schemeClr val="tx2"/>
                </a:solidFill>
                <a:latin typeface="Arial" panose="020B0604020202020204" pitchFamily="34" charset="0"/>
                <a:cs typeface="Arial" panose="020B0604020202020204" pitchFamily="34" charset="0"/>
              </a:rPr>
              <a:t>Testing</a:t>
            </a:r>
          </a:p>
          <a:p>
            <a:pPr>
              <a:lnSpc>
                <a:spcPct val="80000"/>
              </a:lnSpc>
            </a:pPr>
            <a:endParaRPr lang="en-US" sz="2200" dirty="0">
              <a:solidFill>
                <a:schemeClr val="tx2"/>
              </a:solidFill>
              <a:latin typeface="Arial" panose="020B0604020202020204" pitchFamily="34" charset="0"/>
              <a:cs typeface="Arial" panose="020B0604020202020204" pitchFamily="34" charset="0"/>
            </a:endParaRPr>
          </a:p>
          <a:p>
            <a:endParaRPr lang="en-US" sz="2400" dirty="0">
              <a:solidFill>
                <a:srgbClr val="E42A22"/>
              </a:solidFill>
            </a:endParaRPr>
          </a:p>
        </p:txBody>
      </p:sp>
    </p:spTree>
    <p:extLst>
      <p:ext uri="{BB962C8B-B14F-4D97-AF65-F5344CB8AC3E}">
        <p14:creationId xmlns:p14="http://schemas.microsoft.com/office/powerpoint/2010/main" val="2477416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96" y="2897136"/>
            <a:ext cx="1723695" cy="2236396"/>
          </a:xfrm>
          <a:prstGeom prst="rect">
            <a:avLst/>
          </a:prstGeom>
          <a:ln w="3175">
            <a:solidFill>
              <a:srgbClr val="0000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350" y="3176358"/>
            <a:ext cx="1751438" cy="2355550"/>
          </a:xfrm>
          <a:prstGeom prst="rect">
            <a:avLst/>
          </a:prstGeom>
          <a:ln w="3175">
            <a:solidFill>
              <a:srgbClr val="000000"/>
            </a:solidFill>
          </a:ln>
        </p:spPr>
      </p:pic>
      <p:pic>
        <p:nvPicPr>
          <p:cNvPr id="14" name="Picture 13"/>
          <p:cNvPicPr>
            <a:picLocks noChangeAspect="1"/>
          </p:cNvPicPr>
          <p:nvPr/>
        </p:nvPicPr>
        <p:blipFill>
          <a:blip r:embed="rId5"/>
          <a:stretch>
            <a:fillRect/>
          </a:stretch>
        </p:blipFill>
        <p:spPr>
          <a:xfrm rot="5400000">
            <a:off x="9714706" y="1741796"/>
            <a:ext cx="1772401" cy="2264735"/>
          </a:xfrm>
          <a:prstGeom prst="rect">
            <a:avLst/>
          </a:prstGeom>
          <a:ln w="3175">
            <a:solidFill>
              <a:schemeClr val="tx2"/>
            </a:solidFill>
          </a:ln>
        </p:spPr>
      </p:pic>
      <p:sp>
        <p:nvSpPr>
          <p:cNvPr id="4" name="Text Placeholder 3"/>
          <p:cNvSpPr>
            <a:spLocks noGrp="1"/>
          </p:cNvSpPr>
          <p:nvPr>
            <p:ph type="body" sz="quarter" idx="11"/>
          </p:nvPr>
        </p:nvSpPr>
        <p:spPr/>
        <p:txBody>
          <a:bodyPr/>
          <a:lstStyle/>
          <a:p>
            <a:r>
              <a:rPr lang="en-US" dirty="0" smtClean="0"/>
              <a:t>Packing the Processing </a:t>
            </a:r>
            <a:r>
              <a:rPr lang="en-US" dirty="0" smtClean="0">
                <a:solidFill>
                  <a:srgbClr val="1E4C7E"/>
                </a:solidFill>
              </a:rPr>
              <a:t>Envelope</a:t>
            </a:r>
            <a:endParaRPr lang="en-US" dirty="0">
              <a:solidFill>
                <a:srgbClr val="1E4C7E"/>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3628" y="2126512"/>
            <a:ext cx="1742006" cy="2251657"/>
          </a:xfrm>
          <a:prstGeom prst="rect">
            <a:avLst/>
          </a:prstGeom>
          <a:ln w="3175">
            <a:solidFill>
              <a:schemeClr val="tx2"/>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7387" y="460590"/>
            <a:ext cx="1772401" cy="2264735"/>
          </a:xfrm>
          <a:prstGeom prst="rect">
            <a:avLst/>
          </a:prstGeom>
          <a:ln w="3175">
            <a:solidFill>
              <a:schemeClr val="tx2"/>
            </a:solidFill>
          </a:ln>
        </p:spPr>
      </p:pic>
      <p:sp>
        <p:nvSpPr>
          <p:cNvPr id="10" name="TextBox 9"/>
          <p:cNvSpPr txBox="1"/>
          <p:nvPr/>
        </p:nvSpPr>
        <p:spPr>
          <a:xfrm>
            <a:off x="7696139" y="2684192"/>
            <a:ext cx="1772401" cy="307777"/>
          </a:xfrm>
          <a:prstGeom prst="rect">
            <a:avLst/>
          </a:prstGeom>
          <a:noFill/>
        </p:spPr>
        <p:txBody>
          <a:bodyPr wrap="square" rtlCol="0">
            <a:spAutoFit/>
          </a:bodyPr>
          <a:lstStyle/>
          <a:p>
            <a:r>
              <a:rPr lang="en-US" sz="1400" b="1" dirty="0">
                <a:solidFill>
                  <a:srgbClr val="002D62"/>
                </a:solidFill>
                <a:latin typeface="Arial Bold"/>
                <a:cs typeface="Arial Bold"/>
              </a:rPr>
              <a:t>Test Admin Forms</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373" y="1503999"/>
            <a:ext cx="1739916" cy="2251657"/>
          </a:xfrm>
          <a:prstGeom prst="rect">
            <a:avLst/>
          </a:prstGeom>
          <a:ln w="3175">
            <a:solidFill>
              <a:srgbClr val="000000"/>
            </a:solidFill>
          </a:ln>
        </p:spPr>
      </p:pic>
      <p:sp>
        <p:nvSpPr>
          <p:cNvPr id="15" name="TextBox 14"/>
          <p:cNvSpPr txBox="1"/>
          <p:nvPr/>
        </p:nvSpPr>
        <p:spPr>
          <a:xfrm>
            <a:off x="9808782" y="3798236"/>
            <a:ext cx="2264735" cy="307777"/>
          </a:xfrm>
          <a:prstGeom prst="rect">
            <a:avLst/>
          </a:prstGeom>
          <a:noFill/>
        </p:spPr>
        <p:txBody>
          <a:bodyPr wrap="square" rtlCol="0">
            <a:spAutoFit/>
          </a:bodyPr>
          <a:lstStyle/>
          <a:p>
            <a:pPr algn="ctr"/>
            <a:r>
              <a:rPr lang="en-US" sz="1400" b="1" dirty="0">
                <a:solidFill>
                  <a:srgbClr val="002D62"/>
                </a:solidFill>
                <a:latin typeface="Arial Bold"/>
                <a:cs typeface="Arial Bold"/>
              </a:rPr>
              <a:t>Irregularity Reports</a:t>
            </a:r>
          </a:p>
        </p:txBody>
      </p:sp>
      <p:sp>
        <p:nvSpPr>
          <p:cNvPr id="27" name="Right Arrow 26"/>
          <p:cNvSpPr/>
          <p:nvPr/>
        </p:nvSpPr>
        <p:spPr>
          <a:xfrm>
            <a:off x="3690682" y="2897136"/>
            <a:ext cx="1095153" cy="558445"/>
          </a:xfrm>
          <a:prstGeom prst="rightArrow">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rot="12251987">
            <a:off x="7120622" y="3910837"/>
            <a:ext cx="915268" cy="390352"/>
          </a:xfrm>
          <a:prstGeom prst="rightArrow">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p:cNvSpPr/>
          <p:nvPr/>
        </p:nvSpPr>
        <p:spPr>
          <a:xfrm rot="8995043">
            <a:off x="7039513" y="1402506"/>
            <a:ext cx="929065" cy="380903"/>
          </a:xfrm>
          <a:prstGeom prst="rightArrow">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187387" y="5537480"/>
            <a:ext cx="1751438" cy="307777"/>
          </a:xfrm>
          <a:prstGeom prst="rect">
            <a:avLst/>
          </a:prstGeom>
          <a:noFill/>
        </p:spPr>
        <p:txBody>
          <a:bodyPr wrap="square" rtlCol="0">
            <a:spAutoFit/>
          </a:bodyPr>
          <a:lstStyle/>
          <a:p>
            <a:pPr algn="ctr"/>
            <a:r>
              <a:rPr lang="en-US" sz="1400" b="1" dirty="0">
                <a:solidFill>
                  <a:srgbClr val="002D62"/>
                </a:solidFill>
                <a:latin typeface="Arial Bold"/>
                <a:cs typeface="Arial Bold"/>
              </a:rPr>
              <a:t>Staffing List</a:t>
            </a:r>
          </a:p>
        </p:txBody>
      </p:sp>
      <p:sp>
        <p:nvSpPr>
          <p:cNvPr id="20" name="TextBox 19"/>
          <p:cNvSpPr txBox="1"/>
          <p:nvPr/>
        </p:nvSpPr>
        <p:spPr>
          <a:xfrm>
            <a:off x="1758473" y="5159099"/>
            <a:ext cx="1878940" cy="307777"/>
          </a:xfrm>
          <a:prstGeom prst="rect">
            <a:avLst/>
          </a:prstGeom>
          <a:noFill/>
        </p:spPr>
        <p:txBody>
          <a:bodyPr wrap="square" rtlCol="0">
            <a:spAutoFit/>
          </a:bodyPr>
          <a:lstStyle/>
          <a:p>
            <a:pPr algn="ctr"/>
            <a:r>
              <a:rPr lang="en-US" sz="1400" b="1" dirty="0" smtClean="0">
                <a:solidFill>
                  <a:srgbClr val="002D62"/>
                </a:solidFill>
                <a:latin typeface="Arial Bold"/>
                <a:cs typeface="Arial Bold"/>
              </a:rPr>
              <a:t>Answer Documents</a:t>
            </a:r>
            <a:endParaRPr lang="en-US" sz="1400" b="1" dirty="0">
              <a:solidFill>
                <a:srgbClr val="002D62"/>
              </a:solidFill>
              <a:latin typeface="Arial Bold"/>
              <a:cs typeface="Arial Bold"/>
            </a:endParaRPr>
          </a:p>
        </p:txBody>
      </p:sp>
      <p:sp>
        <p:nvSpPr>
          <p:cNvPr id="21" name="TextBox 20"/>
          <p:cNvSpPr txBox="1"/>
          <p:nvPr/>
        </p:nvSpPr>
        <p:spPr>
          <a:xfrm>
            <a:off x="684507" y="3805727"/>
            <a:ext cx="1772401" cy="307777"/>
          </a:xfrm>
          <a:prstGeom prst="rect">
            <a:avLst/>
          </a:prstGeom>
          <a:noFill/>
        </p:spPr>
        <p:txBody>
          <a:bodyPr wrap="square" rtlCol="0">
            <a:spAutoFit/>
          </a:bodyPr>
          <a:lstStyle/>
          <a:p>
            <a:r>
              <a:rPr lang="en-US" sz="1400" b="1" dirty="0" smtClean="0">
                <a:solidFill>
                  <a:srgbClr val="002D62"/>
                </a:solidFill>
                <a:latin typeface="Arial Bold"/>
                <a:cs typeface="Arial Bold"/>
              </a:rPr>
              <a:t>Site Header</a:t>
            </a:r>
            <a:endParaRPr lang="en-US" sz="1400" b="1" dirty="0">
              <a:solidFill>
                <a:srgbClr val="002D62"/>
              </a:solidFill>
              <a:latin typeface="Arial Bold"/>
              <a:cs typeface="Arial Bold"/>
            </a:endParaRPr>
          </a:p>
        </p:txBody>
      </p:sp>
    </p:spTree>
    <p:extLst>
      <p:ext uri="{BB962C8B-B14F-4D97-AF65-F5344CB8AC3E}">
        <p14:creationId xmlns:p14="http://schemas.microsoft.com/office/powerpoint/2010/main" val="1035497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Packing the Cartons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01" y="1072595"/>
            <a:ext cx="6184844" cy="4471841"/>
          </a:xfrm>
          <a:prstGeom prst="rect">
            <a:avLst/>
          </a:prstGeom>
        </p:spPr>
      </p:pic>
      <p:pic>
        <p:nvPicPr>
          <p:cNvPr id="6" name="Picture 5"/>
          <p:cNvPicPr>
            <a:picLocks noChangeAspect="1"/>
          </p:cNvPicPr>
          <p:nvPr/>
        </p:nvPicPr>
        <p:blipFill>
          <a:blip r:embed="rId4"/>
          <a:stretch>
            <a:fillRect/>
          </a:stretch>
        </p:blipFill>
        <p:spPr>
          <a:xfrm>
            <a:off x="6188871" y="623887"/>
            <a:ext cx="2774412" cy="3646066"/>
          </a:xfrm>
          <a:prstGeom prst="rect">
            <a:avLst/>
          </a:prstGeom>
        </p:spPr>
      </p:pic>
      <p:pic>
        <p:nvPicPr>
          <p:cNvPr id="7" name="Picture 6"/>
          <p:cNvPicPr>
            <a:picLocks noChangeAspect="1"/>
          </p:cNvPicPr>
          <p:nvPr/>
        </p:nvPicPr>
        <p:blipFill>
          <a:blip r:embed="rId5"/>
          <a:stretch>
            <a:fillRect/>
          </a:stretch>
        </p:blipFill>
        <p:spPr>
          <a:xfrm>
            <a:off x="8844461" y="785093"/>
            <a:ext cx="2729917" cy="5469120"/>
          </a:xfrm>
          <a:prstGeom prst="rect">
            <a:avLst/>
          </a:prstGeom>
        </p:spPr>
      </p:pic>
    </p:spTree>
    <p:extLst>
      <p:ext uri="{BB962C8B-B14F-4D97-AF65-F5344CB8AC3E}">
        <p14:creationId xmlns:p14="http://schemas.microsoft.com/office/powerpoint/2010/main" val="2820292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49825" y="466723"/>
            <a:ext cx="8229599" cy="545725"/>
          </a:xfrm>
        </p:spPr>
        <p:txBody>
          <a:bodyPr/>
          <a:lstStyle/>
          <a:p>
            <a:pPr>
              <a:lnSpc>
                <a:spcPct val="80000"/>
              </a:lnSpc>
            </a:pPr>
            <a:r>
              <a:rPr lang="en-US" sz="2400" dirty="0">
                <a:solidFill>
                  <a:schemeClr val="tx2"/>
                </a:solidFill>
                <a:latin typeface="Arial" panose="020B0604020202020204" pitchFamily="34" charset="0"/>
                <a:cs typeface="Arial" panose="020B0604020202020204" pitchFamily="34" charset="0"/>
              </a:rPr>
              <a:t>Materials Pickup</a:t>
            </a:r>
            <a:endParaRPr lang="en-US" sz="2200" dirty="0">
              <a:solidFill>
                <a:schemeClr val="tx2"/>
              </a:solidFill>
              <a:latin typeface="Arial" panose="020B0604020202020204" pitchFamily="34" charset="0"/>
              <a:cs typeface="Arial" panose="020B0604020202020204" pitchFamily="34" charset="0"/>
            </a:endParaRPr>
          </a:p>
          <a:p>
            <a:pPr>
              <a:lnSpc>
                <a:spcPct val="80000"/>
              </a:lnSpc>
            </a:pPr>
            <a:endParaRPr lang="en-US" sz="2200" dirty="0">
              <a:solidFill>
                <a:schemeClr val="tx2"/>
              </a:solidFill>
              <a:latin typeface="Arial" panose="020B0604020202020204" pitchFamily="34" charset="0"/>
              <a:cs typeface="Arial" panose="020B0604020202020204" pitchFamily="34" charset="0"/>
            </a:endParaRPr>
          </a:p>
          <a:p>
            <a:endParaRPr lang="en-US" sz="2400" dirty="0">
              <a:solidFill>
                <a:srgbClr val="E42A22"/>
              </a:solidFill>
            </a:endParaRPr>
          </a:p>
        </p:txBody>
      </p:sp>
      <p:sp>
        <p:nvSpPr>
          <p:cNvPr id="2" name="Content Placeholder 1"/>
          <p:cNvSpPr>
            <a:spLocks noGrp="1"/>
          </p:cNvSpPr>
          <p:nvPr>
            <p:ph idx="1"/>
          </p:nvPr>
        </p:nvSpPr>
        <p:spPr>
          <a:xfrm>
            <a:off x="816036" y="1198336"/>
            <a:ext cx="9851963" cy="2393004"/>
          </a:xfrm>
        </p:spPr>
        <p:txBody>
          <a:bodyPr/>
          <a:lstStyle/>
          <a:p>
            <a:r>
              <a:rPr lang="en-US" sz="2000" dirty="0"/>
              <a:t>Refer to Schedule of Events for pickup dates.</a:t>
            </a:r>
          </a:p>
          <a:p>
            <a:r>
              <a:rPr lang="en-US" sz="2000" dirty="0">
                <a:solidFill>
                  <a:schemeClr val="tx2"/>
                </a:solidFill>
              </a:rPr>
              <a:t>Carrier pickup is pre-scheduled-if there are any problems call ACT, not FedEx.</a:t>
            </a:r>
          </a:p>
          <a:p>
            <a:r>
              <a:rPr lang="en-US" sz="2000" dirty="0">
                <a:solidFill>
                  <a:schemeClr val="tx2"/>
                </a:solidFill>
              </a:rPr>
              <a:t>Call ACT if carrier does not pick up test materials by the Monday after the scheduled pickup </a:t>
            </a:r>
            <a:r>
              <a:rPr lang="en-US" sz="2000" dirty="0" smtClean="0">
                <a:solidFill>
                  <a:schemeClr val="tx2"/>
                </a:solidFill>
              </a:rPr>
              <a:t>date (March 5, March 26, April 9)</a:t>
            </a:r>
            <a:endParaRPr lang="en-US" sz="2000" dirty="0">
              <a:solidFill>
                <a:schemeClr val="tx2"/>
              </a:solidFill>
            </a:endParaRPr>
          </a:p>
          <a:p>
            <a:r>
              <a:rPr lang="en-US" sz="2000" dirty="0">
                <a:solidFill>
                  <a:schemeClr val="tx2"/>
                </a:solidFill>
              </a:rPr>
              <a:t>Keep materials secure until pickup.</a:t>
            </a:r>
          </a:p>
          <a:p>
            <a:endParaRPr lang="en-US" sz="2000" dirty="0">
              <a:solidFill>
                <a:schemeClr val="tx2"/>
              </a:solidFill>
            </a:endParaRPr>
          </a:p>
        </p:txBody>
      </p:sp>
      <p:pic>
        <p:nvPicPr>
          <p:cNvPr id="5" name="Picture 4"/>
          <p:cNvPicPr>
            <a:picLocks noChangeAspect="1"/>
          </p:cNvPicPr>
          <p:nvPr/>
        </p:nvPicPr>
        <p:blipFill>
          <a:blip r:embed="rId3"/>
          <a:stretch>
            <a:fillRect/>
          </a:stretch>
        </p:blipFill>
        <p:spPr>
          <a:xfrm>
            <a:off x="549825" y="3591340"/>
            <a:ext cx="11162348" cy="1662776"/>
          </a:xfrm>
          <a:prstGeom prst="rect">
            <a:avLst/>
          </a:prstGeom>
        </p:spPr>
      </p:pic>
    </p:spTree>
    <p:extLst>
      <p:ext uri="{BB962C8B-B14F-4D97-AF65-F5344CB8AC3E}">
        <p14:creationId xmlns:p14="http://schemas.microsoft.com/office/powerpoint/2010/main" val="39275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Reporting</a:t>
            </a:r>
            <a:endParaRPr lang="en-US" dirty="0"/>
          </a:p>
        </p:txBody>
      </p:sp>
      <p:sp>
        <p:nvSpPr>
          <p:cNvPr id="7" name="Text Placeholder 6"/>
          <p:cNvSpPr>
            <a:spLocks noGrp="1"/>
          </p:cNvSpPr>
          <p:nvPr>
            <p:ph type="body" sz="quarter" idx="13"/>
          </p:nvPr>
        </p:nvSpPr>
        <p:spPr/>
        <p:txBody>
          <a:bodyPr/>
          <a:lstStyle/>
          <a:p>
            <a:r>
              <a:rPr lang="en-US" sz="1800" b="1" dirty="0"/>
              <a:t>The ACT</a:t>
            </a:r>
          </a:p>
        </p:txBody>
      </p:sp>
    </p:spTree>
    <p:extLst>
      <p:ext uri="{BB962C8B-B14F-4D97-AF65-F5344CB8AC3E}">
        <p14:creationId xmlns:p14="http://schemas.microsoft.com/office/powerpoint/2010/main" val="418230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sz="2800" dirty="0"/>
              <a:t>ACT Contact Information</a:t>
            </a:r>
          </a:p>
        </p:txBody>
      </p:sp>
      <p:graphicFrame>
        <p:nvGraphicFramePr>
          <p:cNvPr id="10" name="Table 9"/>
          <p:cNvGraphicFramePr>
            <a:graphicFrameLocks noGrp="1"/>
          </p:cNvGraphicFramePr>
          <p:nvPr>
            <p:extLst>
              <p:ext uri="{D42A27DB-BD31-4B8C-83A1-F6EECF244321}">
                <p14:modId xmlns:p14="http://schemas.microsoft.com/office/powerpoint/2010/main" val="317880034"/>
              </p:ext>
            </p:extLst>
          </p:nvPr>
        </p:nvGraphicFramePr>
        <p:xfrm>
          <a:off x="568476" y="1680254"/>
          <a:ext cx="10999746" cy="2869617"/>
        </p:xfrm>
        <a:graphic>
          <a:graphicData uri="http://schemas.openxmlformats.org/drawingml/2006/table">
            <a:tbl>
              <a:tblPr firstRow="1">
                <a:tableStyleId>{5C22544A-7EE6-4342-B048-85BDC9FD1C3A}</a:tableStyleId>
              </a:tblPr>
              <a:tblGrid>
                <a:gridCol w="2802045"/>
                <a:gridCol w="2860158"/>
                <a:gridCol w="5337543"/>
              </a:tblGrid>
              <a:tr h="807765">
                <a:tc gridSpan="3">
                  <a:txBody>
                    <a:bodyPr/>
                    <a:lstStyle/>
                    <a:p>
                      <a:pPr algn="ctr"/>
                      <a:r>
                        <a:rPr lang="en-US" sz="2400" b="0" kern="1200" dirty="0" smtClean="0">
                          <a:solidFill>
                            <a:schemeClr val="tx2"/>
                          </a:solidFill>
                          <a:latin typeface="Arial" panose="020B0604020202020204" pitchFamily="34" charset="0"/>
                          <a:ea typeface="+mn-ea"/>
                          <a:cs typeface="Arial" panose="020B0604020202020204" pitchFamily="34" charset="0"/>
                        </a:rPr>
                        <a:t>Wisconsin</a:t>
                      </a:r>
                      <a:r>
                        <a:rPr lang="en-US" sz="2400" b="0" kern="1200" dirty="0" smtClean="0">
                          <a:solidFill>
                            <a:srgbClr val="C00000"/>
                          </a:solidFill>
                          <a:latin typeface="Arial" panose="020B0604020202020204" pitchFamily="34" charset="0"/>
                          <a:ea typeface="+mn-ea"/>
                          <a:cs typeface="Arial" panose="020B0604020202020204" pitchFamily="34" charset="0"/>
                        </a:rPr>
                        <a:t> </a:t>
                      </a:r>
                      <a:r>
                        <a:rPr lang="en-US" sz="2400" b="0" kern="1200" dirty="0" smtClean="0">
                          <a:solidFill>
                            <a:srgbClr val="002060"/>
                          </a:solidFill>
                          <a:latin typeface="Arial" panose="020B0604020202020204" pitchFamily="34" charset="0"/>
                          <a:ea typeface="+mn-ea"/>
                          <a:cs typeface="Arial" panose="020B0604020202020204" pitchFamily="34" charset="0"/>
                        </a:rPr>
                        <a:t>ACT Testing Website: </a:t>
                      </a:r>
                      <a:r>
                        <a:rPr lang="en-US" sz="2400" b="0" kern="1200" dirty="0" smtClean="0">
                          <a:solidFill>
                            <a:srgbClr val="002060"/>
                          </a:solidFill>
                          <a:latin typeface="Arial" panose="020B0604020202020204" pitchFamily="34" charset="0"/>
                          <a:ea typeface="+mn-ea"/>
                          <a:cs typeface="Arial" panose="020B0604020202020204" pitchFamily="34" charset="0"/>
                          <a:hlinkClick r:id="rId2"/>
                        </a:rPr>
                        <a:t>www.act.org/stateanddistrict/wisconsin</a:t>
                      </a:r>
                      <a:r>
                        <a:rPr lang="en-US" sz="2400" b="0" kern="1200" baseline="0" dirty="0" smtClean="0">
                          <a:solidFill>
                            <a:srgbClr val="002060"/>
                          </a:solidFill>
                          <a:latin typeface="Arial" panose="020B0604020202020204" pitchFamily="34" charset="0"/>
                          <a:ea typeface="+mn-ea"/>
                          <a:cs typeface="Arial" panose="020B0604020202020204" pitchFamily="34" charset="0"/>
                        </a:rPr>
                        <a:t> </a:t>
                      </a:r>
                      <a:endParaRPr lang="en-US" sz="2400" b="0" kern="1200" dirty="0" smtClean="0">
                        <a:solidFill>
                          <a:srgbClr val="C00000"/>
                        </a:solidFill>
                        <a:latin typeface="Arial" panose="020B0604020202020204" pitchFamily="34" charset="0"/>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r>
              <a:tr h="680406">
                <a:tc>
                  <a:txBody>
                    <a:bodyPr/>
                    <a:lstStyle/>
                    <a:p>
                      <a:pPr algn="ctr"/>
                      <a:r>
                        <a:rPr lang="en-US" sz="2400" b="1" kern="1200" dirty="0" smtClean="0">
                          <a:solidFill>
                            <a:srgbClr val="002060"/>
                          </a:solidFill>
                          <a:latin typeface="Arial" panose="020B0604020202020204" pitchFamily="34" charset="0"/>
                          <a:ea typeface="+mn-ea"/>
                          <a:cs typeface="Arial" panose="020B0604020202020204" pitchFamily="34" charset="0"/>
                        </a:rPr>
                        <a:t>Department</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b="1" kern="1200" dirty="0" smtClean="0">
                          <a:solidFill>
                            <a:srgbClr val="002060"/>
                          </a:solidFill>
                          <a:latin typeface="Arial" panose="020B0604020202020204" pitchFamily="34" charset="0"/>
                          <a:ea typeface="+mn-ea"/>
                          <a:cs typeface="Arial" panose="020B0604020202020204" pitchFamily="34" charset="0"/>
                        </a:rPr>
                        <a:t>Phone</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b="1" kern="1200" dirty="0" smtClean="0">
                          <a:solidFill>
                            <a:srgbClr val="002060"/>
                          </a:solidFill>
                          <a:latin typeface="Arial" panose="020B0604020202020204" pitchFamily="34" charset="0"/>
                          <a:ea typeface="+mn-ea"/>
                          <a:cs typeface="Arial" panose="020B0604020202020204" pitchFamily="34" charset="0"/>
                        </a:rPr>
                        <a:t>Email</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80406">
                <a:tc>
                  <a:txBody>
                    <a:bodyPr/>
                    <a:lstStyle/>
                    <a:p>
                      <a:pPr algn="ctr"/>
                      <a:r>
                        <a:rPr lang="en-US" sz="2000" b="0" kern="1200" dirty="0" smtClean="0">
                          <a:solidFill>
                            <a:srgbClr val="002060"/>
                          </a:solidFill>
                          <a:latin typeface="Arial" panose="020B0604020202020204" pitchFamily="34" charset="0"/>
                          <a:ea typeface="+mn-ea"/>
                          <a:cs typeface="Arial" panose="020B0604020202020204" pitchFamily="34" charset="0"/>
                        </a:rPr>
                        <a:t>Test</a:t>
                      </a:r>
                      <a:r>
                        <a:rPr lang="en-US" sz="2000" b="0" kern="1200" baseline="0" dirty="0" smtClean="0">
                          <a:solidFill>
                            <a:srgbClr val="002060"/>
                          </a:solidFill>
                          <a:latin typeface="Arial" panose="020B0604020202020204" pitchFamily="34" charset="0"/>
                          <a:ea typeface="+mn-ea"/>
                          <a:cs typeface="Arial" panose="020B0604020202020204" pitchFamily="34" charset="0"/>
                        </a:rPr>
                        <a:t> Administration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000" b="0" kern="1200" dirty="0" smtClean="0">
                          <a:solidFill>
                            <a:srgbClr val="002060"/>
                          </a:solidFill>
                          <a:latin typeface="Arial" panose="020B0604020202020204" pitchFamily="34" charset="0"/>
                          <a:ea typeface="+mn-ea"/>
                          <a:cs typeface="Arial" panose="020B0604020202020204" pitchFamily="34" charset="0"/>
                        </a:rPr>
                        <a:t>800-553-6244 ext 2800</a:t>
                      </a:r>
                      <a:endParaRPr lang="en-US" sz="2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2060"/>
                          </a:solidFill>
                          <a:latin typeface="Arial" panose="020B0604020202020204" pitchFamily="34" charset="0"/>
                          <a:ea typeface="+mn-ea"/>
                          <a:cs typeface="Arial" panose="020B0604020202020204" pitchFamily="34" charset="0"/>
                          <a:hlinkClick r:id="rId3"/>
                        </a:rPr>
                        <a:t>www.act.org/stateanddistrict/contactus</a:t>
                      </a:r>
                      <a:endParaRPr lang="en-US" sz="2000" b="0" kern="1200" dirty="0" smtClean="0">
                        <a:solidFill>
                          <a:srgbClr val="002060"/>
                        </a:solidFill>
                        <a:latin typeface="Arial" panose="020B0604020202020204" pitchFamily="34" charset="0"/>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80406">
                <a:tc>
                  <a:txBody>
                    <a:bodyPr/>
                    <a:lstStyle/>
                    <a:p>
                      <a:pPr algn="ctr"/>
                      <a:r>
                        <a:rPr lang="en-US" sz="2000" b="0" kern="1200" baseline="0" dirty="0" smtClean="0">
                          <a:solidFill>
                            <a:srgbClr val="002060"/>
                          </a:solidFill>
                          <a:latin typeface="Arial" panose="020B0604020202020204" pitchFamily="34" charset="0"/>
                          <a:ea typeface="+mn-ea"/>
                          <a:cs typeface="Arial" panose="020B0604020202020204" pitchFamily="34" charset="0"/>
                        </a:rPr>
                        <a:t>Accommodations and Supports</a:t>
                      </a:r>
                      <a:endParaRPr lang="en-US" sz="2000" b="0" kern="1200" baseline="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000" b="0" kern="1200" dirty="0" smtClean="0">
                          <a:solidFill>
                            <a:srgbClr val="002060"/>
                          </a:solidFill>
                          <a:latin typeface="Arial" panose="020B0604020202020204" pitchFamily="34" charset="0"/>
                          <a:ea typeface="+mn-ea"/>
                          <a:cs typeface="Arial" panose="020B0604020202020204" pitchFamily="34" charset="0"/>
                        </a:rPr>
                        <a:t>800-553-6244 ext 1788</a:t>
                      </a:r>
                      <a:endParaRPr lang="en-US" sz="2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000" b="0" kern="1200" dirty="0" smtClean="0">
                          <a:solidFill>
                            <a:srgbClr val="002060"/>
                          </a:solidFill>
                          <a:latin typeface="Arial" panose="020B0604020202020204" pitchFamily="34" charset="0"/>
                          <a:ea typeface="+mn-ea"/>
                          <a:cs typeface="Arial" panose="020B0604020202020204" pitchFamily="34" charset="0"/>
                        </a:rPr>
                        <a:t>ACTStateAccoms@act.org</a:t>
                      </a:r>
                      <a:endParaRPr lang="en-US" sz="2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95943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50189146"/>
              </p:ext>
            </p:extLst>
          </p:nvPr>
        </p:nvGraphicFramePr>
        <p:xfrm>
          <a:off x="872515" y="1008914"/>
          <a:ext cx="9936162" cy="4582993"/>
        </p:xfrm>
        <a:graphic>
          <a:graphicData uri="http://schemas.openxmlformats.org/drawingml/2006/table">
            <a:tbl>
              <a:tblPr firstRow="1" bandRow="1">
                <a:tableStyleId>{5C22544A-7EE6-4342-B048-85BDC9FD1C3A}</a:tableStyleId>
              </a:tblPr>
              <a:tblGrid>
                <a:gridCol w="3416527"/>
                <a:gridCol w="1497230"/>
                <a:gridCol w="2177789"/>
                <a:gridCol w="2844616"/>
              </a:tblGrid>
              <a:tr h="433928">
                <a:tc>
                  <a:txBody>
                    <a:bodyPr/>
                    <a:lstStyle/>
                    <a:p>
                      <a:r>
                        <a:rPr lang="en-US" dirty="0" smtClean="0">
                          <a:latin typeface="Arial" panose="020B0604020202020204" pitchFamily="34" charset="0"/>
                          <a:cs typeface="Arial" panose="020B0604020202020204" pitchFamily="34" charset="0"/>
                        </a:rPr>
                        <a:t>Document</a:t>
                      </a:r>
                      <a:endParaRPr lang="en-US"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4C7E"/>
                    </a:solidFill>
                  </a:tcPr>
                </a:tc>
                <a:tc>
                  <a:txBody>
                    <a:bodyPr/>
                    <a:lstStyle/>
                    <a:p>
                      <a:r>
                        <a:rPr lang="en-US" dirty="0" smtClean="0">
                          <a:latin typeface="Arial" panose="020B0604020202020204" pitchFamily="34" charset="0"/>
                          <a:cs typeface="Arial" panose="020B0604020202020204" pitchFamily="34" charset="0"/>
                        </a:rPr>
                        <a:t>Recipient</a:t>
                      </a:r>
                      <a:endParaRPr lang="en-US"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4C7E"/>
                    </a:solidFill>
                  </a:tcPr>
                </a:tc>
                <a:tc>
                  <a:txBody>
                    <a:bodyPr/>
                    <a:lstStyle/>
                    <a:p>
                      <a:r>
                        <a:rPr lang="en-US" dirty="0" smtClean="0">
                          <a:latin typeface="Arial" panose="020B0604020202020204" pitchFamily="34" charset="0"/>
                          <a:cs typeface="Arial" panose="020B0604020202020204" pitchFamily="34" charset="0"/>
                        </a:rPr>
                        <a:t>Timeline</a:t>
                      </a:r>
                      <a:endParaRPr lang="en-US"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4C7E"/>
                    </a:solidFill>
                  </a:tcPr>
                </a:tc>
                <a:tc>
                  <a:txBody>
                    <a:bodyPr/>
                    <a:lstStyle/>
                    <a:p>
                      <a:r>
                        <a:rPr lang="en-US" dirty="0" smtClean="0">
                          <a:latin typeface="Arial" panose="020B0604020202020204" pitchFamily="34" charset="0"/>
                          <a:cs typeface="Arial" panose="020B0604020202020204" pitchFamily="34" charset="0"/>
                        </a:rPr>
                        <a:t>Description</a:t>
                      </a:r>
                      <a:endParaRPr lang="en-US"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4C7E"/>
                    </a:solidFill>
                  </a:tcPr>
                </a:tc>
              </a:tr>
              <a:tr h="433928">
                <a:tc>
                  <a:txBody>
                    <a:bodyPr/>
                    <a:lstStyle/>
                    <a:p>
                      <a:r>
                        <a:rPr lang="en-US" sz="1600" dirty="0" smtClean="0">
                          <a:solidFill>
                            <a:srgbClr val="000000"/>
                          </a:solidFill>
                          <a:latin typeface="Arial" panose="020B0604020202020204" pitchFamily="34" charset="0"/>
                          <a:cs typeface="Arial" panose="020B0604020202020204" pitchFamily="34" charset="0"/>
                        </a:rPr>
                        <a:t>Student</a:t>
                      </a:r>
                      <a:r>
                        <a:rPr lang="en-US" sz="1600" baseline="0" dirty="0" smtClean="0">
                          <a:solidFill>
                            <a:srgbClr val="000000"/>
                          </a:solidFill>
                          <a:latin typeface="Arial" panose="020B0604020202020204" pitchFamily="34" charset="0"/>
                          <a:cs typeface="Arial" panose="020B0604020202020204" pitchFamily="34" charset="0"/>
                        </a:rPr>
                        <a:t> Report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Student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3-8 weeks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Paper</a:t>
                      </a:r>
                      <a:r>
                        <a:rPr lang="en-US" sz="1600" baseline="0" dirty="0" smtClean="0">
                          <a:solidFill>
                            <a:srgbClr val="000000"/>
                          </a:solidFill>
                          <a:latin typeface="Arial" panose="020B0604020202020204" pitchFamily="34" charset="0"/>
                          <a:cs typeface="Arial" panose="020B0604020202020204" pitchFamily="34" charset="0"/>
                        </a:rPr>
                        <a:t> report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77641">
                <a:tc>
                  <a:txBody>
                    <a:bodyPr/>
                    <a:lstStyle/>
                    <a:p>
                      <a:r>
                        <a:rPr lang="en-US" sz="1600" dirty="0" smtClean="0">
                          <a:solidFill>
                            <a:srgbClr val="000000"/>
                          </a:solidFill>
                          <a:latin typeface="Arial" panose="020B0604020202020204" pitchFamily="34" charset="0"/>
                          <a:cs typeface="Arial" panose="020B0604020202020204" pitchFamily="34" charset="0"/>
                        </a:rPr>
                        <a:t>Student Online Scores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Student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1 week after </a:t>
                      </a:r>
                      <a:r>
                        <a:rPr lang="en-US" sz="1600" dirty="0" smtClean="0">
                          <a:solidFill>
                            <a:srgbClr val="000000"/>
                          </a:solidFill>
                          <a:latin typeface="Arial" panose="020B0604020202020204" pitchFamily="34" charset="0"/>
                          <a:cs typeface="Arial" panose="020B0604020202020204" pitchFamily="34" charset="0"/>
                        </a:rPr>
                        <a:t>student</a:t>
                      </a:r>
                      <a:r>
                        <a:rPr lang="en-US" sz="1600" baseline="0" dirty="0" smtClean="0">
                          <a:solidFill>
                            <a:srgbClr val="000000"/>
                          </a:solidFill>
                          <a:latin typeface="Arial" panose="020B0604020202020204" pitchFamily="34" charset="0"/>
                          <a:cs typeface="Arial" panose="020B0604020202020204" pitchFamily="34" charset="0"/>
                        </a:rPr>
                        <a:t> receives score report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Online account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3928">
                <a:tc>
                  <a:txBody>
                    <a:bodyPr/>
                    <a:lstStyle/>
                    <a:p>
                      <a:r>
                        <a:rPr lang="en-US" sz="1600" dirty="0" smtClean="0">
                          <a:solidFill>
                            <a:srgbClr val="000000"/>
                          </a:solidFill>
                          <a:latin typeface="Arial" panose="020B0604020202020204" pitchFamily="34" charset="0"/>
                          <a:cs typeface="Arial" panose="020B0604020202020204" pitchFamily="34" charset="0"/>
                        </a:rPr>
                        <a:t>H.S.</a:t>
                      </a:r>
                      <a:r>
                        <a:rPr lang="en-US" sz="1600" baseline="0" dirty="0" smtClean="0">
                          <a:solidFill>
                            <a:srgbClr val="000000"/>
                          </a:solidFill>
                          <a:latin typeface="Arial" panose="020B0604020202020204" pitchFamily="34" charset="0"/>
                          <a:cs typeface="Arial" panose="020B0604020202020204" pitchFamily="34" charset="0"/>
                        </a:rPr>
                        <a:t> Checklist Report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School</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3-8 weeks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List</a:t>
                      </a:r>
                      <a:r>
                        <a:rPr lang="en-US" sz="1600" baseline="0" dirty="0" smtClean="0">
                          <a:solidFill>
                            <a:srgbClr val="000000"/>
                          </a:solidFill>
                          <a:latin typeface="Arial" panose="020B0604020202020204" pitchFamily="34" charset="0"/>
                          <a:cs typeface="Arial" panose="020B0604020202020204" pitchFamily="34" charset="0"/>
                        </a:rPr>
                        <a:t> of Examinees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3928">
                <a:tc>
                  <a:txBody>
                    <a:bodyPr/>
                    <a:lstStyle/>
                    <a:p>
                      <a:r>
                        <a:rPr lang="en-US" sz="1600" dirty="0" smtClean="0">
                          <a:solidFill>
                            <a:srgbClr val="000000"/>
                          </a:solidFill>
                          <a:latin typeface="Arial" panose="020B0604020202020204" pitchFamily="34" charset="0"/>
                          <a:cs typeface="Arial" panose="020B0604020202020204" pitchFamily="34" charset="0"/>
                        </a:rPr>
                        <a:t>H.S Report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School</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3-8 weeks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List of C.R.</a:t>
                      </a:r>
                      <a:r>
                        <a:rPr lang="en-US" sz="1600" baseline="0" dirty="0" smtClean="0">
                          <a:solidFill>
                            <a:srgbClr val="000000"/>
                          </a:solidFill>
                          <a:latin typeface="Arial" panose="020B0604020202020204" pitchFamily="34" charset="0"/>
                          <a:cs typeface="Arial" panose="020B0604020202020204" pitchFamily="34" charset="0"/>
                        </a:rPr>
                        <a:t> Scores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3928">
                <a:tc>
                  <a:txBody>
                    <a:bodyPr/>
                    <a:lstStyle/>
                    <a:p>
                      <a:r>
                        <a:rPr lang="en-US" sz="1600" dirty="0" smtClean="0">
                          <a:solidFill>
                            <a:srgbClr val="000000"/>
                          </a:solidFill>
                          <a:latin typeface="Arial" panose="020B0604020202020204" pitchFamily="34" charset="0"/>
                          <a:cs typeface="Arial" panose="020B0604020202020204" pitchFamily="34" charset="0"/>
                        </a:rPr>
                        <a:t>Student Score Labels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School</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3-8 weeks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Record</a:t>
                      </a:r>
                      <a:r>
                        <a:rPr lang="en-US" sz="1600" baseline="0" dirty="0" smtClean="0">
                          <a:solidFill>
                            <a:srgbClr val="000000"/>
                          </a:solidFill>
                          <a:latin typeface="Arial" panose="020B0604020202020204" pitchFamily="34" charset="0"/>
                          <a:cs typeface="Arial" panose="020B0604020202020204" pitchFamily="34" charset="0"/>
                        </a:rPr>
                        <a:t> Labels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3928">
                <a:tc>
                  <a:txBody>
                    <a:bodyPr/>
                    <a:lstStyle/>
                    <a:p>
                      <a:r>
                        <a:rPr lang="en-US" sz="1600" dirty="0" smtClean="0">
                          <a:solidFill>
                            <a:srgbClr val="000000"/>
                          </a:solidFill>
                          <a:latin typeface="Arial" panose="020B0604020202020204" pitchFamily="34" charset="0"/>
                          <a:cs typeface="Arial" panose="020B0604020202020204" pitchFamily="34" charset="0"/>
                        </a:rPr>
                        <a:t>Student College Report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College</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3-8 weeks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C.R.</a:t>
                      </a:r>
                      <a:r>
                        <a:rPr lang="en-US" sz="1600" baseline="0" dirty="0" smtClean="0">
                          <a:solidFill>
                            <a:srgbClr val="000000"/>
                          </a:solidFill>
                          <a:latin typeface="Arial" panose="020B0604020202020204" pitchFamily="34" charset="0"/>
                          <a:cs typeface="Arial" panose="020B0604020202020204" pitchFamily="34" charset="0"/>
                        </a:rPr>
                        <a:t> Scores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3928">
                <a:tc>
                  <a:txBody>
                    <a:bodyPr/>
                    <a:lstStyle/>
                    <a:p>
                      <a:r>
                        <a:rPr lang="en-US" sz="1600" dirty="0" smtClean="0">
                          <a:solidFill>
                            <a:srgbClr val="000000"/>
                          </a:solidFill>
                          <a:latin typeface="Arial" panose="020B0604020202020204" pitchFamily="34" charset="0"/>
                          <a:cs typeface="Arial" panose="020B0604020202020204" pitchFamily="34" charset="0"/>
                        </a:rPr>
                        <a:t>Profile</a:t>
                      </a:r>
                      <a:r>
                        <a:rPr lang="en-US" sz="1600" baseline="0" dirty="0" smtClean="0">
                          <a:solidFill>
                            <a:srgbClr val="000000"/>
                          </a:solidFill>
                          <a:latin typeface="Arial" panose="020B0604020202020204" pitchFamily="34" charset="0"/>
                          <a:cs typeface="Arial" panose="020B0604020202020204" pitchFamily="34" charset="0"/>
                        </a:rPr>
                        <a:t> Report – H.S. </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District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June</a:t>
                      </a:r>
                      <a:r>
                        <a:rPr lang="en-US" sz="1600" baseline="0" dirty="0" smtClean="0">
                          <a:solidFill>
                            <a:srgbClr val="000000"/>
                          </a:solidFill>
                          <a:latin typeface="Arial" panose="020B0604020202020204" pitchFamily="34" charset="0"/>
                          <a:cs typeface="Arial" panose="020B0604020202020204" pitchFamily="34" charset="0"/>
                        </a:rPr>
                        <a:t> 12, 2018</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Averages</a:t>
                      </a:r>
                      <a:r>
                        <a:rPr lang="en-US" sz="1600" baseline="0" dirty="0" smtClean="0">
                          <a:solidFill>
                            <a:srgbClr val="000000"/>
                          </a:solidFill>
                          <a:latin typeface="Arial" panose="020B0604020202020204" pitchFamily="34" charset="0"/>
                          <a:cs typeface="Arial" panose="020B0604020202020204" pitchFamily="34" charset="0"/>
                        </a:rPr>
                        <a:t> per H.S.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3928">
                <a:tc>
                  <a:txBody>
                    <a:bodyPr/>
                    <a:lstStyle/>
                    <a:p>
                      <a:r>
                        <a:rPr lang="en-US" sz="1600" baseline="0" dirty="0" smtClean="0">
                          <a:solidFill>
                            <a:srgbClr val="000000"/>
                          </a:solidFill>
                          <a:latin typeface="Arial" panose="020B0604020202020204" pitchFamily="34" charset="0"/>
                          <a:cs typeface="Arial" panose="020B0604020202020204" pitchFamily="34" charset="0"/>
                        </a:rPr>
                        <a:t>Profile Report - District </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District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June</a:t>
                      </a:r>
                      <a:r>
                        <a:rPr lang="en-US" sz="1600" baseline="0" dirty="0" smtClean="0">
                          <a:solidFill>
                            <a:srgbClr val="000000"/>
                          </a:solidFill>
                          <a:latin typeface="Arial" panose="020B0604020202020204" pitchFamily="34" charset="0"/>
                          <a:cs typeface="Arial" panose="020B0604020202020204" pitchFamily="34" charset="0"/>
                        </a:rPr>
                        <a:t> 12, 2018</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Averages for District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3928">
                <a:tc>
                  <a:txBody>
                    <a:bodyPr/>
                    <a:lstStyle/>
                    <a:p>
                      <a:r>
                        <a:rPr lang="en-US" sz="1600" dirty="0" smtClean="0">
                          <a:solidFill>
                            <a:srgbClr val="000000"/>
                          </a:solidFill>
                          <a:latin typeface="Arial" panose="020B0604020202020204" pitchFamily="34" charset="0"/>
                          <a:cs typeface="Arial" panose="020B0604020202020204" pitchFamily="34" charset="0"/>
                        </a:rPr>
                        <a:t>Student Level Data</a:t>
                      </a:r>
                      <a:r>
                        <a:rPr lang="en-US" sz="1600" baseline="0" dirty="0" smtClean="0">
                          <a:solidFill>
                            <a:srgbClr val="000000"/>
                          </a:solidFill>
                          <a:latin typeface="Arial" panose="020B0604020202020204" pitchFamily="34" charset="0"/>
                          <a:cs typeface="Arial" panose="020B0604020202020204" pitchFamily="34" charset="0"/>
                        </a:rPr>
                        <a:t> File - District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District</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June</a:t>
                      </a:r>
                      <a:r>
                        <a:rPr lang="en-US" sz="1600" baseline="0" dirty="0" smtClean="0">
                          <a:solidFill>
                            <a:srgbClr val="000000"/>
                          </a:solidFill>
                          <a:latin typeface="Arial" panose="020B0604020202020204" pitchFamily="34" charset="0"/>
                          <a:cs typeface="Arial" panose="020B0604020202020204" pitchFamily="34" charset="0"/>
                        </a:rPr>
                        <a:t> 12, 2018</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smtClean="0">
                          <a:solidFill>
                            <a:srgbClr val="000000"/>
                          </a:solidFill>
                          <a:latin typeface="Arial" panose="020B0604020202020204" pitchFamily="34" charset="0"/>
                          <a:cs typeface="Arial" panose="020B0604020202020204" pitchFamily="34" charset="0"/>
                        </a:rPr>
                        <a:t>All</a:t>
                      </a:r>
                      <a:r>
                        <a:rPr lang="en-US" sz="1600" baseline="0" dirty="0" smtClean="0">
                          <a:solidFill>
                            <a:srgbClr val="000000"/>
                          </a:solidFill>
                          <a:latin typeface="Arial" panose="020B0604020202020204" pitchFamily="34" charset="0"/>
                          <a:cs typeface="Arial" panose="020B0604020202020204" pitchFamily="34" charset="0"/>
                        </a:rPr>
                        <a:t> scores for all examinees</a:t>
                      </a:r>
                      <a:endParaRPr lang="en-US" sz="16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Text Placeholder 3"/>
          <p:cNvSpPr>
            <a:spLocks noGrp="1"/>
          </p:cNvSpPr>
          <p:nvPr>
            <p:ph type="body" sz="quarter" idx="11"/>
          </p:nvPr>
        </p:nvSpPr>
        <p:spPr/>
        <p:txBody>
          <a:bodyPr/>
          <a:lstStyle/>
          <a:p>
            <a:r>
              <a:rPr lang="en-US" dirty="0" smtClean="0"/>
              <a:t>Reporting Schedule</a:t>
            </a:r>
            <a:endParaRPr lang="en-US" dirty="0"/>
          </a:p>
        </p:txBody>
      </p:sp>
    </p:spTree>
    <p:extLst>
      <p:ext uri="{BB962C8B-B14F-4D97-AF65-F5344CB8AC3E}">
        <p14:creationId xmlns:p14="http://schemas.microsoft.com/office/powerpoint/2010/main" val="1593278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476" y="463469"/>
            <a:ext cx="10946584" cy="3199761"/>
          </a:xfrm>
        </p:spPr>
        <p:txBody>
          <a:bodyPr>
            <a:normAutofit/>
          </a:bodyPr>
          <a:lstStyle/>
          <a:p>
            <a:pPr algn="ctr">
              <a:lnSpc>
                <a:spcPct val="150000"/>
              </a:lnSpc>
            </a:pPr>
            <a:r>
              <a:rPr lang="en-US" sz="1900" dirty="0" smtClean="0">
                <a:solidFill>
                  <a:schemeClr val="tx2"/>
                </a:solidFill>
              </a:rPr>
              <a:t>February 27 </a:t>
            </a:r>
            <a:r>
              <a:rPr lang="en-US" sz="1900" dirty="0" smtClean="0"/>
              <a:t>– Initial </a:t>
            </a:r>
            <a:r>
              <a:rPr lang="en-US" sz="1900" dirty="0"/>
              <a:t>Standard Time </a:t>
            </a:r>
            <a:endParaRPr lang="en-US" sz="1900" dirty="0" smtClean="0"/>
          </a:p>
          <a:p>
            <a:pPr algn="ctr">
              <a:lnSpc>
                <a:spcPct val="150000"/>
              </a:lnSpc>
            </a:pPr>
            <a:r>
              <a:rPr lang="en-US" sz="1900" dirty="0" smtClean="0">
                <a:solidFill>
                  <a:schemeClr val="tx2"/>
                </a:solidFill>
              </a:rPr>
              <a:t>February 27-March 13 </a:t>
            </a:r>
            <a:r>
              <a:rPr lang="en-US" sz="1900" dirty="0" smtClean="0"/>
              <a:t>– Accommodations </a:t>
            </a:r>
            <a:r>
              <a:rPr lang="en-US" sz="1900" dirty="0"/>
              <a:t>Test Window </a:t>
            </a:r>
            <a:endParaRPr lang="en-US" sz="1900" dirty="0" smtClean="0"/>
          </a:p>
          <a:p>
            <a:pPr algn="ctr">
              <a:lnSpc>
                <a:spcPct val="150000"/>
              </a:lnSpc>
            </a:pPr>
            <a:r>
              <a:rPr lang="en-US" sz="1900" dirty="0" smtClean="0">
                <a:solidFill>
                  <a:schemeClr val="tx2"/>
                </a:solidFill>
              </a:rPr>
              <a:t>March 20 </a:t>
            </a:r>
            <a:r>
              <a:rPr lang="en-US" sz="1900" dirty="0" smtClean="0"/>
              <a:t>– </a:t>
            </a:r>
            <a:r>
              <a:rPr lang="en-US" sz="1900" dirty="0"/>
              <a:t>Makeup Standard Time </a:t>
            </a:r>
          </a:p>
          <a:p>
            <a:pPr algn="ctr">
              <a:lnSpc>
                <a:spcPct val="150000"/>
              </a:lnSpc>
            </a:pPr>
            <a:r>
              <a:rPr lang="en-US" sz="1900" dirty="0" smtClean="0">
                <a:solidFill>
                  <a:schemeClr val="tx2"/>
                </a:solidFill>
              </a:rPr>
              <a:t>March 20-26 </a:t>
            </a:r>
            <a:r>
              <a:rPr lang="en-US" sz="1900" dirty="0" smtClean="0"/>
              <a:t>– </a:t>
            </a:r>
            <a:r>
              <a:rPr lang="en-US" sz="1900" dirty="0"/>
              <a:t>Makeup Accommodations </a:t>
            </a:r>
            <a:r>
              <a:rPr lang="en-US" sz="1900" dirty="0" smtClean="0"/>
              <a:t>Window</a:t>
            </a:r>
            <a:endParaRPr lang="en-US" sz="1900" dirty="0"/>
          </a:p>
          <a:p>
            <a:pPr algn="ctr">
              <a:lnSpc>
                <a:spcPct val="150000"/>
              </a:lnSpc>
            </a:pPr>
            <a:r>
              <a:rPr lang="en-US" sz="1900" dirty="0" smtClean="0">
                <a:solidFill>
                  <a:schemeClr val="tx2"/>
                </a:solidFill>
              </a:rPr>
              <a:t>April 3 </a:t>
            </a:r>
            <a:r>
              <a:rPr lang="en-US" sz="1900" dirty="0" smtClean="0"/>
              <a:t>– </a:t>
            </a:r>
            <a:r>
              <a:rPr lang="en-US" sz="1900" dirty="0"/>
              <a:t>Emergency Makeup Standard Time </a:t>
            </a:r>
          </a:p>
          <a:p>
            <a:pPr algn="ctr">
              <a:lnSpc>
                <a:spcPct val="150000"/>
              </a:lnSpc>
            </a:pPr>
            <a:r>
              <a:rPr lang="en-US" sz="1900" dirty="0" smtClean="0">
                <a:solidFill>
                  <a:schemeClr val="tx2"/>
                </a:solidFill>
              </a:rPr>
              <a:t>April 3-9 </a:t>
            </a:r>
            <a:r>
              <a:rPr lang="en-US" sz="1900" dirty="0" smtClean="0"/>
              <a:t>– </a:t>
            </a:r>
            <a:r>
              <a:rPr lang="en-US" sz="1900" dirty="0"/>
              <a:t>Emergency Makeup </a:t>
            </a:r>
            <a:r>
              <a:rPr lang="en-US" sz="1900" dirty="0" smtClean="0"/>
              <a:t>Accommodations Window</a:t>
            </a:r>
            <a:endParaRPr lang="en-US" sz="1900" dirty="0"/>
          </a:p>
        </p:txBody>
      </p:sp>
      <p:sp>
        <p:nvSpPr>
          <p:cNvPr id="4" name="Text Placeholder 3"/>
          <p:cNvSpPr>
            <a:spLocks noGrp="1"/>
          </p:cNvSpPr>
          <p:nvPr>
            <p:ph type="body" sz="quarter" idx="11"/>
          </p:nvPr>
        </p:nvSpPr>
        <p:spPr/>
        <p:txBody>
          <a:bodyPr>
            <a:noAutofit/>
          </a:bodyPr>
          <a:lstStyle/>
          <a:p>
            <a:r>
              <a:rPr lang="en-US" sz="2400" dirty="0" smtClean="0">
                <a:solidFill>
                  <a:srgbClr val="002060"/>
                </a:solidFill>
              </a:rPr>
              <a:t>Test Dates - ACT</a:t>
            </a:r>
            <a:endParaRPr lang="en-US" sz="2400" dirty="0">
              <a:solidFill>
                <a:srgbClr val="002060"/>
              </a:solidFill>
            </a:endParaRPr>
          </a:p>
        </p:txBody>
      </p:sp>
      <p:pic>
        <p:nvPicPr>
          <p:cNvPr id="3" name="Picture 2"/>
          <p:cNvPicPr>
            <a:picLocks noChangeAspect="1"/>
          </p:cNvPicPr>
          <p:nvPr/>
        </p:nvPicPr>
        <p:blipFill>
          <a:blip r:embed="rId3"/>
          <a:stretch>
            <a:fillRect/>
          </a:stretch>
        </p:blipFill>
        <p:spPr>
          <a:xfrm>
            <a:off x="1883803" y="3663230"/>
            <a:ext cx="8896719" cy="241608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5836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7101" y="1151717"/>
            <a:ext cx="10100128" cy="4362995"/>
          </a:xfrm>
        </p:spPr>
        <p:txBody>
          <a:bodyPr/>
          <a:lstStyle/>
          <a:p>
            <a:pPr marL="0" indent="0">
              <a:buNone/>
            </a:pPr>
            <a:r>
              <a:rPr lang="en-US" sz="2000" dirty="0">
                <a:solidFill>
                  <a:schemeClr val="tx2"/>
                </a:solidFill>
              </a:rPr>
              <a:t>Designate arrival time for room supervisors and proctors at least 30 mins prior to examinee check-in.</a:t>
            </a:r>
          </a:p>
          <a:p>
            <a:pPr marL="0" indent="0">
              <a:buNone/>
            </a:pPr>
            <a:endParaRPr lang="en-US" sz="900" dirty="0">
              <a:solidFill>
                <a:schemeClr val="tx2"/>
              </a:solidFill>
            </a:endParaRPr>
          </a:p>
          <a:p>
            <a:r>
              <a:rPr lang="en-US" sz="2000" dirty="0">
                <a:solidFill>
                  <a:schemeClr val="tx2"/>
                </a:solidFill>
              </a:rPr>
              <a:t>Make staffing adjustments, if needed</a:t>
            </a:r>
          </a:p>
          <a:p>
            <a:pPr marL="0" indent="0">
              <a:buNone/>
            </a:pPr>
            <a:endParaRPr lang="en-US" sz="900" dirty="0">
              <a:solidFill>
                <a:schemeClr val="tx2"/>
              </a:solidFill>
            </a:endParaRPr>
          </a:p>
          <a:p>
            <a:r>
              <a:rPr lang="en-US" sz="2000" dirty="0">
                <a:solidFill>
                  <a:schemeClr val="tx2"/>
                </a:solidFill>
              </a:rPr>
              <a:t>Review procedures</a:t>
            </a:r>
          </a:p>
          <a:p>
            <a:pPr marL="0" indent="0">
              <a:buNone/>
            </a:pPr>
            <a:endParaRPr lang="en-US" sz="900" dirty="0">
              <a:solidFill>
                <a:schemeClr val="tx2"/>
              </a:solidFill>
            </a:endParaRPr>
          </a:p>
          <a:p>
            <a:r>
              <a:rPr lang="en-US" sz="2000" dirty="0">
                <a:solidFill>
                  <a:schemeClr val="tx2"/>
                </a:solidFill>
              </a:rPr>
              <a:t>Answer questions</a:t>
            </a:r>
          </a:p>
          <a:p>
            <a:pPr marL="0" indent="0">
              <a:buNone/>
            </a:pPr>
            <a:endParaRPr lang="en-US" sz="900" dirty="0">
              <a:solidFill>
                <a:schemeClr val="tx2"/>
              </a:solidFill>
            </a:endParaRPr>
          </a:p>
          <a:p>
            <a:r>
              <a:rPr lang="en-US" sz="2000" dirty="0">
                <a:solidFill>
                  <a:schemeClr val="tx2"/>
                </a:solidFill>
              </a:rPr>
              <a:t>Announce any last-minute changes</a:t>
            </a:r>
          </a:p>
          <a:p>
            <a:pPr marL="0" indent="0">
              <a:buNone/>
            </a:pPr>
            <a:endParaRPr lang="en-US" sz="800" dirty="0">
              <a:solidFill>
                <a:schemeClr val="tx2"/>
              </a:solidFill>
            </a:endParaRPr>
          </a:p>
          <a:p>
            <a:r>
              <a:rPr lang="en-US" sz="2000" dirty="0">
                <a:solidFill>
                  <a:schemeClr val="tx2"/>
                </a:solidFill>
              </a:rPr>
              <a:t>Remind staff about authorized personnel and introduce observers, if applicable</a:t>
            </a:r>
          </a:p>
          <a:p>
            <a:pPr marL="0" indent="0">
              <a:buNone/>
            </a:pPr>
            <a:endParaRPr lang="en-US" sz="800" dirty="0">
              <a:solidFill>
                <a:schemeClr val="tx2"/>
              </a:solidFill>
            </a:endParaRPr>
          </a:p>
          <a:p>
            <a:r>
              <a:rPr lang="en-US" sz="2000" dirty="0">
                <a:solidFill>
                  <a:schemeClr val="tx2"/>
                </a:solidFill>
              </a:rPr>
              <a:t>Distribute materials to room supervisors after briefing session</a:t>
            </a:r>
          </a:p>
        </p:txBody>
      </p:sp>
      <p:sp>
        <p:nvSpPr>
          <p:cNvPr id="4" name="Text Placeholder 3"/>
          <p:cNvSpPr>
            <a:spLocks noGrp="1"/>
          </p:cNvSpPr>
          <p:nvPr>
            <p:ph type="body" sz="quarter" idx="11"/>
          </p:nvPr>
        </p:nvSpPr>
        <p:spPr>
          <a:xfrm>
            <a:off x="556990" y="447492"/>
            <a:ext cx="8229599" cy="754295"/>
          </a:xfrm>
        </p:spPr>
        <p:txBody>
          <a:bodyPr/>
          <a:lstStyle/>
          <a:p>
            <a:r>
              <a:rPr lang="en-US" sz="2400" dirty="0">
                <a:solidFill>
                  <a:schemeClr val="tx2"/>
                </a:solidFill>
              </a:rPr>
              <a:t>Briefing Session</a:t>
            </a:r>
            <a:endParaRPr lang="en-US" sz="2200" dirty="0">
              <a:solidFill>
                <a:schemeClr val="tx2"/>
              </a:solidFill>
            </a:endParaRPr>
          </a:p>
        </p:txBody>
      </p:sp>
    </p:spTree>
    <p:extLst>
      <p:ext uri="{BB962C8B-B14F-4D97-AF65-F5344CB8AC3E}">
        <p14:creationId xmlns:p14="http://schemas.microsoft.com/office/powerpoint/2010/main" val="3691585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3559" y="1071158"/>
            <a:ext cx="10731498" cy="4630057"/>
          </a:xfrm>
        </p:spPr>
        <p:txBody>
          <a:bodyPr/>
          <a:lstStyle/>
          <a:p>
            <a:pPr marL="0" indent="0">
              <a:buNone/>
            </a:pPr>
            <a:r>
              <a:rPr lang="en-US" sz="2400" b="1" dirty="0">
                <a:solidFill>
                  <a:schemeClr val="tx2"/>
                </a:solidFill>
              </a:rPr>
              <a:t>Only authorized personnel may enter the testing area:</a:t>
            </a:r>
          </a:p>
          <a:p>
            <a:pPr marL="0" indent="0">
              <a:buNone/>
            </a:pPr>
            <a:endParaRPr lang="en-US" sz="2400" dirty="0">
              <a:solidFill>
                <a:schemeClr val="tx2"/>
              </a:solidFill>
            </a:endParaRPr>
          </a:p>
          <a:p>
            <a:r>
              <a:rPr lang="en-US" sz="2400" dirty="0">
                <a:solidFill>
                  <a:schemeClr val="tx2"/>
                </a:solidFill>
              </a:rPr>
              <a:t>Trained staff  (includes locally trained staff)</a:t>
            </a:r>
          </a:p>
          <a:p>
            <a:endParaRPr lang="en-US" sz="2400" dirty="0">
              <a:solidFill>
                <a:schemeClr val="tx2"/>
              </a:solidFill>
            </a:endParaRPr>
          </a:p>
          <a:p>
            <a:r>
              <a:rPr lang="en-US" sz="2400" dirty="0">
                <a:solidFill>
                  <a:schemeClr val="tx2"/>
                </a:solidFill>
              </a:rPr>
              <a:t>ACT, State, or District observers</a:t>
            </a:r>
          </a:p>
          <a:p>
            <a:pPr lvl="1"/>
            <a:r>
              <a:rPr lang="en-US" sz="2000" dirty="0">
                <a:solidFill>
                  <a:schemeClr val="tx2"/>
                </a:solidFill>
              </a:rPr>
              <a:t>Must have ACT authorization letter or ACT, State, or District identification</a:t>
            </a:r>
          </a:p>
          <a:p>
            <a:pPr lvl="1"/>
            <a:r>
              <a:rPr lang="en-US" sz="2000" dirty="0">
                <a:solidFill>
                  <a:schemeClr val="tx2"/>
                </a:solidFill>
              </a:rPr>
              <a:t>Test coordinator must call ACT to verify the individual is authorized to observe</a:t>
            </a:r>
          </a:p>
          <a:p>
            <a:pPr lvl="1"/>
            <a:r>
              <a:rPr lang="en-US" sz="2000" dirty="0">
                <a:solidFill>
                  <a:schemeClr val="tx2"/>
                </a:solidFill>
              </a:rPr>
              <a:t>Check and verify</a:t>
            </a:r>
          </a:p>
          <a:p>
            <a:pPr marL="57149" indent="0">
              <a:buNone/>
            </a:pPr>
            <a:endParaRPr lang="en-US" sz="2400" dirty="0">
              <a:solidFill>
                <a:schemeClr val="tx2"/>
              </a:solidFill>
            </a:endParaRPr>
          </a:p>
          <a:p>
            <a:pPr marL="57149" indent="0">
              <a:buNone/>
            </a:pPr>
            <a:r>
              <a:rPr lang="en-US" sz="2000" dirty="0">
                <a:solidFill>
                  <a:schemeClr val="tx2"/>
                </a:solidFill>
              </a:rPr>
              <a:t>Unauthorized observers include parents/guardians, children, school board members, or members of the media. </a:t>
            </a:r>
            <a:r>
              <a:rPr lang="en-US" sz="2000" u="sng" dirty="0">
                <a:solidFill>
                  <a:schemeClr val="tx2"/>
                </a:solidFill>
              </a:rPr>
              <a:t>Under no circumstances are cameras allowed in the testing room(s).</a:t>
            </a:r>
          </a:p>
          <a:p>
            <a:pPr marL="457189" lvl="1" indent="0">
              <a:buNone/>
            </a:pPr>
            <a:endParaRPr lang="en-US" sz="1600" dirty="0">
              <a:solidFill>
                <a:schemeClr val="tx2"/>
              </a:solidFill>
            </a:endParaRPr>
          </a:p>
        </p:txBody>
      </p:sp>
      <p:sp>
        <p:nvSpPr>
          <p:cNvPr id="4" name="Text Placeholder 3"/>
          <p:cNvSpPr>
            <a:spLocks noGrp="1"/>
          </p:cNvSpPr>
          <p:nvPr>
            <p:ph type="body" sz="quarter" idx="11"/>
          </p:nvPr>
        </p:nvSpPr>
        <p:spPr>
          <a:xfrm>
            <a:off x="611419" y="447492"/>
            <a:ext cx="8229599" cy="754295"/>
          </a:xfrm>
        </p:spPr>
        <p:txBody>
          <a:bodyPr/>
          <a:lstStyle/>
          <a:p>
            <a:r>
              <a:rPr lang="en-US" sz="2400" dirty="0">
                <a:solidFill>
                  <a:schemeClr val="tx2"/>
                </a:solidFill>
              </a:rPr>
              <a:t>Authorized Observers</a:t>
            </a:r>
            <a:endParaRPr lang="en-US" sz="2200" dirty="0">
              <a:solidFill>
                <a:schemeClr val="tx2"/>
              </a:solidFill>
            </a:endParaRPr>
          </a:p>
        </p:txBody>
      </p:sp>
    </p:spTree>
    <p:extLst>
      <p:ext uri="{BB962C8B-B14F-4D97-AF65-F5344CB8AC3E}">
        <p14:creationId xmlns:p14="http://schemas.microsoft.com/office/powerpoint/2010/main" val="620830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3559" y="1027613"/>
            <a:ext cx="9392555" cy="4362995"/>
          </a:xfrm>
        </p:spPr>
        <p:txBody>
          <a:bodyPr/>
          <a:lstStyle/>
          <a:p>
            <a:pPr marL="0" indent="0">
              <a:buNone/>
            </a:pPr>
            <a:r>
              <a:rPr lang="en-US" sz="2000" dirty="0">
                <a:solidFill>
                  <a:schemeClr val="tx2"/>
                </a:solidFill>
              </a:rPr>
              <a:t>Complete the following forms for each testing room, as applicable:</a:t>
            </a:r>
          </a:p>
          <a:p>
            <a:pPr marL="0" indent="0">
              <a:buNone/>
            </a:pPr>
            <a:endParaRPr lang="en-US" sz="1100" dirty="0">
              <a:solidFill>
                <a:schemeClr val="tx2"/>
              </a:solidFill>
            </a:endParaRPr>
          </a:p>
          <a:p>
            <a:r>
              <a:rPr lang="en-US" sz="2000" dirty="0"/>
              <a:t>Test Administration Forms Folder</a:t>
            </a:r>
          </a:p>
          <a:p>
            <a:pPr lvl="1"/>
            <a:r>
              <a:rPr lang="en-US" sz="1800" dirty="0">
                <a:solidFill>
                  <a:schemeClr val="tx2"/>
                </a:solidFill>
              </a:rPr>
              <a:t>Timing Report</a:t>
            </a:r>
          </a:p>
          <a:p>
            <a:pPr lvl="1"/>
            <a:r>
              <a:rPr lang="en-US" sz="1800" dirty="0">
                <a:solidFill>
                  <a:schemeClr val="tx2"/>
                </a:solidFill>
              </a:rPr>
              <a:t>Seating Diagram</a:t>
            </a:r>
          </a:p>
          <a:p>
            <a:pPr lvl="1"/>
            <a:r>
              <a:rPr lang="en-US" sz="1800" dirty="0">
                <a:solidFill>
                  <a:schemeClr val="tx2"/>
                </a:solidFill>
              </a:rPr>
              <a:t>Test Room Report</a:t>
            </a:r>
          </a:p>
          <a:p>
            <a:pPr lvl="1"/>
            <a:r>
              <a:rPr lang="en-US" sz="1800" dirty="0">
                <a:solidFill>
                  <a:schemeClr val="tx2"/>
                </a:solidFill>
              </a:rPr>
              <a:t>Testing Roster</a:t>
            </a:r>
          </a:p>
          <a:p>
            <a:pPr lvl="1"/>
            <a:r>
              <a:rPr lang="en-US" sz="1800" dirty="0">
                <a:solidFill>
                  <a:schemeClr val="tx2"/>
                </a:solidFill>
              </a:rPr>
              <a:t>Administration Report (accommodations</a:t>
            </a:r>
            <a:r>
              <a:rPr lang="en-US" sz="1800" dirty="0" smtClean="0">
                <a:solidFill>
                  <a:schemeClr val="tx2"/>
                </a:solidFill>
              </a:rPr>
              <a:t>)</a:t>
            </a:r>
          </a:p>
          <a:p>
            <a:pPr marL="457200" lvl="1" indent="0">
              <a:buNone/>
            </a:pPr>
            <a:endParaRPr lang="en-US" sz="1200" dirty="0">
              <a:solidFill>
                <a:schemeClr val="tx2"/>
              </a:solidFill>
            </a:endParaRPr>
          </a:p>
          <a:p>
            <a:r>
              <a:rPr lang="en-US" sz="2000" dirty="0">
                <a:solidFill>
                  <a:schemeClr val="tx2"/>
                </a:solidFill>
              </a:rPr>
              <a:t>Testing Staff </a:t>
            </a:r>
            <a:r>
              <a:rPr lang="en-US" sz="2000" dirty="0" smtClean="0">
                <a:solidFill>
                  <a:schemeClr val="tx2"/>
                </a:solidFill>
              </a:rPr>
              <a:t>List</a:t>
            </a:r>
          </a:p>
          <a:p>
            <a:pPr marL="0" indent="0">
              <a:buNone/>
            </a:pPr>
            <a:endParaRPr lang="en-US" sz="1200" dirty="0">
              <a:solidFill>
                <a:schemeClr val="tx2"/>
              </a:solidFill>
            </a:endParaRPr>
          </a:p>
          <a:p>
            <a:r>
              <a:rPr lang="en-US" sz="2000" dirty="0">
                <a:solidFill>
                  <a:schemeClr val="tx2"/>
                </a:solidFill>
              </a:rPr>
              <a:t>Irregularity Report (if applicable</a:t>
            </a:r>
            <a:r>
              <a:rPr lang="en-US" sz="2000" dirty="0" smtClean="0">
                <a:solidFill>
                  <a:schemeClr val="tx2"/>
                </a:solidFill>
              </a:rPr>
              <a:t>)</a:t>
            </a:r>
          </a:p>
          <a:p>
            <a:pPr marL="0" indent="0">
              <a:buNone/>
            </a:pPr>
            <a:endParaRPr lang="en-US" sz="1200" dirty="0">
              <a:solidFill>
                <a:schemeClr val="tx2"/>
              </a:solidFill>
            </a:endParaRPr>
          </a:p>
          <a:p>
            <a:r>
              <a:rPr lang="en-US" sz="2000" dirty="0">
                <a:solidFill>
                  <a:schemeClr val="tx2"/>
                </a:solidFill>
              </a:rPr>
              <a:t>Reader/Interpreter/Scribe Agreement (if applicable)</a:t>
            </a:r>
          </a:p>
        </p:txBody>
      </p:sp>
      <p:sp>
        <p:nvSpPr>
          <p:cNvPr id="4" name="Text Placeholder 3"/>
          <p:cNvSpPr>
            <a:spLocks noGrp="1"/>
          </p:cNvSpPr>
          <p:nvPr>
            <p:ph type="body" sz="quarter" idx="11"/>
          </p:nvPr>
        </p:nvSpPr>
        <p:spPr>
          <a:xfrm>
            <a:off x="589646" y="447492"/>
            <a:ext cx="8229599" cy="754295"/>
          </a:xfrm>
        </p:spPr>
        <p:txBody>
          <a:bodyPr/>
          <a:lstStyle/>
          <a:p>
            <a:r>
              <a:rPr lang="en-US" sz="2400" dirty="0">
                <a:solidFill>
                  <a:schemeClr val="tx2"/>
                </a:solidFill>
              </a:rPr>
              <a:t>Completing Required Forms</a:t>
            </a:r>
            <a:endParaRPr lang="en-US" sz="2200" dirty="0">
              <a:solidFill>
                <a:schemeClr val="tx2"/>
              </a:solidFill>
            </a:endParaRPr>
          </a:p>
        </p:txBody>
      </p:sp>
    </p:spTree>
    <p:extLst>
      <p:ext uri="{BB962C8B-B14F-4D97-AF65-F5344CB8AC3E}">
        <p14:creationId xmlns:p14="http://schemas.microsoft.com/office/powerpoint/2010/main" val="513563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8616" y="1015949"/>
            <a:ext cx="9305470" cy="4362995"/>
          </a:xfrm>
        </p:spPr>
        <p:txBody>
          <a:bodyPr/>
          <a:lstStyle/>
          <a:p>
            <a:r>
              <a:rPr lang="en-US" sz="2000" dirty="0">
                <a:solidFill>
                  <a:schemeClr val="tx2"/>
                </a:solidFill>
              </a:rPr>
              <a:t>Test Coordinator completes “Before Testing” portion of form.</a:t>
            </a:r>
          </a:p>
          <a:p>
            <a:r>
              <a:rPr lang="en-US" sz="2000" dirty="0">
                <a:solidFill>
                  <a:schemeClr val="tx2"/>
                </a:solidFill>
              </a:rPr>
              <a:t>Test Coordinator hands materials to the room supervisor.</a:t>
            </a:r>
          </a:p>
          <a:p>
            <a:r>
              <a:rPr lang="en-US" sz="2000" dirty="0">
                <a:solidFill>
                  <a:schemeClr val="tx2"/>
                </a:solidFill>
              </a:rPr>
              <a:t>Room supervisor counts test booklets, verifies serial numbers.</a:t>
            </a:r>
          </a:p>
          <a:p>
            <a:r>
              <a:rPr lang="en-US" sz="2000" dirty="0">
                <a:solidFill>
                  <a:schemeClr val="tx2"/>
                </a:solidFill>
              </a:rPr>
              <a:t>Any discrepancies must be resolved.</a:t>
            </a:r>
          </a:p>
          <a:p>
            <a:r>
              <a:rPr lang="en-US" sz="2000" dirty="0">
                <a:solidFill>
                  <a:schemeClr val="tx2"/>
                </a:solidFill>
              </a:rPr>
              <a:t>Room supervisor signs form.</a:t>
            </a:r>
          </a:p>
          <a:p>
            <a:r>
              <a:rPr lang="en-US" sz="2000" dirty="0">
                <a:solidFill>
                  <a:schemeClr val="tx2"/>
                </a:solidFill>
              </a:rPr>
              <a:t>Test Coordinator initials next to room supervisor’s signature.</a:t>
            </a:r>
          </a:p>
          <a:p>
            <a:endParaRPr lang="en-US" sz="2000" dirty="0">
              <a:solidFill>
                <a:schemeClr val="tx2"/>
              </a:solidFill>
            </a:endParaRPr>
          </a:p>
        </p:txBody>
      </p:sp>
      <p:sp>
        <p:nvSpPr>
          <p:cNvPr id="4" name="Text Placeholder 3"/>
          <p:cNvSpPr>
            <a:spLocks noGrp="1"/>
          </p:cNvSpPr>
          <p:nvPr>
            <p:ph type="body" sz="quarter" idx="11"/>
          </p:nvPr>
        </p:nvSpPr>
        <p:spPr>
          <a:xfrm>
            <a:off x="589646" y="485534"/>
            <a:ext cx="8229599" cy="754295"/>
          </a:xfrm>
        </p:spPr>
        <p:txBody>
          <a:bodyPr/>
          <a:lstStyle/>
          <a:p>
            <a:r>
              <a:rPr lang="en-US" sz="2400" dirty="0">
                <a:solidFill>
                  <a:schemeClr val="tx2"/>
                </a:solidFill>
              </a:rPr>
              <a:t>Standard Time: Test Room Report</a:t>
            </a:r>
            <a:endParaRPr lang="en-US" sz="2200" dirty="0">
              <a:solidFill>
                <a:schemeClr val="tx2"/>
              </a:solidFill>
            </a:endParaRPr>
          </a:p>
        </p:txBody>
      </p:sp>
      <p:pic>
        <p:nvPicPr>
          <p:cNvPr id="3" name="Picture 2"/>
          <p:cNvPicPr>
            <a:picLocks noChangeAspect="1"/>
          </p:cNvPicPr>
          <p:nvPr/>
        </p:nvPicPr>
        <p:blipFill>
          <a:blip r:embed="rId3"/>
          <a:stretch>
            <a:fillRect/>
          </a:stretch>
        </p:blipFill>
        <p:spPr>
          <a:xfrm>
            <a:off x="3698424" y="3353811"/>
            <a:ext cx="7900671" cy="2555548"/>
          </a:xfrm>
          <a:prstGeom prst="rect">
            <a:avLst/>
          </a:prstGeom>
        </p:spPr>
      </p:pic>
    </p:spTree>
    <p:extLst>
      <p:ext uri="{BB962C8B-B14F-4D97-AF65-F5344CB8AC3E}">
        <p14:creationId xmlns:p14="http://schemas.microsoft.com/office/powerpoint/2010/main" val="3465574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5702" y="1039677"/>
            <a:ext cx="8362579" cy="4362995"/>
          </a:xfrm>
        </p:spPr>
        <p:txBody>
          <a:bodyPr/>
          <a:lstStyle/>
          <a:p>
            <a:r>
              <a:rPr lang="en-US" sz="2000" dirty="0">
                <a:solidFill>
                  <a:schemeClr val="tx2"/>
                </a:solidFill>
              </a:rPr>
              <a:t>Room rosters are prepared by the Test Coordinator in advance.</a:t>
            </a:r>
          </a:p>
          <a:p>
            <a:r>
              <a:rPr lang="en-US" sz="2000" dirty="0">
                <a:solidFill>
                  <a:schemeClr val="tx2"/>
                </a:solidFill>
              </a:rPr>
              <a:t>Use your room roster to mark attendance.</a:t>
            </a:r>
          </a:p>
        </p:txBody>
      </p:sp>
      <p:sp>
        <p:nvSpPr>
          <p:cNvPr id="4" name="Text Placeholder 3"/>
          <p:cNvSpPr>
            <a:spLocks noGrp="1"/>
          </p:cNvSpPr>
          <p:nvPr>
            <p:ph type="body" sz="quarter" idx="11"/>
          </p:nvPr>
        </p:nvSpPr>
        <p:spPr>
          <a:xfrm>
            <a:off x="600532" y="459555"/>
            <a:ext cx="8229599" cy="521337"/>
          </a:xfrm>
        </p:spPr>
        <p:txBody>
          <a:bodyPr/>
          <a:lstStyle/>
          <a:p>
            <a:r>
              <a:rPr lang="en-US" sz="2400" dirty="0">
                <a:solidFill>
                  <a:schemeClr val="tx2"/>
                </a:solidFill>
              </a:rPr>
              <a:t>Room Rosters</a:t>
            </a:r>
            <a:endParaRPr lang="en-US" sz="2200"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095" y="2077357"/>
            <a:ext cx="9099733" cy="3693231"/>
          </a:xfrm>
          <a:prstGeom prst="rect">
            <a:avLst/>
          </a:prstGeom>
        </p:spPr>
      </p:pic>
    </p:spTree>
    <p:extLst>
      <p:ext uri="{BB962C8B-B14F-4D97-AF65-F5344CB8AC3E}">
        <p14:creationId xmlns:p14="http://schemas.microsoft.com/office/powerpoint/2010/main" val="3666051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FDF9DC"/>
      </a:dk1>
      <a:lt1>
        <a:sysClr val="window" lastClr="FFFFFF"/>
      </a:lt1>
      <a:dk2>
        <a:srgbClr val="002D62"/>
      </a:dk2>
      <a:lt2>
        <a:srgbClr val="E31B2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46153</TotalTime>
  <Words>5404</Words>
  <Application>Microsoft Office PowerPoint</Application>
  <PresentationFormat>Widescreen</PresentationFormat>
  <Paragraphs>417</Paragraphs>
  <Slides>41</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Bold</vt:lpstr>
      <vt:lpstr>Arial MT Std</vt:lpstr>
      <vt:lpstr>Arial Rounded MT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Carrier</dc:creator>
  <cp:lastModifiedBy>Adrienne Vevera</cp:lastModifiedBy>
  <cp:revision>449</cp:revision>
  <cp:lastPrinted>2013-01-07T14:42:40Z</cp:lastPrinted>
  <dcterms:created xsi:type="dcterms:W3CDTF">2012-10-08T15:18:47Z</dcterms:created>
  <dcterms:modified xsi:type="dcterms:W3CDTF">2018-01-18T17:42:16Z</dcterms:modified>
</cp:coreProperties>
</file>