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61" r:id="rId3"/>
    <p:sldId id="294" r:id="rId4"/>
    <p:sldId id="264" r:id="rId5"/>
    <p:sldId id="266" r:id="rId6"/>
    <p:sldId id="267" r:id="rId7"/>
    <p:sldId id="265" r:id="rId8"/>
    <p:sldId id="293" r:id="rId9"/>
    <p:sldId id="271" r:id="rId10"/>
    <p:sldId id="272" r:id="rId11"/>
    <p:sldId id="273" r:id="rId12"/>
    <p:sldId id="274" r:id="rId13"/>
    <p:sldId id="276" r:id="rId14"/>
    <p:sldId id="299" r:id="rId15"/>
    <p:sldId id="275" r:id="rId16"/>
    <p:sldId id="300" r:id="rId17"/>
    <p:sldId id="298" r:id="rId18"/>
    <p:sldId id="301" r:id="rId19"/>
    <p:sldId id="295" r:id="rId20"/>
    <p:sldId id="283" r:id="rId21"/>
    <p:sldId id="278" r:id="rId22"/>
    <p:sldId id="280" r:id="rId23"/>
    <p:sldId id="279" r:id="rId24"/>
    <p:sldId id="303" r:id="rId25"/>
    <p:sldId id="284" r:id="rId26"/>
    <p:sldId id="285" r:id="rId27"/>
    <p:sldId id="287" r:id="rId28"/>
    <p:sldId id="304" r:id="rId29"/>
    <p:sldId id="286" r:id="rId30"/>
    <p:sldId id="306" r:id="rId31"/>
    <p:sldId id="305" r:id="rId32"/>
    <p:sldId id="296" r:id="rId33"/>
    <p:sldId id="288" r:id="rId34"/>
    <p:sldId id="291" r:id="rId35"/>
    <p:sldId id="297" r:id="rId36"/>
    <p:sldId id="290" r:id="rId37"/>
    <p:sldId id="308" r:id="rId38"/>
    <p:sldId id="302" r:id="rId39"/>
    <p:sldId id="260" r:id="rId4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1B23"/>
    <a:srgbClr val="C09760"/>
    <a:srgbClr val="DDDDDD"/>
    <a:srgbClr val="FFD14B"/>
    <a:srgbClr val="F8F8F8"/>
    <a:srgbClr val="F2B300"/>
    <a:srgbClr val="FFC319"/>
    <a:srgbClr val="CC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88448" autoAdjust="0"/>
  </p:normalViewPr>
  <p:slideViewPr>
    <p:cSldViewPr>
      <p:cViewPr>
        <p:scale>
          <a:sx n="70" d="100"/>
          <a:sy n="70" d="100"/>
        </p:scale>
        <p:origin x="-1814" y="-173"/>
      </p:cViewPr>
      <p:guideLst>
        <p:guide orient="horz" pos="2160"/>
        <p:guide pos="2880"/>
      </p:guideLst>
    </p:cSldViewPr>
  </p:slideViewPr>
  <p:notesTextViewPr>
    <p:cViewPr>
      <p:scale>
        <a:sx n="1" d="1"/>
        <a:sy n="1" d="1"/>
      </p:scale>
      <p:origin x="0" y="0"/>
    </p:cViewPr>
  </p:notesTextViewPr>
  <p:notesViewPr>
    <p:cSldViewPr>
      <p:cViewPr>
        <p:scale>
          <a:sx n="70" d="100"/>
          <a:sy n="70" d="100"/>
        </p:scale>
        <p:origin x="-1622" y="16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699" cy="461804"/>
          </a:xfrm>
          <a:prstGeom prst="rect">
            <a:avLst/>
          </a:prstGeom>
        </p:spPr>
        <p:txBody>
          <a:bodyPr vert="horz" lIns="92485" tIns="46243" rIns="92485" bIns="46243" rtlCol="0"/>
          <a:lstStyle>
            <a:lvl1pPr algn="r">
              <a:defRPr sz="1200"/>
            </a:lvl1pPr>
          </a:lstStyle>
          <a:p>
            <a:fld id="{7A2BC9E6-2713-40CE-8681-4A016085C7A1}" type="datetimeFigureOut">
              <a:rPr lang="en-US" smtClean="0"/>
              <a:t>4/4/2014</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699" cy="461804"/>
          </a:xfrm>
          <a:prstGeom prst="rect">
            <a:avLst/>
          </a:prstGeom>
        </p:spPr>
        <p:txBody>
          <a:bodyPr vert="horz" lIns="92485" tIns="46243" rIns="92485" bIns="46243" rtlCol="0" anchor="b"/>
          <a:lstStyle>
            <a:lvl1pPr algn="r">
              <a:defRPr sz="1200"/>
            </a:lvl1pPr>
          </a:lstStyle>
          <a:p>
            <a:fld id="{B9E9F8B9-E584-4C9E-A9E6-B57E767C3C11}" type="slidenum">
              <a:rPr lang="en-US" smtClean="0"/>
              <a:t>‹#›</a:t>
            </a:fld>
            <a:endParaRPr lang="en-US"/>
          </a:p>
        </p:txBody>
      </p:sp>
    </p:spTree>
    <p:extLst>
      <p:ext uri="{BB962C8B-B14F-4D97-AF65-F5344CB8AC3E}">
        <p14:creationId xmlns:p14="http://schemas.microsoft.com/office/powerpoint/2010/main" val="378289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7" y="4387136"/>
            <a:ext cx="5904229" cy="4726701"/>
          </a:xfrm>
        </p:spPr>
        <p:txBody>
          <a:bodyPr/>
          <a:lstStyle/>
          <a:p>
            <a:r>
              <a:rPr lang="en-US" altLang="en-US" sz="1000" dirty="0" smtClean="0"/>
              <a:t>Welcome </a:t>
            </a:r>
            <a:r>
              <a:rPr lang="en-US" altLang="en-US" sz="1000" dirty="0"/>
              <a:t>to the “Understanding and Using WorkKeys Scores” webinar.  This webinar is designed to help you and your students understand WorkKeys scores and learn about the ways your students can use their scores.</a:t>
            </a:r>
            <a:endParaRPr lang="en-US" sz="1000" dirty="0"/>
          </a:p>
          <a:p>
            <a:endParaRPr lang="en-US" sz="1100" dirty="0"/>
          </a:p>
        </p:txBody>
      </p:sp>
      <p:sp>
        <p:nvSpPr>
          <p:cNvPr id="4" name="Slide Number Placeholder 3"/>
          <p:cNvSpPr>
            <a:spLocks noGrp="1"/>
          </p:cNvSpPr>
          <p:nvPr>
            <p:ph type="sldNum" sz="quarter" idx="10"/>
          </p:nvPr>
        </p:nvSpPr>
        <p:spPr/>
        <p:txBody>
          <a:bodyPr/>
          <a:lstStyle/>
          <a:p>
            <a:fld id="{B9E9F8B9-E584-4C9E-A9E6-B57E767C3C11}" type="slidenum">
              <a:rPr lang="en-US" smtClean="0"/>
              <a:t>1</a:t>
            </a:fld>
            <a:endParaRPr lang="en-US"/>
          </a:p>
        </p:txBody>
      </p:sp>
    </p:spTree>
    <p:extLst>
      <p:ext uri="{BB962C8B-B14F-4D97-AF65-F5344CB8AC3E}">
        <p14:creationId xmlns:p14="http://schemas.microsoft.com/office/powerpoint/2010/main" val="157271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Scores indicate a student’s skill level, and each level includes a broad range of skills.  There are four or five skill levels in each test, and there’s a range of raw (number correct) scores assigned to each level.  </a:t>
            </a:r>
            <a:endParaRPr lang="en-US" dirty="0" smtClean="0"/>
          </a:p>
          <a:p>
            <a:endParaRPr lang="en-US" dirty="0" smtClean="0"/>
          </a:p>
          <a:p>
            <a:r>
              <a:rPr lang="en-US" dirty="0" smtClean="0"/>
              <a:t>It’s </a:t>
            </a:r>
            <a:r>
              <a:rPr lang="en-US" dirty="0"/>
              <a:t>estimated that a person who scores at a given skill level on a specific WorkKeys test will be able to correctly answer at least 80 percent of all the WorkKeys items possible for that level in the item pool.  Each WorkKeys test contains only a sample of all the items that could be written to assess that skill.  </a:t>
            </a:r>
          </a:p>
          <a:p>
            <a:endParaRPr lang="en-US" dirty="0"/>
          </a:p>
          <a:p>
            <a:r>
              <a:rPr lang="en-US" dirty="0"/>
              <a:t>Please note that students don’t “pass” or “fail” a WorkKeys test.  Their score indicates their skill level.  For example, if a student scores below a level 3 in </a:t>
            </a:r>
            <a:r>
              <a:rPr lang="en-US" i="1" dirty="0"/>
              <a:t>Applied Mathematics</a:t>
            </a:r>
            <a:r>
              <a:rPr lang="en-US" dirty="0"/>
              <a:t>, it doesn’t mean that they’ve failed the WorkKeys </a:t>
            </a:r>
            <a:r>
              <a:rPr lang="en-US" i="1" dirty="0"/>
              <a:t>Applied Mathematics </a:t>
            </a:r>
            <a:r>
              <a:rPr lang="en-US" dirty="0"/>
              <a:t>test.  Instead, it means that their score on the test indicates that their skill level is below the minimum level measured for that particular test.</a:t>
            </a:r>
          </a:p>
          <a:p>
            <a:endParaRPr lang="en-US" dirty="0"/>
          </a:p>
          <a:p>
            <a:r>
              <a:rPr lang="en-US" dirty="0"/>
              <a:t>Level Scores can be used for selection, promotion, or other individual high-stakes purposes.  The scores are designed to be used with a job profiling process for employee selection and promotion decisions.</a:t>
            </a:r>
          </a:p>
          <a:p>
            <a:endParaRPr lang="en-US" dirty="0">
              <a:latin typeface="Gill Sans"/>
            </a:endParaRPr>
          </a:p>
        </p:txBody>
      </p:sp>
      <p:sp>
        <p:nvSpPr>
          <p:cNvPr id="4" name="Slide Number Placeholder 3"/>
          <p:cNvSpPr>
            <a:spLocks noGrp="1"/>
          </p:cNvSpPr>
          <p:nvPr>
            <p:ph type="sldNum" sz="quarter" idx="10"/>
          </p:nvPr>
        </p:nvSpPr>
        <p:spPr/>
        <p:txBody>
          <a:bodyPr/>
          <a:lstStyle/>
          <a:p>
            <a:fld id="{B9E9F8B9-E584-4C9E-A9E6-B57E767C3C11}" type="slidenum">
              <a:rPr lang="en-US" smtClean="0"/>
              <a:t>10</a:t>
            </a:fld>
            <a:endParaRPr lang="en-US"/>
          </a:p>
        </p:txBody>
      </p:sp>
    </p:spTree>
    <p:extLst>
      <p:ext uri="{BB962C8B-B14F-4D97-AF65-F5344CB8AC3E}">
        <p14:creationId xmlns:p14="http://schemas.microsoft.com/office/powerpoint/2010/main" val="125785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Level Score can be broken into many smaller units, called Scale Scores, which can show smaller increments of change over time.  In other words, although a student’s Level Score may remain the same if they take the test another time, their Scale Score may improve.  Scale Scores are generally used by educational institutions to identify changes in scores from one testing time to another</a:t>
            </a:r>
            <a:r>
              <a:rPr lang="en-US" dirty="0" smtClean="0"/>
              <a:t>.</a:t>
            </a:r>
          </a:p>
          <a:p>
            <a:endParaRPr lang="en-US" dirty="0" smtClean="0"/>
          </a:p>
          <a:p>
            <a:r>
              <a:rPr lang="en-US" dirty="0" smtClean="0"/>
              <a:t>For</a:t>
            </a:r>
            <a:r>
              <a:rPr lang="en-US" baseline="0" dirty="0" smtClean="0"/>
              <a:t> a closer look at Scale Scores, go to the Scale Score Interpretation Guide located at the link shown on this slide.</a:t>
            </a:r>
            <a:endParaRPr lang="en-US" dirty="0"/>
          </a:p>
          <a:p>
            <a:endParaRPr lang="en-US" dirty="0">
              <a:latin typeface="Gill Sans"/>
            </a:endParaRPr>
          </a:p>
        </p:txBody>
      </p:sp>
      <p:sp>
        <p:nvSpPr>
          <p:cNvPr id="4" name="Slide Number Placeholder 3"/>
          <p:cNvSpPr>
            <a:spLocks noGrp="1"/>
          </p:cNvSpPr>
          <p:nvPr>
            <p:ph type="sldNum" sz="quarter" idx="10"/>
          </p:nvPr>
        </p:nvSpPr>
        <p:spPr/>
        <p:txBody>
          <a:bodyPr/>
          <a:lstStyle/>
          <a:p>
            <a:fld id="{B9E9F8B9-E584-4C9E-A9E6-B57E767C3C11}" type="slidenum">
              <a:rPr lang="en-US" smtClean="0"/>
              <a:t>11</a:t>
            </a:fld>
            <a:endParaRPr lang="en-US"/>
          </a:p>
        </p:txBody>
      </p:sp>
    </p:spTree>
    <p:extLst>
      <p:ext uri="{BB962C8B-B14F-4D97-AF65-F5344CB8AC3E}">
        <p14:creationId xmlns:p14="http://schemas.microsoft.com/office/powerpoint/2010/main" val="24313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6"/>
            <a:ext cx="5560060" cy="4695005"/>
          </a:xfrm>
        </p:spPr>
        <p:txBody>
          <a:bodyPr/>
          <a:lstStyle/>
          <a:p>
            <a:r>
              <a:rPr lang="en-US" dirty="0"/>
              <a:t>So, where do these scores appear?</a:t>
            </a:r>
          </a:p>
          <a:p>
            <a:endParaRPr lang="en-US" dirty="0"/>
          </a:p>
          <a:p>
            <a:r>
              <a:rPr lang="en-US" dirty="0"/>
              <a:t>For students taking the WorkKeys Internet Version tests, they’ll receive an “Individual Score Report.”  </a:t>
            </a:r>
          </a:p>
          <a:p>
            <a:endParaRPr lang="en-US" dirty="0"/>
          </a:p>
          <a:p>
            <a:r>
              <a:rPr lang="en-US" dirty="0"/>
              <a:t>For those taking the WorkKeys assessments in paper-and-pencil format, they’ll receive a “Memo to Examinee.”  </a:t>
            </a:r>
          </a:p>
          <a:p>
            <a:endParaRPr lang="en-US" dirty="0"/>
          </a:p>
          <a:p>
            <a:r>
              <a:rPr lang="en-US" dirty="0"/>
              <a:t>Both documents include the skill level for each assessment taken, describe the tasks associated with each skill level, and suggest general strategies for improvement.</a:t>
            </a:r>
          </a:p>
          <a:p>
            <a:endParaRPr lang="en-US" dirty="0">
              <a:latin typeface="Gill Sans"/>
            </a:endParaRPr>
          </a:p>
        </p:txBody>
      </p:sp>
      <p:sp>
        <p:nvSpPr>
          <p:cNvPr id="4" name="Slide Number Placeholder 3"/>
          <p:cNvSpPr>
            <a:spLocks noGrp="1"/>
          </p:cNvSpPr>
          <p:nvPr>
            <p:ph type="sldNum" sz="quarter" idx="10"/>
          </p:nvPr>
        </p:nvSpPr>
        <p:spPr/>
        <p:txBody>
          <a:bodyPr/>
          <a:lstStyle/>
          <a:p>
            <a:fld id="{B9E9F8B9-E584-4C9E-A9E6-B57E767C3C11}" type="slidenum">
              <a:rPr lang="en-US" smtClean="0"/>
              <a:t>12</a:t>
            </a:fld>
            <a:endParaRPr lang="en-US"/>
          </a:p>
        </p:txBody>
      </p:sp>
    </p:spTree>
    <p:extLst>
      <p:ext uri="{BB962C8B-B14F-4D97-AF65-F5344CB8AC3E}">
        <p14:creationId xmlns:p14="http://schemas.microsoft.com/office/powerpoint/2010/main" val="4289611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5"/>
            <a:ext cx="5560060" cy="4555731"/>
          </a:xfrm>
        </p:spPr>
        <p:txBody>
          <a:bodyPr/>
          <a:lstStyle/>
          <a:p>
            <a:r>
              <a:rPr lang="en-US" sz="1200" dirty="0"/>
              <a:t>Here’s a color-coded breakdown of the WorkKeys Internet Version Score Report.  Let’s take a closer look on the next slide.</a:t>
            </a:r>
          </a:p>
          <a:p>
            <a:endParaRPr lang="en-US" sz="1200" dirty="0"/>
          </a:p>
        </p:txBody>
      </p:sp>
      <p:sp>
        <p:nvSpPr>
          <p:cNvPr id="4" name="Slide Number Placeholder 3"/>
          <p:cNvSpPr>
            <a:spLocks noGrp="1"/>
          </p:cNvSpPr>
          <p:nvPr>
            <p:ph type="sldNum" sz="quarter" idx="10"/>
          </p:nvPr>
        </p:nvSpPr>
        <p:spPr/>
        <p:txBody>
          <a:bodyPr/>
          <a:lstStyle/>
          <a:p>
            <a:fld id="{B9E9F8B9-E584-4C9E-A9E6-B57E767C3C11}" type="slidenum">
              <a:rPr lang="en-US" smtClean="0"/>
              <a:t>13</a:t>
            </a:fld>
            <a:endParaRPr lang="en-US"/>
          </a:p>
        </p:txBody>
      </p:sp>
    </p:spTree>
    <p:extLst>
      <p:ext uri="{BB962C8B-B14F-4D97-AF65-F5344CB8AC3E}">
        <p14:creationId xmlns:p14="http://schemas.microsoft.com/office/powerpoint/2010/main" val="428961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5"/>
            <a:ext cx="5560060" cy="4555731"/>
          </a:xfrm>
        </p:spPr>
        <p:txBody>
          <a:bodyPr/>
          <a:lstStyle/>
          <a:p>
            <a:r>
              <a:rPr lang="en-US" sz="1100" b="1" dirty="0"/>
              <a:t>Test </a:t>
            </a:r>
            <a:r>
              <a:rPr lang="en-US" sz="1100" dirty="0"/>
              <a:t>is the name of the WorkKeys test the student took; in this example, it’s </a:t>
            </a:r>
            <a:r>
              <a:rPr lang="en-US" sz="1100" i="1" dirty="0"/>
              <a:t>Applied Mathematics</a:t>
            </a:r>
            <a:r>
              <a:rPr lang="en-US" sz="1100" dirty="0"/>
              <a:t>.</a:t>
            </a:r>
          </a:p>
          <a:p>
            <a:endParaRPr lang="en-US" sz="1100" dirty="0"/>
          </a:p>
          <a:p>
            <a:r>
              <a:rPr lang="en-US" sz="1100" b="1" dirty="0"/>
              <a:t>Level Score </a:t>
            </a:r>
            <a:r>
              <a:rPr lang="en-US" sz="1100" dirty="0"/>
              <a:t>tells the student what </a:t>
            </a:r>
            <a:r>
              <a:rPr lang="en-US" sz="1100" u="none" dirty="0"/>
              <a:t>score</a:t>
            </a:r>
            <a:r>
              <a:rPr lang="en-US" sz="1100" dirty="0"/>
              <a:t> they earned on this test; in this example, the student earned a Level 6.</a:t>
            </a:r>
          </a:p>
          <a:p>
            <a:endParaRPr lang="en-US" sz="1100" dirty="0"/>
          </a:p>
          <a:p>
            <a:r>
              <a:rPr lang="en-US" sz="1100" b="1" dirty="0"/>
              <a:t>Scale Score </a:t>
            </a:r>
            <a:r>
              <a:rPr lang="en-US" sz="1100" dirty="0"/>
              <a:t>is used primarily to track changes from one testing time to another; in this example, the student earned an 85.</a:t>
            </a:r>
          </a:p>
          <a:p>
            <a:endParaRPr lang="en-US" sz="1100" dirty="0"/>
          </a:p>
          <a:p>
            <a:r>
              <a:rPr lang="en-US" sz="1100" b="1" dirty="0"/>
              <a:t>Possible Range </a:t>
            </a:r>
            <a:r>
              <a:rPr lang="en-US" sz="1100" dirty="0"/>
              <a:t>tells the student the lowest and highest possible Level Score and Scale Score for an assessment, so the student can see how well they did compared to the minimum and maximum possible scores on this test.  In this example, the Level Score range is from Level 3 through Level </a:t>
            </a:r>
            <a:r>
              <a:rPr lang="en-US" sz="1100" dirty="0" smtClean="0"/>
              <a:t>7, </a:t>
            </a:r>
            <a:r>
              <a:rPr lang="en-US" sz="1100" dirty="0"/>
              <a:t>and the Scale Score range is 65 through 90.</a:t>
            </a:r>
          </a:p>
          <a:p>
            <a:endParaRPr lang="en-US" sz="1100" dirty="0"/>
          </a:p>
          <a:p>
            <a:r>
              <a:rPr lang="en-US" sz="1100" b="0" dirty="0" smtClean="0"/>
              <a:t>In the section titled </a:t>
            </a:r>
            <a:r>
              <a:rPr lang="en-US" sz="1100" b="1" dirty="0" smtClean="0"/>
              <a:t>“What </a:t>
            </a:r>
            <a:r>
              <a:rPr lang="en-US" sz="1100" b="1" dirty="0"/>
              <a:t>Your Scores </a:t>
            </a:r>
            <a:r>
              <a:rPr lang="en-US" sz="1100" b="1" dirty="0" smtClean="0"/>
              <a:t>Mean,” </a:t>
            </a:r>
            <a:r>
              <a:rPr lang="en-US" sz="1100" dirty="0" smtClean="0"/>
              <a:t>students will find information </a:t>
            </a:r>
            <a:r>
              <a:rPr lang="en-US" sz="1100" dirty="0"/>
              <a:t>about the skills they demonstrated on this test.  This example points out that the student likely can solve problems that may require multiple steps and have unrelated information.</a:t>
            </a:r>
          </a:p>
          <a:p>
            <a:endParaRPr lang="en-US" sz="1100" dirty="0"/>
          </a:p>
          <a:p>
            <a:r>
              <a:rPr lang="en-US" sz="1100" b="0" i="0" dirty="0" smtClean="0"/>
              <a:t>The bullets listed</a:t>
            </a:r>
            <a:r>
              <a:rPr lang="en-US" sz="1100" b="0" i="0" baseline="0" dirty="0" smtClean="0"/>
              <a:t> under </a:t>
            </a:r>
            <a:r>
              <a:rPr lang="en-US" sz="1100" b="1" baseline="0" dirty="0" smtClean="0"/>
              <a:t>“</a:t>
            </a:r>
            <a:r>
              <a:rPr lang="en-US" sz="1100" b="1" dirty="0" smtClean="0"/>
              <a:t>To </a:t>
            </a:r>
            <a:r>
              <a:rPr lang="en-US" sz="1100" b="1" dirty="0"/>
              <a:t>Improve Your </a:t>
            </a:r>
            <a:r>
              <a:rPr lang="en-US" sz="1100" b="1" dirty="0" smtClean="0"/>
              <a:t>Skills” </a:t>
            </a:r>
            <a:r>
              <a:rPr lang="en-US" sz="1100" dirty="0"/>
              <a:t>tells how students can work to increase their Level Score.  In this example, it states that the student should practice converting decimals to fractions; work on taking measurements in a variety of formats, such as inches, feet, and meters, and use them to calculate formulas requiring more than one step; and verify their answers.</a:t>
            </a:r>
          </a:p>
        </p:txBody>
      </p:sp>
      <p:sp>
        <p:nvSpPr>
          <p:cNvPr id="4" name="Slide Number Placeholder 3"/>
          <p:cNvSpPr>
            <a:spLocks noGrp="1"/>
          </p:cNvSpPr>
          <p:nvPr>
            <p:ph type="sldNum" sz="quarter" idx="10"/>
          </p:nvPr>
        </p:nvSpPr>
        <p:spPr/>
        <p:txBody>
          <a:bodyPr/>
          <a:lstStyle/>
          <a:p>
            <a:fld id="{B9E9F8B9-E584-4C9E-A9E6-B57E767C3C11}" type="slidenum">
              <a:rPr lang="en-US" smtClean="0"/>
              <a:t>14</a:t>
            </a:fld>
            <a:endParaRPr lang="en-US"/>
          </a:p>
        </p:txBody>
      </p:sp>
    </p:spTree>
    <p:extLst>
      <p:ext uri="{BB962C8B-B14F-4D97-AF65-F5344CB8AC3E}">
        <p14:creationId xmlns:p14="http://schemas.microsoft.com/office/powerpoint/2010/main" val="4289611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color-coded breakdown of the paper-and-pencil score report, which is called the “Memo</a:t>
            </a:r>
            <a:r>
              <a:rPr lang="en-US" baseline="0" dirty="0" smtClean="0"/>
              <a:t> to Examinee.”</a:t>
            </a:r>
          </a:p>
          <a:p>
            <a:endParaRPr lang="en-US" baseline="0" dirty="0" smtClean="0"/>
          </a:p>
          <a:p>
            <a:r>
              <a:rPr lang="en-US" baseline="0" dirty="0" smtClean="0"/>
              <a:t>In this particular example, all three NCRC tests are reported on one score report.  When there are three tests on one report, most of the information appears on page 1, but students will find some additional information on page 2.</a:t>
            </a:r>
          </a:p>
          <a:p>
            <a:endParaRPr lang="en-US" baseline="0" dirty="0" smtClean="0"/>
          </a:p>
          <a:p>
            <a:r>
              <a:rPr lang="en-US" baseline="0" dirty="0" smtClean="0"/>
              <a:t>Let’s get a better look on the next slide.</a:t>
            </a:r>
          </a:p>
          <a:p>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15</a:t>
            </a:fld>
            <a:endParaRPr lang="en-US"/>
          </a:p>
        </p:txBody>
      </p:sp>
    </p:spTree>
    <p:extLst>
      <p:ext uri="{BB962C8B-B14F-4D97-AF65-F5344CB8AC3E}">
        <p14:creationId xmlns:p14="http://schemas.microsoft.com/office/powerpoint/2010/main" val="293471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with the WorkKeys Internet Version score report, you’ll find the name of the test; the Level Score and the Level Score range;</a:t>
            </a:r>
            <a:r>
              <a:rPr lang="en-US" baseline="0" dirty="0" smtClean="0"/>
              <a:t> the Scale Score; and sections on what the scores mean and how students can improve their skills.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16</a:t>
            </a:fld>
            <a:endParaRPr lang="en-US"/>
          </a:p>
        </p:txBody>
      </p:sp>
    </p:spTree>
    <p:extLst>
      <p:ext uri="{BB962C8B-B14F-4D97-AF65-F5344CB8AC3E}">
        <p14:creationId xmlns:p14="http://schemas.microsoft.com/office/powerpoint/2010/main" val="2934710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t>
            </a:r>
            <a:r>
              <a:rPr lang="en-US" baseline="0" dirty="0" smtClean="0"/>
              <a:t>this example, the Scale Score information is found on page 2.</a:t>
            </a:r>
          </a:p>
          <a:p>
            <a:endParaRPr lang="en-US" baseline="0" dirty="0" smtClean="0"/>
          </a:p>
          <a:p>
            <a:r>
              <a:rPr lang="en-US" baseline="0" dirty="0" smtClean="0"/>
              <a:t>Let’s get a close-up view on the next slide.</a:t>
            </a:r>
          </a:p>
          <a:p>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17</a:t>
            </a:fld>
            <a:endParaRPr lang="en-US"/>
          </a:p>
        </p:txBody>
      </p:sp>
    </p:spTree>
    <p:extLst>
      <p:ext uri="{BB962C8B-B14F-4D97-AF65-F5344CB8AC3E}">
        <p14:creationId xmlns:p14="http://schemas.microsoft.com/office/powerpoint/2010/main" val="2934710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can see, the Scale Score range is given in the narrative section at the end of the report.  For more information, the student should look at the Scale Score Interpretation Guide, which is located on the website listed on this page.</a:t>
            </a:r>
          </a:p>
          <a:p>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18</a:t>
            </a:fld>
            <a:endParaRPr lang="en-US"/>
          </a:p>
        </p:txBody>
      </p:sp>
    </p:spTree>
    <p:extLst>
      <p:ext uri="{BB962C8B-B14F-4D97-AF65-F5344CB8AC3E}">
        <p14:creationId xmlns:p14="http://schemas.microsoft.com/office/powerpoint/2010/main" val="293471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we’ve covered what scores are, l</a:t>
            </a:r>
            <a:r>
              <a:rPr lang="en-US" dirty="0" smtClean="0"/>
              <a:t>et’s take a look at</a:t>
            </a:r>
            <a:r>
              <a:rPr lang="en-US" baseline="0" dirty="0" smtClean="0"/>
              <a:t> the ways students can </a:t>
            </a:r>
            <a:r>
              <a:rPr lang="en-US" u="none" baseline="0" dirty="0" smtClean="0"/>
              <a:t>use</a:t>
            </a:r>
            <a:r>
              <a:rPr lang="en-US" baseline="0" dirty="0" smtClean="0"/>
              <a:t> their WorkKeys scores.</a:t>
            </a:r>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19</a:t>
            </a:fld>
            <a:endParaRPr lang="en-US"/>
          </a:p>
        </p:txBody>
      </p:sp>
    </p:spTree>
    <p:extLst>
      <p:ext uri="{BB962C8B-B14F-4D97-AF65-F5344CB8AC3E}">
        <p14:creationId xmlns:p14="http://schemas.microsoft.com/office/powerpoint/2010/main" val="253288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objectives of today’s webinar are as follows:</a:t>
            </a:r>
          </a:p>
          <a:p>
            <a:endParaRPr lang="en-US" baseline="0" dirty="0" smtClean="0"/>
          </a:p>
          <a:p>
            <a:r>
              <a:rPr lang="en-US" baseline="0" dirty="0" smtClean="0"/>
              <a:t>I’m first going to provide an overview of the WorkKeys assessments.</a:t>
            </a:r>
          </a:p>
          <a:p>
            <a:endParaRPr lang="en-US" baseline="0" dirty="0" smtClean="0"/>
          </a:p>
          <a:p>
            <a:r>
              <a:rPr lang="en-US" baseline="0" dirty="0" smtClean="0"/>
              <a:t>Then I’ll talk about how WorkKeys scores are calculated, what the scores mean, and what the difference is between Level Scores and Scale Scores.</a:t>
            </a:r>
          </a:p>
          <a:p>
            <a:endParaRPr lang="en-US" baseline="0" dirty="0" smtClean="0"/>
          </a:p>
          <a:p>
            <a:r>
              <a:rPr lang="en-US" baseline="0" dirty="0" smtClean="0"/>
              <a:t>After you have an understanding of WorkKeys scores, we’ll look at the many ways these scores can be used by your students.</a:t>
            </a:r>
          </a:p>
          <a:p>
            <a:endParaRPr lang="en-US" baseline="0" dirty="0" smtClean="0"/>
          </a:p>
          <a:p>
            <a:r>
              <a:rPr lang="en-US" baseline="0" dirty="0" smtClean="0"/>
              <a:t>Finally, I’ll present you with a number of additional resources that you and your students should find helpful.</a:t>
            </a:r>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2</a:t>
            </a:fld>
            <a:endParaRPr lang="en-US"/>
          </a:p>
        </p:txBody>
      </p:sp>
    </p:spTree>
    <p:extLst>
      <p:ext uri="{BB962C8B-B14F-4D97-AF65-F5344CB8AC3E}">
        <p14:creationId xmlns:p14="http://schemas.microsoft.com/office/powerpoint/2010/main" val="2410961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from</a:t>
            </a:r>
            <a:r>
              <a:rPr lang="en-US" baseline="0" dirty="0" smtClean="0"/>
              <a:t> this list, there are quite a few uses for WorkKeys scores.  The NCRC is a big part of most of these, but just knowing what their skill levels are can help students in so many ways.</a:t>
            </a:r>
          </a:p>
          <a:p>
            <a:endParaRPr lang="en-US" baseline="0" dirty="0" smtClean="0"/>
          </a:p>
          <a:p>
            <a:r>
              <a:rPr lang="en-US" baseline="0" dirty="0" smtClean="0"/>
              <a:t>I’ll talk more about each of these as we go through the next set of slides.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20</a:t>
            </a:fld>
            <a:endParaRPr lang="en-US"/>
          </a:p>
        </p:txBody>
      </p:sp>
    </p:spTree>
    <p:extLst>
      <p:ext uri="{BB962C8B-B14F-4D97-AF65-F5344CB8AC3E}">
        <p14:creationId xmlns:p14="http://schemas.microsoft.com/office/powerpoint/2010/main" val="1511301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Let’s talk first about the National Career Readiness Certificate, which is an</a:t>
            </a:r>
            <a:r>
              <a:rPr lang="en-US" baseline="0" dirty="0" smtClean="0"/>
              <a:t> evidence-based, industry-recognized, and portable credential.</a:t>
            </a:r>
            <a:endParaRPr lang="en-US" dirty="0" smtClean="0"/>
          </a:p>
        </p:txBody>
      </p:sp>
      <p:sp>
        <p:nvSpPr>
          <p:cNvPr id="4" name="Slide Number Placeholder 3"/>
          <p:cNvSpPr>
            <a:spLocks noGrp="1"/>
          </p:cNvSpPr>
          <p:nvPr>
            <p:ph type="sldNum" sz="quarter" idx="10"/>
          </p:nvPr>
        </p:nvSpPr>
        <p:spPr/>
        <p:txBody>
          <a:bodyPr/>
          <a:lstStyle/>
          <a:p>
            <a:fld id="{B9E9F8B9-E584-4C9E-A9E6-B57E767C3C11}" type="slidenum">
              <a:rPr lang="en-US" smtClean="0"/>
              <a:t>21</a:t>
            </a:fld>
            <a:endParaRPr lang="en-US"/>
          </a:p>
        </p:txBody>
      </p:sp>
    </p:spTree>
    <p:extLst>
      <p:ext uri="{BB962C8B-B14F-4D97-AF65-F5344CB8AC3E}">
        <p14:creationId xmlns:p14="http://schemas.microsoft.com/office/powerpoint/2010/main" val="2810274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r>
              <a:rPr lang="en-US" sz="1200" dirty="0"/>
              <a:t>As I mentioned earlier, students take the </a:t>
            </a:r>
            <a:r>
              <a:rPr lang="en-US" sz="1200" i="1" dirty="0"/>
              <a:t>Applied Mathematics, Locating Information, </a:t>
            </a:r>
            <a:r>
              <a:rPr lang="en-US" sz="1200" dirty="0"/>
              <a:t>and </a:t>
            </a:r>
            <a:r>
              <a:rPr lang="en-US" sz="1200" i="1" dirty="0"/>
              <a:t>Reading for Information </a:t>
            </a:r>
            <a:r>
              <a:rPr lang="en-US" sz="1200" dirty="0"/>
              <a:t>assessments to qualify for the NCRC.  </a:t>
            </a:r>
            <a:endParaRPr lang="en-US" sz="1200" dirty="0" smtClean="0"/>
          </a:p>
          <a:p>
            <a:pPr defTabSz="924854">
              <a:defRPr/>
            </a:pPr>
            <a:endParaRPr lang="en-US" sz="1200" dirty="0" smtClean="0"/>
          </a:p>
          <a:p>
            <a:pPr defTabSz="924854">
              <a:defRPr/>
            </a:pPr>
            <a:r>
              <a:rPr lang="en-US" sz="1200" dirty="0" smtClean="0"/>
              <a:t>They </a:t>
            </a:r>
            <a:r>
              <a:rPr lang="en-US" sz="1200" dirty="0"/>
              <a:t>can earn a </a:t>
            </a:r>
            <a:r>
              <a:rPr lang="en-US" sz="1200" dirty="0" smtClean="0"/>
              <a:t>Bronze</a:t>
            </a:r>
            <a:r>
              <a:rPr lang="en-US" sz="1200" dirty="0"/>
              <a:t>, </a:t>
            </a:r>
            <a:r>
              <a:rPr lang="en-US" sz="1200" dirty="0" smtClean="0"/>
              <a:t>Silver</a:t>
            </a:r>
            <a:r>
              <a:rPr lang="en-US" sz="1200" dirty="0"/>
              <a:t>, </a:t>
            </a:r>
            <a:r>
              <a:rPr lang="en-US" sz="1200" dirty="0" smtClean="0"/>
              <a:t>Gold</a:t>
            </a:r>
            <a:r>
              <a:rPr lang="en-US" sz="1200" dirty="0"/>
              <a:t>, or </a:t>
            </a:r>
            <a:r>
              <a:rPr lang="en-US" sz="1200" dirty="0" smtClean="0"/>
              <a:t>Platinum </a:t>
            </a:r>
            <a:r>
              <a:rPr lang="en-US" sz="1200" dirty="0"/>
              <a:t>certificate.  </a:t>
            </a:r>
            <a:r>
              <a:rPr lang="en-US" sz="1200" dirty="0" smtClean="0"/>
              <a:t>(Kentucky students will </a:t>
            </a:r>
            <a:r>
              <a:rPr lang="en-US" sz="1200" dirty="0"/>
              <a:t>not receive certificates at the Bronze level</a:t>
            </a:r>
            <a:r>
              <a:rPr lang="en-US" sz="1200" dirty="0" smtClean="0"/>
              <a:t>.)</a:t>
            </a:r>
            <a:endParaRPr lang="en-US" sz="1200" dirty="0"/>
          </a:p>
          <a:p>
            <a:pPr defTabSz="924854">
              <a:defRPr/>
            </a:pPr>
            <a:endParaRPr lang="en-US" sz="1200" dirty="0"/>
          </a:p>
          <a:p>
            <a:pPr defTabSz="924854">
              <a:defRPr/>
            </a:pPr>
            <a:r>
              <a:rPr lang="en-US" sz="1200" dirty="0"/>
              <a:t>Qualification for a certificate is based on a minimum score on each of the three assessments.  In order to qualify for a Bronze certificate, the student must achieve a minimum level score of 3 on each of the three assessments.</a:t>
            </a:r>
          </a:p>
          <a:p>
            <a:pPr defTabSz="924854">
              <a:defRPr/>
            </a:pPr>
            <a:endParaRPr lang="en-US" sz="1200" dirty="0"/>
          </a:p>
          <a:p>
            <a:pPr defTabSz="924854">
              <a:defRPr/>
            </a:pPr>
            <a:r>
              <a:rPr lang="en-US" sz="1200" dirty="0"/>
              <a:t>For a Silver certificate, a minimum level score of 4 is needed; for a Gold certificate, a minimum level score of </a:t>
            </a:r>
            <a:r>
              <a:rPr lang="en-US" sz="1200" dirty="0" smtClean="0"/>
              <a:t>5, </a:t>
            </a:r>
            <a:r>
              <a:rPr lang="en-US" sz="1200" dirty="0"/>
              <a:t>and for a Platinum certificate, a minimum level score of 6 is necessary on all three tests.</a:t>
            </a:r>
          </a:p>
          <a:p>
            <a:pPr defTabSz="924854">
              <a:defRPr/>
            </a:pPr>
            <a:endParaRPr lang="en-US" sz="1200" dirty="0"/>
          </a:p>
          <a:p>
            <a:pPr defTabSz="924854">
              <a:defRPr/>
            </a:pPr>
            <a:r>
              <a:rPr lang="en-US" sz="1200" dirty="0"/>
              <a:t>So, for example, let’s say a student earns a 5 in </a:t>
            </a:r>
            <a:r>
              <a:rPr lang="en-US" sz="1200" i="1" dirty="0"/>
              <a:t>Applied Mathematics</a:t>
            </a:r>
            <a:r>
              <a:rPr lang="en-US" sz="1200" dirty="0"/>
              <a:t>, a 5 in </a:t>
            </a:r>
            <a:r>
              <a:rPr lang="en-US" sz="1200" i="1" dirty="0"/>
              <a:t>Reading for Information</a:t>
            </a:r>
            <a:r>
              <a:rPr lang="en-US" sz="1200" dirty="0"/>
              <a:t>, and a 4 in </a:t>
            </a:r>
            <a:r>
              <a:rPr lang="en-US" sz="1200" i="1" dirty="0"/>
              <a:t>Locating Information</a:t>
            </a:r>
            <a:r>
              <a:rPr lang="en-US" sz="1200" dirty="0"/>
              <a:t>.  He or she would qualify for a Silver certificate, which requires a minimum level score of 4 across all three tests.</a:t>
            </a:r>
          </a:p>
          <a:p>
            <a:endParaRPr lang="en-US" sz="1200" dirty="0">
              <a:latin typeface="+mn-lt"/>
            </a:endParaRPr>
          </a:p>
        </p:txBody>
      </p:sp>
      <p:sp>
        <p:nvSpPr>
          <p:cNvPr id="4" name="Slide Number Placeholder 3"/>
          <p:cNvSpPr>
            <a:spLocks noGrp="1"/>
          </p:cNvSpPr>
          <p:nvPr>
            <p:ph type="sldNum" sz="quarter" idx="10"/>
          </p:nvPr>
        </p:nvSpPr>
        <p:spPr/>
        <p:txBody>
          <a:bodyPr/>
          <a:lstStyle/>
          <a:p>
            <a:fld id="{B9E9F8B9-E584-4C9E-A9E6-B57E767C3C11}" type="slidenum">
              <a:rPr lang="en-US" smtClean="0"/>
              <a:t>22</a:t>
            </a:fld>
            <a:endParaRPr lang="en-US"/>
          </a:p>
        </p:txBody>
      </p:sp>
    </p:spTree>
    <p:extLst>
      <p:ext uri="{BB962C8B-B14F-4D97-AF65-F5344CB8AC3E}">
        <p14:creationId xmlns:p14="http://schemas.microsoft.com/office/powerpoint/2010/main" val="80624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940" eaLnBrk="0" hangingPunct="0">
              <a:defRPr sz="4100" b="1">
                <a:solidFill>
                  <a:srgbClr val="000000"/>
                </a:solidFill>
                <a:latin typeface="Baskerville" charset="0"/>
                <a:sym typeface="Gill Sans" charset="0"/>
              </a:defRPr>
            </a:lvl1pPr>
            <a:lvl2pPr marL="710790" indent="-273382" defTabSz="924940" eaLnBrk="0" hangingPunct="0">
              <a:defRPr sz="4100" b="1">
                <a:solidFill>
                  <a:srgbClr val="000000"/>
                </a:solidFill>
                <a:latin typeface="Baskerville" charset="0"/>
                <a:sym typeface="Gill Sans" charset="0"/>
              </a:defRPr>
            </a:lvl2pPr>
            <a:lvl3pPr marL="1093525" indent="-218705" defTabSz="924940" eaLnBrk="0" hangingPunct="0">
              <a:defRPr sz="4100" b="1">
                <a:solidFill>
                  <a:srgbClr val="000000"/>
                </a:solidFill>
                <a:latin typeface="Baskerville" charset="0"/>
                <a:sym typeface="Gill Sans" charset="0"/>
              </a:defRPr>
            </a:lvl3pPr>
            <a:lvl4pPr marL="1530935" indent="-218705" defTabSz="924940" eaLnBrk="0" hangingPunct="0">
              <a:defRPr sz="4100" b="1">
                <a:solidFill>
                  <a:srgbClr val="000000"/>
                </a:solidFill>
                <a:latin typeface="Baskerville" charset="0"/>
                <a:sym typeface="Gill Sans" charset="0"/>
              </a:defRPr>
            </a:lvl4pPr>
            <a:lvl5pPr marL="1968345" indent="-218705" defTabSz="924940" eaLnBrk="0" hangingPunct="0">
              <a:defRPr sz="4100" b="1">
                <a:solidFill>
                  <a:srgbClr val="000000"/>
                </a:solidFill>
                <a:latin typeface="Baskerville" charset="0"/>
                <a:sym typeface="Gill Sans" charset="0"/>
              </a:defRPr>
            </a:lvl5pPr>
            <a:lvl6pPr marL="2405755" indent="-218705" algn="ctr" defTabSz="924940" eaLnBrk="0" fontAlgn="base" hangingPunct="0">
              <a:spcBef>
                <a:spcPct val="0"/>
              </a:spcBef>
              <a:spcAft>
                <a:spcPct val="0"/>
              </a:spcAft>
              <a:defRPr sz="4100" b="1">
                <a:solidFill>
                  <a:srgbClr val="000000"/>
                </a:solidFill>
                <a:latin typeface="Baskerville" charset="0"/>
                <a:sym typeface="Gill Sans" charset="0"/>
              </a:defRPr>
            </a:lvl6pPr>
            <a:lvl7pPr marL="2843166" indent="-218705" algn="ctr" defTabSz="924940" eaLnBrk="0" fontAlgn="base" hangingPunct="0">
              <a:spcBef>
                <a:spcPct val="0"/>
              </a:spcBef>
              <a:spcAft>
                <a:spcPct val="0"/>
              </a:spcAft>
              <a:defRPr sz="4100" b="1">
                <a:solidFill>
                  <a:srgbClr val="000000"/>
                </a:solidFill>
                <a:latin typeface="Baskerville" charset="0"/>
                <a:sym typeface="Gill Sans" charset="0"/>
              </a:defRPr>
            </a:lvl7pPr>
            <a:lvl8pPr marL="3280574" indent="-218705" algn="ctr" defTabSz="924940" eaLnBrk="0" fontAlgn="base" hangingPunct="0">
              <a:spcBef>
                <a:spcPct val="0"/>
              </a:spcBef>
              <a:spcAft>
                <a:spcPct val="0"/>
              </a:spcAft>
              <a:defRPr sz="4100" b="1">
                <a:solidFill>
                  <a:srgbClr val="000000"/>
                </a:solidFill>
                <a:latin typeface="Baskerville" charset="0"/>
                <a:sym typeface="Gill Sans" charset="0"/>
              </a:defRPr>
            </a:lvl8pPr>
            <a:lvl9pPr marL="3717985" indent="-218705" algn="ctr" defTabSz="924940" eaLnBrk="0" fontAlgn="base" hangingPunct="0">
              <a:spcBef>
                <a:spcPct val="0"/>
              </a:spcBef>
              <a:spcAft>
                <a:spcPct val="0"/>
              </a:spcAft>
              <a:defRPr sz="4100" b="1">
                <a:solidFill>
                  <a:srgbClr val="000000"/>
                </a:solidFill>
                <a:latin typeface="Baskerville" charset="0"/>
                <a:sym typeface="Gill Sans" charset="0"/>
              </a:defRPr>
            </a:lvl9pPr>
          </a:lstStyle>
          <a:p>
            <a:pPr eaLnBrk="1" hangingPunct="1"/>
            <a:fld id="{424DEFE6-E42E-4A62-A59B-F0A48214B599}" type="slidenum">
              <a:rPr lang="en-US" altLang="en-US" sz="1100" b="0">
                <a:solidFill>
                  <a:schemeClr val="tx1"/>
                </a:solidFill>
                <a:latin typeface="Arial" charset="0"/>
              </a:rPr>
              <a:pPr eaLnBrk="1" hangingPunct="1"/>
              <a:t>23</a:t>
            </a:fld>
            <a:endParaRPr lang="en-US" altLang="en-US" sz="1100" b="0">
              <a:solidFill>
                <a:schemeClr val="tx1"/>
              </a:solidFill>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t>What this slide shows is the percentage of jobs included in the </a:t>
            </a:r>
            <a:r>
              <a:rPr lang="en-US" altLang="en-US" sz="1200" dirty="0" err="1"/>
              <a:t>JobPro</a:t>
            </a:r>
            <a:r>
              <a:rPr lang="en-US" altLang="en-US" sz="1200" dirty="0"/>
              <a:t> database that an individual would qualify for based on the certificate they’ve earned.</a:t>
            </a:r>
          </a:p>
          <a:p>
            <a:endParaRPr lang="en-US" altLang="en-US" sz="1200" dirty="0"/>
          </a:p>
          <a:p>
            <a:r>
              <a:rPr lang="en-US" altLang="en-US" sz="1200" dirty="0"/>
              <a:t>Students earning a </a:t>
            </a:r>
            <a:r>
              <a:rPr lang="en-US" altLang="en-US" sz="1200" dirty="0" smtClean="0"/>
              <a:t>Bronze </a:t>
            </a:r>
            <a:r>
              <a:rPr lang="en-US" altLang="en-US" sz="1200" dirty="0"/>
              <a:t>certificate have the essential foundational skills, which are math, reading, and locating information, needed for 17% of the jobs in the </a:t>
            </a:r>
            <a:r>
              <a:rPr lang="en-US" altLang="en-US" sz="1200" dirty="0" err="1"/>
              <a:t>JobPro</a:t>
            </a:r>
            <a:r>
              <a:rPr lang="en-US" altLang="en-US" sz="1200" dirty="0"/>
              <a:t> database.</a:t>
            </a:r>
          </a:p>
          <a:p>
            <a:endParaRPr lang="en-US" altLang="en-US" sz="1200" dirty="0"/>
          </a:p>
          <a:p>
            <a:r>
              <a:rPr lang="en-US" altLang="en-US" sz="1200" dirty="0"/>
              <a:t>Students earning a </a:t>
            </a:r>
            <a:r>
              <a:rPr lang="en-US" altLang="en-US" sz="1200" dirty="0" smtClean="0"/>
              <a:t>Silver </a:t>
            </a:r>
            <a:r>
              <a:rPr lang="en-US" altLang="en-US" sz="1200" dirty="0"/>
              <a:t>certificate have the essential foundational skills needed for 69% of the jobs.</a:t>
            </a:r>
          </a:p>
          <a:p>
            <a:endParaRPr lang="en-US" altLang="en-US" sz="1200" dirty="0"/>
          </a:p>
          <a:p>
            <a:r>
              <a:rPr lang="en-US" altLang="en-US" sz="1200" dirty="0"/>
              <a:t>Students earning a </a:t>
            </a:r>
            <a:r>
              <a:rPr lang="en-US" altLang="en-US" sz="1200" dirty="0" smtClean="0"/>
              <a:t>Gold </a:t>
            </a:r>
            <a:r>
              <a:rPr lang="en-US" altLang="en-US" sz="1200" dirty="0"/>
              <a:t>certificate have those same skills needed for 93% of the jobs.</a:t>
            </a:r>
          </a:p>
          <a:p>
            <a:endParaRPr lang="en-US" altLang="en-US" sz="1200" dirty="0"/>
          </a:p>
          <a:p>
            <a:r>
              <a:rPr lang="en-US" altLang="en-US" sz="1200" dirty="0"/>
              <a:t>And, students earning a </a:t>
            </a:r>
            <a:r>
              <a:rPr lang="en-US" altLang="en-US" sz="1200" dirty="0" smtClean="0"/>
              <a:t>Platinum </a:t>
            </a:r>
            <a:r>
              <a:rPr lang="en-US" altLang="en-US" sz="1200" dirty="0"/>
              <a:t>certificate have those skills needed for nearly all of the jobs in the </a:t>
            </a:r>
            <a:r>
              <a:rPr lang="en-US" altLang="en-US" sz="1200" dirty="0" err="1"/>
              <a:t>JobPro</a:t>
            </a:r>
            <a:r>
              <a:rPr lang="en-US" altLang="en-US" sz="1200" dirty="0"/>
              <a:t> database.</a:t>
            </a:r>
          </a:p>
          <a:p>
            <a:endParaRPr lang="en-US" altLang="en-US" sz="1200" dirty="0"/>
          </a:p>
          <a:p>
            <a:r>
              <a:rPr lang="en-US" sz="1200" dirty="0" smtClean="0"/>
              <a:t>Demonstrating</a:t>
            </a:r>
            <a:r>
              <a:rPr lang="en-US" sz="1200" baseline="0" dirty="0" smtClean="0"/>
              <a:t> higher job skills means you have access to higher-paying jobs</a:t>
            </a:r>
            <a:r>
              <a:rPr lang="en-US" sz="1200" dirty="0" smtClean="0"/>
              <a:t>. </a:t>
            </a:r>
            <a:endParaRPr lang="en-US" sz="1200" dirty="0"/>
          </a:p>
          <a:p>
            <a:endParaRPr lang="en-US"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940" eaLnBrk="0" hangingPunct="0">
              <a:defRPr sz="4100" b="1">
                <a:solidFill>
                  <a:srgbClr val="000000"/>
                </a:solidFill>
                <a:latin typeface="Baskerville" charset="0"/>
                <a:sym typeface="Gill Sans" charset="0"/>
              </a:defRPr>
            </a:lvl1pPr>
            <a:lvl2pPr marL="710790" indent="-273382" defTabSz="924940" eaLnBrk="0" hangingPunct="0">
              <a:defRPr sz="4100" b="1">
                <a:solidFill>
                  <a:srgbClr val="000000"/>
                </a:solidFill>
                <a:latin typeface="Baskerville" charset="0"/>
                <a:sym typeface="Gill Sans" charset="0"/>
              </a:defRPr>
            </a:lvl2pPr>
            <a:lvl3pPr marL="1093525" indent="-218705" defTabSz="924940" eaLnBrk="0" hangingPunct="0">
              <a:defRPr sz="4100" b="1">
                <a:solidFill>
                  <a:srgbClr val="000000"/>
                </a:solidFill>
                <a:latin typeface="Baskerville" charset="0"/>
                <a:sym typeface="Gill Sans" charset="0"/>
              </a:defRPr>
            </a:lvl3pPr>
            <a:lvl4pPr marL="1530935" indent="-218705" defTabSz="924940" eaLnBrk="0" hangingPunct="0">
              <a:defRPr sz="4100" b="1">
                <a:solidFill>
                  <a:srgbClr val="000000"/>
                </a:solidFill>
                <a:latin typeface="Baskerville" charset="0"/>
                <a:sym typeface="Gill Sans" charset="0"/>
              </a:defRPr>
            </a:lvl4pPr>
            <a:lvl5pPr marL="1968345" indent="-218705" defTabSz="924940" eaLnBrk="0" hangingPunct="0">
              <a:defRPr sz="4100" b="1">
                <a:solidFill>
                  <a:srgbClr val="000000"/>
                </a:solidFill>
                <a:latin typeface="Baskerville" charset="0"/>
                <a:sym typeface="Gill Sans" charset="0"/>
              </a:defRPr>
            </a:lvl5pPr>
            <a:lvl6pPr marL="2405755" indent="-218705" algn="ctr" defTabSz="924940" eaLnBrk="0" fontAlgn="base" hangingPunct="0">
              <a:spcBef>
                <a:spcPct val="0"/>
              </a:spcBef>
              <a:spcAft>
                <a:spcPct val="0"/>
              </a:spcAft>
              <a:defRPr sz="4100" b="1">
                <a:solidFill>
                  <a:srgbClr val="000000"/>
                </a:solidFill>
                <a:latin typeface="Baskerville" charset="0"/>
                <a:sym typeface="Gill Sans" charset="0"/>
              </a:defRPr>
            </a:lvl6pPr>
            <a:lvl7pPr marL="2843166" indent="-218705" algn="ctr" defTabSz="924940" eaLnBrk="0" fontAlgn="base" hangingPunct="0">
              <a:spcBef>
                <a:spcPct val="0"/>
              </a:spcBef>
              <a:spcAft>
                <a:spcPct val="0"/>
              </a:spcAft>
              <a:defRPr sz="4100" b="1">
                <a:solidFill>
                  <a:srgbClr val="000000"/>
                </a:solidFill>
                <a:latin typeface="Baskerville" charset="0"/>
                <a:sym typeface="Gill Sans" charset="0"/>
              </a:defRPr>
            </a:lvl7pPr>
            <a:lvl8pPr marL="3280574" indent="-218705" algn="ctr" defTabSz="924940" eaLnBrk="0" fontAlgn="base" hangingPunct="0">
              <a:spcBef>
                <a:spcPct val="0"/>
              </a:spcBef>
              <a:spcAft>
                <a:spcPct val="0"/>
              </a:spcAft>
              <a:defRPr sz="4100" b="1">
                <a:solidFill>
                  <a:srgbClr val="000000"/>
                </a:solidFill>
                <a:latin typeface="Baskerville" charset="0"/>
                <a:sym typeface="Gill Sans" charset="0"/>
              </a:defRPr>
            </a:lvl8pPr>
            <a:lvl9pPr marL="3717985" indent="-218705" algn="ctr" defTabSz="924940" eaLnBrk="0" fontAlgn="base" hangingPunct="0">
              <a:spcBef>
                <a:spcPct val="0"/>
              </a:spcBef>
              <a:spcAft>
                <a:spcPct val="0"/>
              </a:spcAft>
              <a:defRPr sz="4100" b="1">
                <a:solidFill>
                  <a:srgbClr val="000000"/>
                </a:solidFill>
                <a:latin typeface="Baskerville" charset="0"/>
                <a:sym typeface="Gill Sans" charset="0"/>
              </a:defRPr>
            </a:lvl9pPr>
          </a:lstStyle>
          <a:p>
            <a:pPr eaLnBrk="1" hangingPunct="1"/>
            <a:fld id="{424DEFE6-E42E-4A62-A59B-F0A48214B599}" type="slidenum">
              <a:rPr lang="en-US" altLang="en-US" sz="1100" b="0">
                <a:solidFill>
                  <a:schemeClr val="tx1"/>
                </a:solidFill>
                <a:latin typeface="Arial" charset="0"/>
              </a:rPr>
              <a:pPr eaLnBrk="1" hangingPunct="1"/>
              <a:t>24</a:t>
            </a:fld>
            <a:endParaRPr lang="en-US" altLang="en-US" sz="1100" b="0">
              <a:solidFill>
                <a:schemeClr val="tx1"/>
              </a:solidFill>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t>This slide shows the percent of high school students who qualified for the NCRC and at what level.  </a:t>
            </a:r>
          </a:p>
          <a:p>
            <a:endParaRPr lang="en-US" altLang="en-US" sz="1200" dirty="0"/>
          </a:p>
          <a:p>
            <a:r>
              <a:rPr lang="en-US" altLang="en-US" sz="1200" dirty="0" smtClean="0"/>
              <a:t>Between 2006 and 2011, </a:t>
            </a:r>
            <a:r>
              <a:rPr lang="en-US" altLang="en-US" sz="1200" dirty="0"/>
              <a:t>the majority of students earned at least a Silver certificate or higher, while only 13 percent did not qualify at all.  </a:t>
            </a:r>
          </a:p>
          <a:p>
            <a:endParaRPr lang="en-US" altLang="en-US" sz="1200" dirty="0"/>
          </a:p>
          <a:p>
            <a:r>
              <a:rPr lang="en-US" altLang="en-US" sz="1200" dirty="0"/>
              <a:t>This is right in line with the statistics for </a:t>
            </a:r>
            <a:r>
              <a:rPr lang="en-US" altLang="en-US" sz="1200" u="none" dirty="0"/>
              <a:t>all</a:t>
            </a:r>
            <a:r>
              <a:rPr lang="en-US" altLang="en-US" sz="1200" dirty="0"/>
              <a:t> WorkKeys NCRC qualifiers – not just students – with 12 percent not qualifying, 21 percent earning a Bronze certificate, 49 percent earning a Silver, 19 percent a Gold, and 1 percent earning a Platinum certificate.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mn-lt"/>
              </a:rPr>
              <a:t>One of the best ways students</a:t>
            </a:r>
            <a:r>
              <a:rPr lang="en-US" b="0" baseline="0" dirty="0" smtClean="0">
                <a:latin typeface="+mn-lt"/>
              </a:rPr>
              <a:t> can </a:t>
            </a:r>
            <a:r>
              <a:rPr lang="en-US" b="0" dirty="0" smtClean="0">
                <a:latin typeface="+mn-lt"/>
              </a:rPr>
              <a:t>use their WorkKeys</a:t>
            </a:r>
            <a:r>
              <a:rPr lang="en-US" b="0" baseline="0" dirty="0" smtClean="0">
                <a:latin typeface="+mn-lt"/>
              </a:rPr>
              <a:t> scores is to see what jobs they qualify for based on the Level Scores they earned, and ACT has a website just for that.  Students can access the Occupational Profile Database, </a:t>
            </a:r>
            <a:r>
              <a:rPr lang="en-US" baseline="0" dirty="0" smtClean="0">
                <a:latin typeface="+mn-lt"/>
              </a:rPr>
              <a:t>look at jobs they’re interested in, then see which WorkKeys tests and what skill levels are needed to qualify for the job.  They can search by job title, job cluster, or job description.  </a:t>
            </a:r>
          </a:p>
          <a:p>
            <a:endParaRPr lang="en-US" baseline="0" dirty="0" smtClean="0">
              <a:latin typeface="+mn-lt"/>
            </a:endParaRPr>
          </a:p>
          <a:p>
            <a:r>
              <a:rPr lang="en-US" baseline="0" dirty="0" smtClean="0">
                <a:latin typeface="+mn-lt"/>
              </a:rPr>
              <a:t>They can also search for jobs by specific skill levels.  To generate a list of jobs they’re qualified for, students should enter the Level Scores that </a:t>
            </a:r>
            <a:r>
              <a:rPr lang="en-US" u="none" baseline="0" dirty="0" smtClean="0">
                <a:latin typeface="+mn-lt"/>
              </a:rPr>
              <a:t>they</a:t>
            </a:r>
            <a:r>
              <a:rPr lang="en-US" baseline="0" dirty="0" smtClean="0">
                <a:latin typeface="+mn-lt"/>
              </a:rPr>
              <a:t> earned.  </a:t>
            </a:r>
          </a:p>
          <a:p>
            <a:endParaRPr lang="en-US" baseline="0" dirty="0" smtClean="0">
              <a:latin typeface="+mn-lt"/>
            </a:endParaRPr>
          </a:p>
          <a:p>
            <a:r>
              <a:rPr lang="en-US" baseline="0" dirty="0" smtClean="0">
                <a:latin typeface="+mn-lt"/>
              </a:rPr>
              <a:t>Let’s take a quick look at the website so you can see what I mean.</a:t>
            </a:r>
          </a:p>
          <a:p>
            <a:r>
              <a:rPr lang="en-US" baseline="0" dirty="0" smtClean="0">
                <a:latin typeface="+mn-lt"/>
              </a:rPr>
              <a:t>_____________________________________</a:t>
            </a:r>
          </a:p>
          <a:p>
            <a:endParaRPr lang="en-US" baseline="0" dirty="0" smtClean="0">
              <a:latin typeface="+mn-lt"/>
            </a:endParaRPr>
          </a:p>
          <a:p>
            <a:r>
              <a:rPr lang="en-US" baseline="0" dirty="0" smtClean="0">
                <a:latin typeface="+mn-lt"/>
              </a:rPr>
              <a:t>For a more in-depth exploration, please attend the “Using the Occupational Profile Database” webinar, which is usually offered once a month by my colleague, Rick Harris.  To find upcoming webinar dates, click on the link shown at the bottom of this slide.</a:t>
            </a:r>
          </a:p>
          <a:p>
            <a:endParaRPr lang="en-US" baseline="0" dirty="0" smtClean="0">
              <a:latin typeface="+mn-lt"/>
            </a:endParaRPr>
          </a:p>
          <a:p>
            <a:endParaRPr lang="en-US" baseline="0" dirty="0" smtClean="0">
              <a:latin typeface="+mn-lt"/>
            </a:endParaRPr>
          </a:p>
        </p:txBody>
      </p:sp>
      <p:sp>
        <p:nvSpPr>
          <p:cNvPr id="4" name="Slide Number Placeholder 3"/>
          <p:cNvSpPr>
            <a:spLocks noGrp="1"/>
          </p:cNvSpPr>
          <p:nvPr>
            <p:ph type="sldNum" sz="quarter" idx="10"/>
          </p:nvPr>
        </p:nvSpPr>
        <p:spPr/>
        <p:txBody>
          <a:bodyPr/>
          <a:lstStyle/>
          <a:p>
            <a:fld id="{B9E9F8B9-E584-4C9E-A9E6-B57E767C3C11}" type="slidenum">
              <a:rPr lang="en-US" smtClean="0"/>
              <a:t>25</a:t>
            </a:fld>
            <a:endParaRPr lang="en-US"/>
          </a:p>
        </p:txBody>
      </p:sp>
    </p:spTree>
    <p:extLst>
      <p:ext uri="{BB962C8B-B14F-4D97-AF65-F5344CB8AC3E}">
        <p14:creationId xmlns:p14="http://schemas.microsoft.com/office/powerpoint/2010/main" val="1585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Students</a:t>
            </a:r>
            <a:r>
              <a:rPr lang="en-US" baseline="0" dirty="0" smtClean="0">
                <a:latin typeface="+mn-lt"/>
              </a:rPr>
              <a:t> should also consider including their NCRC information and WorkKeys scores on their résumé or on job applications because sometimes this information can be the difference between getting or not getting a job interview.</a:t>
            </a:r>
          </a:p>
          <a:p>
            <a:endParaRPr lang="en-US" baseline="0" dirty="0" smtClean="0">
              <a:latin typeface="+mn-lt"/>
            </a:endParaRPr>
          </a:p>
          <a:p>
            <a:r>
              <a:rPr lang="en-US" baseline="0" dirty="0" smtClean="0">
                <a:latin typeface="+mn-lt"/>
              </a:rPr>
              <a:t>It’s also useful for students to take their National Career Readiness Certificate or their WorkKeys score report to an interview.  This is an excellent way for them to show the employer that they have the skills needed to do the job.</a:t>
            </a:r>
          </a:p>
          <a:p>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26</a:t>
            </a:fld>
            <a:endParaRPr lang="en-US"/>
          </a:p>
        </p:txBody>
      </p:sp>
    </p:spTree>
    <p:extLst>
      <p:ext uri="{BB962C8B-B14F-4D97-AF65-F5344CB8AC3E}">
        <p14:creationId xmlns:p14="http://schemas.microsoft.com/office/powerpoint/2010/main" val="3696643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Some students already</a:t>
            </a:r>
            <a:r>
              <a:rPr lang="en-US" baseline="0" dirty="0" smtClean="0">
                <a:latin typeface="+mn-lt"/>
              </a:rPr>
              <a:t> have jobs and want to continue in their current jobs after high school.</a:t>
            </a:r>
          </a:p>
          <a:p>
            <a:endParaRPr lang="en-US" baseline="0" dirty="0" smtClean="0">
              <a:latin typeface="+mn-lt"/>
            </a:endParaRPr>
          </a:p>
          <a:p>
            <a:r>
              <a:rPr lang="en-US" baseline="0" dirty="0" smtClean="0">
                <a:latin typeface="+mn-lt"/>
              </a:rPr>
              <a:t>In this case, it may be beneficial for the students to share their NCRC or WorkKeys scores with their employer.  Their scores may indicate that their skills may align better with another job.  Or, they may find that they have the skills needed for an advanced job, which will likely mean higher pay.  </a:t>
            </a:r>
          </a:p>
          <a:p>
            <a:endParaRPr lang="en-US" baseline="0" dirty="0" smtClean="0">
              <a:latin typeface="+mn-lt"/>
            </a:endParaRPr>
          </a:p>
          <a:p>
            <a:r>
              <a:rPr lang="en-US" baseline="0" dirty="0" smtClean="0">
                <a:latin typeface="+mn-lt"/>
              </a:rPr>
              <a:t>Could this lead to a happier worker?  Quite possibly.  We all know that we enjoy our jobs better when we feel that they align with the skills we possess. </a:t>
            </a:r>
            <a:endParaRPr lang="en-US" dirty="0">
              <a:latin typeface="+mn-lt"/>
            </a:endParaRPr>
          </a:p>
        </p:txBody>
      </p:sp>
      <p:sp>
        <p:nvSpPr>
          <p:cNvPr id="4" name="Slide Number Placeholder 3"/>
          <p:cNvSpPr>
            <a:spLocks noGrp="1"/>
          </p:cNvSpPr>
          <p:nvPr>
            <p:ph type="sldNum" sz="quarter" idx="10"/>
          </p:nvPr>
        </p:nvSpPr>
        <p:spPr/>
        <p:txBody>
          <a:bodyPr/>
          <a:lstStyle/>
          <a:p>
            <a:fld id="{B9E9F8B9-E584-4C9E-A9E6-B57E767C3C11}" type="slidenum">
              <a:rPr lang="en-US" smtClean="0"/>
              <a:t>27</a:t>
            </a:fld>
            <a:endParaRPr lang="en-US"/>
          </a:p>
        </p:txBody>
      </p:sp>
    </p:spTree>
    <p:extLst>
      <p:ext uri="{BB962C8B-B14F-4D97-AF65-F5344CB8AC3E}">
        <p14:creationId xmlns:p14="http://schemas.microsoft.com/office/powerpoint/2010/main" val="4123686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898">
              <a:defRPr/>
            </a:pPr>
            <a:r>
              <a:rPr lang="en-US" dirty="0" smtClean="0">
                <a:latin typeface="+mn-lt"/>
              </a:rPr>
              <a:t>For </a:t>
            </a:r>
            <a:r>
              <a:rPr lang="en-US" baseline="0" dirty="0" smtClean="0">
                <a:latin typeface="+mn-lt"/>
              </a:rPr>
              <a:t>those </a:t>
            </a:r>
            <a:r>
              <a:rPr lang="en-US" baseline="0" dirty="0" smtClean="0">
                <a:latin typeface="+mn-lt"/>
              </a:rPr>
              <a:t>students who say the WorkKeys tests don’t have any benefit for them because they’re not going into the workforce, but to a community college </a:t>
            </a:r>
            <a:r>
              <a:rPr lang="en-US" baseline="0" dirty="0" smtClean="0">
                <a:latin typeface="+mn-lt"/>
              </a:rPr>
              <a:t>instead, you may want to tell them </a:t>
            </a:r>
            <a:r>
              <a:rPr lang="en-US" dirty="0" smtClean="0"/>
              <a:t>that </a:t>
            </a:r>
            <a:r>
              <a:rPr lang="en-US" dirty="0" smtClean="0"/>
              <a:t>they should check the admission and</a:t>
            </a:r>
            <a:r>
              <a:rPr lang="en-US" baseline="0" dirty="0" smtClean="0"/>
              <a:t> exit requirements for any programs they may be interested in.  Some community colleges require the NCRC prior to admitting a student into certain programs.  For example, prior to admittance into the Electric Line Construction Academy at Nash Community College in Rocky Mount, North Carolina, students must earn at least a Bronze certificate.</a:t>
            </a:r>
          </a:p>
          <a:p>
            <a:endParaRPr lang="en-US" baseline="0" dirty="0" smtClean="0"/>
          </a:p>
          <a:p>
            <a:r>
              <a:rPr lang="en-US" baseline="0" dirty="0" smtClean="0"/>
              <a:t>At Durham Technical Community College, students may find that the NCRC is a prerequisite for a Continuing Education program that they’re interested in.</a:t>
            </a:r>
          </a:p>
          <a:p>
            <a:endParaRPr lang="en-US" baseline="0" dirty="0" smtClean="0"/>
          </a:p>
          <a:p>
            <a:r>
              <a:rPr lang="en-US" baseline="0" dirty="0" smtClean="0"/>
              <a:t>And, at Dyersburg State Community College in Tennessee, students pursuing the Associate of Applied Science degree in 5 different programs are required to earn an NCRC prior to receiving their degree.</a:t>
            </a:r>
          </a:p>
        </p:txBody>
      </p:sp>
      <p:sp>
        <p:nvSpPr>
          <p:cNvPr id="4" name="Slide Number Placeholder 3"/>
          <p:cNvSpPr>
            <a:spLocks noGrp="1"/>
          </p:cNvSpPr>
          <p:nvPr>
            <p:ph type="sldNum" sz="quarter" idx="10"/>
          </p:nvPr>
        </p:nvSpPr>
        <p:spPr/>
        <p:txBody>
          <a:bodyPr/>
          <a:lstStyle/>
          <a:p>
            <a:fld id="{B9E9F8B9-E584-4C9E-A9E6-B57E767C3C11}" type="slidenum">
              <a:rPr lang="en-US" smtClean="0"/>
              <a:t>28</a:t>
            </a:fld>
            <a:endParaRPr lang="en-US"/>
          </a:p>
        </p:txBody>
      </p:sp>
    </p:spTree>
    <p:extLst>
      <p:ext uri="{BB962C8B-B14F-4D97-AF65-F5344CB8AC3E}">
        <p14:creationId xmlns:p14="http://schemas.microsoft.com/office/powerpoint/2010/main" val="3854356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In</a:t>
            </a:r>
            <a:r>
              <a:rPr lang="en-US" baseline="0" dirty="0" smtClean="0">
                <a:latin typeface="+mn-lt"/>
              </a:rPr>
              <a:t> addition, students </a:t>
            </a:r>
            <a:r>
              <a:rPr lang="en-US" dirty="0" smtClean="0">
                <a:latin typeface="+mn-lt"/>
              </a:rPr>
              <a:t>may</a:t>
            </a:r>
            <a:r>
              <a:rPr lang="en-US" baseline="0" dirty="0" smtClean="0">
                <a:latin typeface="+mn-lt"/>
              </a:rPr>
              <a:t> find that their WorkKeys scores qualify them for college credit.  The American Council on Education’s College Credit Recommendation Service (or CREDIT) recommends that the Silver, Gold, and Platinum NCRCs qualify as college credit.  </a:t>
            </a:r>
          </a:p>
          <a:p>
            <a:endParaRPr lang="en-US" baseline="0" dirty="0" smtClean="0">
              <a:latin typeface="+mn-lt"/>
            </a:endParaRPr>
          </a:p>
          <a:p>
            <a:r>
              <a:rPr lang="en-US" baseline="0" dirty="0" smtClean="0">
                <a:latin typeface="+mn-lt"/>
              </a:rPr>
              <a:t>The Silver level certificate is recommended to count as 3 semester hours in applied critical thinking in the vocational certificate category.</a:t>
            </a:r>
          </a:p>
          <a:p>
            <a:endParaRPr lang="en-US" baseline="0" dirty="0" smtClean="0">
              <a:latin typeface="+mn-lt"/>
            </a:endParaRPr>
          </a:p>
          <a:p>
            <a:r>
              <a:rPr lang="en-US" baseline="0" dirty="0" smtClean="0">
                <a:latin typeface="+mn-lt"/>
              </a:rPr>
              <a:t>The Gold and Platinum level certificates are also recommended to count as 3 semester hours in applied critical thinking, but in the lower-division baccalaureate or associate degree category.</a:t>
            </a:r>
          </a:p>
          <a:p>
            <a:endParaRPr lang="en-US" baseline="0" dirty="0" smtClean="0">
              <a:latin typeface="+mn-lt"/>
            </a:endParaRPr>
          </a:p>
          <a:p>
            <a:r>
              <a:rPr lang="en-US" baseline="0" dirty="0" smtClean="0">
                <a:latin typeface="+mn-lt"/>
              </a:rPr>
              <a:t>Currently, almost 1,400 colleges and universities are in the ACE CREDIT College and University Network.</a:t>
            </a:r>
          </a:p>
        </p:txBody>
      </p:sp>
      <p:sp>
        <p:nvSpPr>
          <p:cNvPr id="4" name="Slide Number Placeholder 3"/>
          <p:cNvSpPr>
            <a:spLocks noGrp="1"/>
          </p:cNvSpPr>
          <p:nvPr>
            <p:ph type="sldNum" sz="quarter" idx="10"/>
          </p:nvPr>
        </p:nvSpPr>
        <p:spPr/>
        <p:txBody>
          <a:bodyPr/>
          <a:lstStyle/>
          <a:p>
            <a:fld id="{B9E9F8B9-E584-4C9E-A9E6-B57E767C3C11}" type="slidenum">
              <a:rPr lang="en-US" smtClean="0"/>
              <a:t>29</a:t>
            </a:fld>
            <a:endParaRPr lang="en-US"/>
          </a:p>
        </p:txBody>
      </p:sp>
    </p:spTree>
    <p:extLst>
      <p:ext uri="{BB962C8B-B14F-4D97-AF65-F5344CB8AC3E}">
        <p14:creationId xmlns:p14="http://schemas.microsoft.com/office/powerpoint/2010/main" val="92163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actually talk about the WorkKeys</a:t>
            </a:r>
            <a:r>
              <a:rPr lang="en-US" baseline="0" dirty="0" smtClean="0"/>
              <a:t> assessments, I want to give you some information about the Work Readiness System and where WorkKeys fits into it.</a:t>
            </a:r>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3</a:t>
            </a:fld>
            <a:endParaRPr lang="en-US"/>
          </a:p>
        </p:txBody>
      </p:sp>
    </p:spTree>
    <p:extLst>
      <p:ext uri="{BB962C8B-B14F-4D97-AF65-F5344CB8AC3E}">
        <p14:creationId xmlns:p14="http://schemas.microsoft.com/office/powerpoint/2010/main" val="2991722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mn-lt"/>
              </a:rPr>
              <a:t>As you can see from this slide, 3 credit hours equates to a student committing between 135 and 180 hours of their time.  When you look at the cost at community colleges, which averages around $150 per credit hour, and the average cost at an in-state university, which is more than twice that, it’s very apparent that this can add up to a lot of time and money for those 3 credits.</a:t>
            </a:r>
          </a:p>
        </p:txBody>
      </p:sp>
      <p:sp>
        <p:nvSpPr>
          <p:cNvPr id="4" name="Slide Number Placeholder 3"/>
          <p:cNvSpPr>
            <a:spLocks noGrp="1"/>
          </p:cNvSpPr>
          <p:nvPr>
            <p:ph type="sldNum" sz="quarter" idx="10"/>
          </p:nvPr>
        </p:nvSpPr>
        <p:spPr/>
        <p:txBody>
          <a:bodyPr/>
          <a:lstStyle/>
          <a:p>
            <a:fld id="{B9E9F8B9-E584-4C9E-A9E6-B57E767C3C11}" type="slidenum">
              <a:rPr lang="en-US" smtClean="0"/>
              <a:t>30</a:t>
            </a:fld>
            <a:endParaRPr lang="en-US"/>
          </a:p>
        </p:txBody>
      </p:sp>
    </p:spTree>
    <p:extLst>
      <p:ext uri="{BB962C8B-B14F-4D97-AF65-F5344CB8AC3E}">
        <p14:creationId xmlns:p14="http://schemas.microsoft.com/office/powerpoint/2010/main" val="921637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mn-lt"/>
              </a:rPr>
              <a:t>Here are a few websites where you can find more information about the ACE CREDIT program.</a:t>
            </a:r>
          </a:p>
        </p:txBody>
      </p:sp>
      <p:sp>
        <p:nvSpPr>
          <p:cNvPr id="4" name="Slide Number Placeholder 3"/>
          <p:cNvSpPr>
            <a:spLocks noGrp="1"/>
          </p:cNvSpPr>
          <p:nvPr>
            <p:ph type="sldNum" sz="quarter" idx="10"/>
          </p:nvPr>
        </p:nvSpPr>
        <p:spPr/>
        <p:txBody>
          <a:bodyPr/>
          <a:lstStyle/>
          <a:p>
            <a:fld id="{B9E9F8B9-E584-4C9E-A9E6-B57E767C3C11}" type="slidenum">
              <a:rPr lang="en-US" smtClean="0"/>
              <a:t>31</a:t>
            </a:fld>
            <a:endParaRPr lang="en-US"/>
          </a:p>
        </p:txBody>
      </p:sp>
    </p:spTree>
    <p:extLst>
      <p:ext uri="{BB962C8B-B14F-4D97-AF65-F5344CB8AC3E}">
        <p14:creationId xmlns:p14="http://schemas.microsoft.com/office/powerpoint/2010/main" val="921637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covered what WorkKeys scores are and what they mean, and we’ve also taken a look at the various</a:t>
            </a:r>
            <a:r>
              <a:rPr lang="en-US" baseline="0" dirty="0" smtClean="0"/>
              <a:t> uses for those scores.  Now I want to give you some information about additional resources that will benefit you and your students.</a:t>
            </a:r>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32</a:t>
            </a:fld>
            <a:endParaRPr lang="en-US"/>
          </a:p>
        </p:txBody>
      </p:sp>
    </p:spTree>
    <p:extLst>
      <p:ext uri="{BB962C8B-B14F-4D97-AF65-F5344CB8AC3E}">
        <p14:creationId xmlns:p14="http://schemas.microsoft.com/office/powerpoint/2010/main" val="998356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The first thing</a:t>
            </a:r>
            <a:r>
              <a:rPr lang="en-US" baseline="0" dirty="0" smtClean="0">
                <a:latin typeface="+mn-lt"/>
              </a:rPr>
              <a:t> I want to talk about is MyWorkKeys.com.  </a:t>
            </a:r>
            <a:r>
              <a:rPr lang="en-US" dirty="0" smtClean="0">
                <a:latin typeface="+mn-lt"/>
              </a:rPr>
              <a:t>Students can view their scores and make their certificates available to employers by accessing a pre-created account </a:t>
            </a:r>
            <a:r>
              <a:rPr lang="en-US" baseline="0" dirty="0" smtClean="0">
                <a:latin typeface="+mn-lt"/>
              </a:rPr>
              <a:t>at this website.  Login information to their MyWorkKeys account will be printed on the back of their NCRC.</a:t>
            </a:r>
          </a:p>
          <a:p>
            <a:endParaRPr lang="en-US" baseline="0" dirty="0" smtClean="0">
              <a:latin typeface="+mn-lt"/>
            </a:endParaRPr>
          </a:p>
          <a:p>
            <a:r>
              <a:rPr lang="en-US" baseline="0" dirty="0" smtClean="0">
                <a:latin typeface="+mn-lt"/>
              </a:rPr>
              <a:t>If a student doesn’t earn an NCRC but would like to set up an account, they should go to MyWorkKeys.com, then click on the link that says “The Certificate Account Quick Start Guide” before creating their account.</a:t>
            </a:r>
          </a:p>
          <a:p>
            <a:endParaRPr lang="en-US" baseline="0" dirty="0" smtClean="0">
              <a:latin typeface="+mn-lt"/>
            </a:endParaRPr>
          </a:p>
          <a:p>
            <a:r>
              <a:rPr lang="en-US" baseline="0" dirty="0" smtClean="0">
                <a:latin typeface="+mn-lt"/>
              </a:rPr>
              <a:t>Once they access their MyWorkKeys account, they can allow their scores to be made “public,” but only in the sense that they could provide access to whomever they’d like – primarily, employers.  These employers would then log in at the same website – but go in through a different portal – to see the student’s certificate.</a:t>
            </a:r>
          </a:p>
          <a:p>
            <a:endParaRPr lang="en-US" baseline="0" dirty="0" smtClean="0">
              <a:latin typeface="+mn-lt"/>
            </a:endParaRPr>
          </a:p>
          <a:p>
            <a:r>
              <a:rPr lang="en-US" baseline="0" dirty="0" smtClean="0">
                <a:latin typeface="+mn-lt"/>
              </a:rPr>
              <a:t>For more information, you and your students can go to the website shown on the bottom of this page.</a:t>
            </a:r>
            <a:endParaRPr lang="en-US" dirty="0">
              <a:latin typeface="+mn-lt"/>
            </a:endParaRPr>
          </a:p>
        </p:txBody>
      </p:sp>
      <p:sp>
        <p:nvSpPr>
          <p:cNvPr id="4" name="Slide Number Placeholder 3"/>
          <p:cNvSpPr>
            <a:spLocks noGrp="1"/>
          </p:cNvSpPr>
          <p:nvPr>
            <p:ph type="sldNum" sz="quarter" idx="10"/>
          </p:nvPr>
        </p:nvSpPr>
        <p:spPr/>
        <p:txBody>
          <a:bodyPr/>
          <a:lstStyle/>
          <a:p>
            <a:fld id="{B9E9F8B9-E584-4C9E-A9E6-B57E767C3C11}" type="slidenum">
              <a:rPr lang="en-US" smtClean="0"/>
              <a:t>33</a:t>
            </a:fld>
            <a:endParaRPr lang="en-US"/>
          </a:p>
        </p:txBody>
      </p:sp>
    </p:spTree>
    <p:extLst>
      <p:ext uri="{BB962C8B-B14F-4D97-AF65-F5344CB8AC3E}">
        <p14:creationId xmlns:p14="http://schemas.microsoft.com/office/powerpoint/2010/main" val="3876441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a:t>
            </a:r>
            <a:r>
              <a:rPr lang="en-US" baseline="0" dirty="0" smtClean="0"/>
              <a:t>may be asking, “How can I help my students </a:t>
            </a:r>
            <a:r>
              <a:rPr lang="en-US" u="none" baseline="0" dirty="0" smtClean="0"/>
              <a:t>improve</a:t>
            </a:r>
            <a:r>
              <a:rPr lang="en-US" baseline="0" dirty="0" smtClean="0"/>
              <a:t> their WorkKeys scores?”  </a:t>
            </a:r>
          </a:p>
          <a:p>
            <a:endParaRPr lang="en-US" baseline="0" dirty="0" smtClean="0"/>
          </a:p>
          <a:p>
            <a:r>
              <a:rPr lang="en-US" baseline="0" dirty="0" smtClean="0"/>
              <a:t>One way is through the use of KeyTrain, and I’ll talk more about that in just a moment.</a:t>
            </a:r>
          </a:p>
          <a:p>
            <a:endParaRPr lang="en-US" baseline="0" dirty="0" smtClean="0"/>
          </a:p>
          <a:p>
            <a:r>
              <a:rPr lang="en-US" baseline="0" dirty="0" smtClean="0"/>
              <a:t>If you don’t currently have access to KeyTrain, you can review each student’s scores, both Level and Scale, to determine areas of improvement.  With WorkKeys Internet Version, Test Supervisors can download group reports that will include student scores for completed tests.</a:t>
            </a:r>
          </a:p>
          <a:p>
            <a:endParaRPr lang="en-US" baseline="0" dirty="0" smtClean="0"/>
          </a:p>
          <a:p>
            <a:r>
              <a:rPr lang="en-US" baseline="0" dirty="0" smtClean="0"/>
              <a:t>Once you have the scores, you can determine the areas that may need more attention and improvement.</a:t>
            </a:r>
          </a:p>
          <a:p>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34</a:t>
            </a:fld>
            <a:endParaRPr lang="en-US"/>
          </a:p>
        </p:txBody>
      </p:sp>
    </p:spTree>
    <p:extLst>
      <p:ext uri="{BB962C8B-B14F-4D97-AF65-F5344CB8AC3E}">
        <p14:creationId xmlns:p14="http://schemas.microsoft.com/office/powerpoint/2010/main" val="2469786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just mentioned, KeyTrain is one way to help students improve their scores, as it’s the training system</a:t>
            </a:r>
            <a:r>
              <a:rPr lang="en-US" baseline="0" dirty="0" smtClean="0"/>
              <a:t> for ACT WorkKeys.  It’s a targeted curriculum and learning tool designed specifically to help individuals master the applied workplace skills.</a:t>
            </a:r>
          </a:p>
          <a:p>
            <a:endParaRPr lang="en-US" baseline="0" dirty="0" smtClean="0"/>
          </a:p>
          <a:p>
            <a:r>
              <a:rPr lang="en-US" baseline="0" dirty="0" smtClean="0"/>
              <a:t>If you’d like to learn more about KeyTrain, please access the KeyTrain website at keytrain.com.  You can also attend one or more of the webinars about KeyTrain.  The link to the catalog of public webinars is shown on this slide.  You may also get more KeyTrain information by calling 800.WORKKEY or e-mailing KeyTrain at info@keytrain.com.</a:t>
            </a:r>
          </a:p>
          <a:p>
            <a:endParaRPr lang="en-US" baseline="0" dirty="0" smtClean="0"/>
          </a:p>
        </p:txBody>
      </p:sp>
      <p:sp>
        <p:nvSpPr>
          <p:cNvPr id="4" name="Slide Number Placeholder 3"/>
          <p:cNvSpPr>
            <a:spLocks noGrp="1"/>
          </p:cNvSpPr>
          <p:nvPr>
            <p:ph type="sldNum" sz="quarter" idx="10"/>
          </p:nvPr>
        </p:nvSpPr>
        <p:spPr/>
        <p:txBody>
          <a:bodyPr/>
          <a:lstStyle/>
          <a:p>
            <a:fld id="{B9E9F8B9-E584-4C9E-A9E6-B57E767C3C11}" type="slidenum">
              <a:rPr lang="en-US" smtClean="0"/>
              <a:t>35</a:t>
            </a:fld>
            <a:endParaRPr lang="en-US"/>
          </a:p>
        </p:txBody>
      </p:sp>
    </p:spTree>
    <p:extLst>
      <p:ext uri="{BB962C8B-B14F-4D97-AF65-F5344CB8AC3E}">
        <p14:creationId xmlns:p14="http://schemas.microsoft.com/office/powerpoint/2010/main" val="2469786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additional</a:t>
            </a:r>
            <a:r>
              <a:rPr lang="en-US" baseline="0" dirty="0" smtClean="0"/>
              <a:t> links to websites that you and your students may find useful.</a:t>
            </a:r>
          </a:p>
          <a:p>
            <a:endParaRPr lang="en-US" baseline="0" dirty="0" smtClean="0"/>
          </a:p>
          <a:p>
            <a:r>
              <a:rPr lang="en-US" baseline="0" dirty="0" smtClean="0"/>
              <a:t>The first link is to the ACT WorkKeys public website.  From there, you can link to numerous pages with lots of information about WorkKeys.</a:t>
            </a:r>
          </a:p>
          <a:p>
            <a:endParaRPr lang="en-US" baseline="0" dirty="0" smtClean="0"/>
          </a:p>
          <a:p>
            <a:r>
              <a:rPr lang="en-US" baseline="0" dirty="0" smtClean="0"/>
              <a:t>A couple of sites that I wanted to specifically highlight are the “Understanding WorkKeys Scores” and the “Using Your WorkKeys Scores” web pages, so I’ve included the links for you.</a:t>
            </a:r>
          </a:p>
          <a:p>
            <a:endParaRPr lang="en-US" baseline="0" dirty="0" smtClean="0"/>
          </a:p>
          <a:p>
            <a:r>
              <a:rPr lang="en-US" baseline="0" dirty="0" smtClean="0"/>
              <a:t>Also, the link to the Occupational Profile Database where students can search for jobs by skills is included again on this page.  As I mentioned earlier, this is a fantastic resource for your students.  There are so many ways to explore the various jobs that they may be interested in or those in which they exhibit the required skills.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36</a:t>
            </a:fld>
            <a:endParaRPr lang="en-US"/>
          </a:p>
        </p:txBody>
      </p:sp>
    </p:spTree>
    <p:extLst>
      <p:ext uri="{BB962C8B-B14F-4D97-AF65-F5344CB8AC3E}">
        <p14:creationId xmlns:p14="http://schemas.microsoft.com/office/powerpoint/2010/main" val="572582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t>
            </a:r>
            <a:r>
              <a:rPr lang="en-US" baseline="0" dirty="0" smtClean="0"/>
              <a:t>links to sites that are geared more towards educators and policy makers.</a:t>
            </a:r>
          </a:p>
          <a:p>
            <a:endParaRPr lang="en-US" baseline="0" dirty="0" smtClean="0"/>
          </a:p>
          <a:p>
            <a:r>
              <a:rPr lang="en-US" baseline="0" dirty="0" smtClean="0"/>
              <a:t>The first is a web page that includes ACT Research Reports on Work Readiness.  One of the newest reports is “The Condition of Work Readiness in the Unites States,” which I believe you’ll find very interesting.</a:t>
            </a:r>
          </a:p>
          <a:p>
            <a:endParaRPr lang="en-US" baseline="0" dirty="0" smtClean="0"/>
          </a:p>
          <a:p>
            <a:r>
              <a:rPr lang="en-US" baseline="0" dirty="0" smtClean="0"/>
              <a:t>The second link connects to a web page that includes ACT WorkKeys Key Facts Information Briefs.  They really are brief, yet very </a:t>
            </a:r>
            <a:r>
              <a:rPr lang="en-US" baseline="0" dirty="0" smtClean="0"/>
              <a:t>informational.</a:t>
            </a:r>
            <a:endParaRPr lang="en-US" baseline="0" dirty="0" smtClean="0"/>
          </a:p>
          <a:p>
            <a:endParaRPr lang="en-US" baseline="0" dirty="0" smtClean="0"/>
          </a:p>
          <a:p>
            <a:r>
              <a:rPr lang="en-US" baseline="0" dirty="0" smtClean="0"/>
              <a:t>Finally, I’ve included the link to a study that looks at whether getting ready for college and getting ready for work require the same level of readiness in math and reading. </a:t>
            </a:r>
          </a:p>
          <a:p>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37</a:t>
            </a:fld>
            <a:endParaRPr lang="en-US"/>
          </a:p>
        </p:txBody>
      </p:sp>
    </p:spTree>
    <p:extLst>
      <p:ext uri="{BB962C8B-B14F-4D97-AF65-F5344CB8AC3E}">
        <p14:creationId xmlns:p14="http://schemas.microsoft.com/office/powerpoint/2010/main" val="57258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don’t we take a quick look back at what we’ve covered in today’s webinar:  </a:t>
            </a:r>
            <a:endParaRPr lang="en-US" baseline="0" dirty="0" smtClean="0"/>
          </a:p>
          <a:p>
            <a:endParaRPr lang="en-US" baseline="0" dirty="0" smtClean="0"/>
          </a:p>
          <a:p>
            <a:r>
              <a:rPr lang="en-US" baseline="0" dirty="0" smtClean="0"/>
              <a:t>First, we learned a bit about the WorkKeys assessments.</a:t>
            </a:r>
          </a:p>
          <a:p>
            <a:endParaRPr lang="en-US" baseline="0" dirty="0" smtClean="0"/>
          </a:p>
          <a:p>
            <a:r>
              <a:rPr lang="en-US" baseline="0" dirty="0" smtClean="0"/>
              <a:t>Then we talked about how WorkKeys scores are calculated, what the scores mean, and what the difference is between Level Scores and Scale Scores.</a:t>
            </a:r>
          </a:p>
          <a:p>
            <a:endParaRPr lang="en-US" baseline="0" dirty="0" smtClean="0"/>
          </a:p>
          <a:p>
            <a:r>
              <a:rPr lang="en-US" baseline="0" dirty="0" smtClean="0"/>
              <a:t>After that, we addressed the many ways these scores can be used by your students, including career exploration; employment; entrance to or exit from community college programs; and college credit.</a:t>
            </a:r>
          </a:p>
          <a:p>
            <a:endParaRPr lang="en-US" baseline="0" dirty="0" smtClean="0"/>
          </a:p>
          <a:p>
            <a:r>
              <a:rPr lang="en-US" baseline="0" dirty="0" smtClean="0"/>
              <a:t>And just a moment ago, I pointed out a number of additional resources that you and your students should find helpful.</a:t>
            </a:r>
          </a:p>
          <a:p>
            <a:endParaRPr lang="en-US" baseline="0" dirty="0" smtClean="0"/>
          </a:p>
        </p:txBody>
      </p:sp>
      <p:sp>
        <p:nvSpPr>
          <p:cNvPr id="4" name="Slide Number Placeholder 3"/>
          <p:cNvSpPr>
            <a:spLocks noGrp="1"/>
          </p:cNvSpPr>
          <p:nvPr>
            <p:ph type="sldNum" sz="quarter" idx="10"/>
          </p:nvPr>
        </p:nvSpPr>
        <p:spPr/>
        <p:txBody>
          <a:bodyPr/>
          <a:lstStyle/>
          <a:p>
            <a:fld id="{B9E9F8B9-E584-4C9E-A9E6-B57E767C3C11}" type="slidenum">
              <a:rPr lang="en-US" smtClean="0"/>
              <a:t>38</a:t>
            </a:fld>
            <a:endParaRPr lang="en-US"/>
          </a:p>
        </p:txBody>
      </p:sp>
    </p:spTree>
    <p:extLst>
      <p:ext uri="{BB962C8B-B14F-4D97-AF65-F5344CB8AC3E}">
        <p14:creationId xmlns:p14="http://schemas.microsoft.com/office/powerpoint/2010/main" val="2410961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xfrm>
            <a:off x="695636" y="4388160"/>
            <a:ext cx="5558804" cy="470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If </a:t>
            </a:r>
            <a:r>
              <a:rPr lang="en-US" baseline="0" dirty="0" smtClean="0"/>
              <a:t>you have any </a:t>
            </a:r>
            <a:r>
              <a:rPr lang="en-US" baseline="0" dirty="0" smtClean="0"/>
              <a:t>questions </a:t>
            </a:r>
            <a:r>
              <a:rPr lang="en-US" dirty="0" smtClean="0">
                <a:latin typeface="+mn-lt"/>
              </a:rPr>
              <a:t>about </a:t>
            </a:r>
            <a:r>
              <a:rPr lang="en-US" dirty="0" smtClean="0">
                <a:latin typeface="+mn-lt"/>
              </a:rPr>
              <a:t>WorkKeys, KeyTrain,</a:t>
            </a:r>
            <a:r>
              <a:rPr lang="en-US" baseline="0" dirty="0" smtClean="0">
                <a:latin typeface="+mn-lt"/>
              </a:rPr>
              <a:t> or any topic we’ve covered </a:t>
            </a:r>
            <a:r>
              <a:rPr lang="en-US" baseline="0" dirty="0" smtClean="0">
                <a:latin typeface="+mn-lt"/>
              </a:rPr>
              <a:t>in this presentation</a:t>
            </a:r>
            <a:r>
              <a:rPr lang="en-US" dirty="0" smtClean="0">
                <a:latin typeface="+mn-lt"/>
              </a:rPr>
              <a:t>, </a:t>
            </a:r>
            <a:r>
              <a:rPr lang="en-US" dirty="0" smtClean="0">
                <a:latin typeface="+mn-lt"/>
              </a:rPr>
              <a:t>please call or e-mail the WorkKeys Contact Center</a:t>
            </a:r>
            <a:r>
              <a:rPr lang="en-US" dirty="0" smtClean="0">
                <a:latin typeface="+mn-lt"/>
              </a:rPr>
              <a:t>.</a:t>
            </a:r>
          </a:p>
          <a:p>
            <a:endParaRPr lang="en-US" dirty="0" smtClean="0">
              <a:latin typeface="+mn-lt"/>
            </a:endParaRPr>
          </a:p>
          <a:p>
            <a:r>
              <a:rPr lang="en-US" dirty="0" smtClean="0">
                <a:latin typeface="+mn-lt"/>
              </a:rPr>
              <a:t>Thank</a:t>
            </a:r>
            <a:r>
              <a:rPr lang="en-US" baseline="0" dirty="0" smtClean="0">
                <a:latin typeface="+mn-lt"/>
              </a:rPr>
              <a:t> you!</a:t>
            </a:r>
            <a:endParaRPr lang="en-US" dirty="0" smtClean="0">
              <a:latin typeface="+mn-lt"/>
            </a:endParaRPr>
          </a:p>
          <a:p>
            <a:endParaRPr lang="en-US" dirty="0" smtClean="0">
              <a:latin typeface="+mn-lt"/>
            </a:endParaRPr>
          </a:p>
          <a:p>
            <a:endParaRPr lang="en-US" baseline="0" dirty="0" smtClean="0"/>
          </a:p>
        </p:txBody>
      </p:sp>
      <p:sp>
        <p:nvSpPr>
          <p:cNvPr id="2" name="Slide Number Placeholder 1"/>
          <p:cNvSpPr>
            <a:spLocks noGrp="1"/>
          </p:cNvSpPr>
          <p:nvPr>
            <p:ph type="sldNum" sz="quarter" idx="10"/>
          </p:nvPr>
        </p:nvSpPr>
        <p:spPr/>
        <p:txBody>
          <a:bodyPr/>
          <a:lstStyle/>
          <a:p>
            <a:pPr>
              <a:defRPr/>
            </a:pPr>
            <a:fld id="{0F46B820-CC21-4C31-A6AB-47824687E7FB}"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6"/>
            <a:ext cx="5560060" cy="4464103"/>
          </a:xfrm>
        </p:spPr>
        <p:txBody>
          <a:bodyPr/>
          <a:lstStyle/>
          <a:p>
            <a:pPr eaLnBrk="1" hangingPunct="1">
              <a:defRPr/>
            </a:pPr>
            <a:r>
              <a:rPr lang="en-US" sz="1150" dirty="0" smtClean="0"/>
              <a:t>The</a:t>
            </a:r>
            <a:r>
              <a:rPr lang="en-US" sz="1150" baseline="0" dirty="0" smtClean="0"/>
              <a:t> </a:t>
            </a:r>
            <a:r>
              <a:rPr lang="en-US" sz="1150" dirty="0" smtClean="0"/>
              <a:t>Work </a:t>
            </a:r>
            <a:r>
              <a:rPr lang="en-US" sz="1150" dirty="0"/>
              <a:t>Readiness </a:t>
            </a:r>
            <a:r>
              <a:rPr lang="en-US" sz="1150" dirty="0" smtClean="0"/>
              <a:t>System </a:t>
            </a:r>
            <a:r>
              <a:rPr lang="en-US" sz="1150" dirty="0"/>
              <a:t>includes five components:</a:t>
            </a:r>
          </a:p>
          <a:p>
            <a:pPr eaLnBrk="1" hangingPunct="1">
              <a:defRPr/>
            </a:pPr>
            <a:endParaRPr lang="en-US" sz="1150" dirty="0"/>
          </a:p>
          <a:p>
            <a:pPr marL="164029" indent="-164029">
              <a:buFont typeface="Arial" pitchFamily="34" charset="0"/>
              <a:buChar char="•"/>
              <a:defRPr/>
            </a:pPr>
            <a:r>
              <a:rPr lang="en-US" sz="1150" b="1" dirty="0"/>
              <a:t>Job </a:t>
            </a:r>
            <a:r>
              <a:rPr lang="en-US" sz="1150" b="1" dirty="0" smtClean="0"/>
              <a:t>analysis </a:t>
            </a:r>
            <a:r>
              <a:rPr lang="en-US" sz="1150" dirty="0" smtClean="0"/>
              <a:t>helps </a:t>
            </a:r>
            <a:r>
              <a:rPr lang="en-US" sz="1150" dirty="0"/>
              <a:t>employers identify the skills employees need to be successful on the job.  It addresses the question:  What skills and skill levels are needed in today’s </a:t>
            </a:r>
            <a:r>
              <a:rPr lang="en-US" sz="1150" dirty="0" smtClean="0"/>
              <a:t>jobs or occupations</a:t>
            </a:r>
            <a:r>
              <a:rPr lang="en-US" sz="1150" dirty="0"/>
              <a:t>?  Employers may choose to have a job profiled so that they can use the assigned skill levels as </a:t>
            </a:r>
            <a:r>
              <a:rPr lang="en-US" sz="1150" dirty="0" smtClean="0"/>
              <a:t>hiring </a:t>
            </a:r>
            <a:r>
              <a:rPr lang="en-US" sz="1150" dirty="0"/>
              <a:t>criteria.</a:t>
            </a:r>
          </a:p>
          <a:p>
            <a:pPr marL="164029" indent="-164029">
              <a:buFont typeface="Arial" pitchFamily="34" charset="0"/>
              <a:buChar char="•"/>
              <a:defRPr/>
            </a:pPr>
            <a:endParaRPr lang="en-US" sz="1150" dirty="0"/>
          </a:p>
          <a:p>
            <a:pPr marL="164029" indent="-164029">
              <a:buFont typeface="Arial" pitchFamily="34" charset="0"/>
              <a:buChar char="•"/>
              <a:defRPr/>
            </a:pPr>
            <a:r>
              <a:rPr lang="en-US" sz="1150" dirty="0" smtClean="0"/>
              <a:t>Next are the assessments.</a:t>
            </a:r>
            <a:r>
              <a:rPr lang="en-US" sz="1150" baseline="0" dirty="0" smtClean="0"/>
              <a:t>  </a:t>
            </a:r>
            <a:r>
              <a:rPr lang="en-US" sz="1150" dirty="0" smtClean="0"/>
              <a:t>There </a:t>
            </a:r>
            <a:r>
              <a:rPr lang="en-US" sz="1150" dirty="0"/>
              <a:t>are </a:t>
            </a:r>
            <a:r>
              <a:rPr lang="en-US" sz="1150" b="1" dirty="0"/>
              <a:t>9 Foundational Skills assessments</a:t>
            </a:r>
            <a:r>
              <a:rPr lang="en-US" sz="1150" dirty="0"/>
              <a:t>, which include the measurement of cognitive abilities such as reading, math, and locating information.  Taking these tests enables </a:t>
            </a:r>
            <a:r>
              <a:rPr lang="en-US" sz="1150" dirty="0" smtClean="0"/>
              <a:t>students to </a:t>
            </a:r>
            <a:r>
              <a:rPr lang="en-US" sz="1150" dirty="0"/>
              <a:t>document the work skills and skill levels they currently have.</a:t>
            </a:r>
          </a:p>
          <a:p>
            <a:pPr marL="164029" indent="-164029">
              <a:buFont typeface="Arial" pitchFamily="34" charset="0"/>
              <a:buChar char="•"/>
              <a:defRPr/>
            </a:pPr>
            <a:endParaRPr lang="en-US" sz="1150" dirty="0"/>
          </a:p>
          <a:p>
            <a:pPr marL="164029" indent="-164029">
              <a:buFont typeface="Arial" pitchFamily="34" charset="0"/>
              <a:buChar char="•"/>
              <a:defRPr/>
            </a:pPr>
            <a:r>
              <a:rPr lang="en-US" sz="1150" dirty="0"/>
              <a:t>We also have </a:t>
            </a:r>
            <a:r>
              <a:rPr lang="en-US" sz="1150" b="1" dirty="0"/>
              <a:t>3 Soft Skills assessments</a:t>
            </a:r>
            <a:r>
              <a:rPr lang="en-US" sz="1150" dirty="0"/>
              <a:t>:  Fit, Performance, and Talent.  </a:t>
            </a:r>
            <a:r>
              <a:rPr lang="en-US" sz="1150" dirty="0" smtClean="0"/>
              <a:t>Students are </a:t>
            </a:r>
            <a:r>
              <a:rPr lang="en-US" sz="1150" dirty="0"/>
              <a:t>presented with statements, and they indicate their responses using a </a:t>
            </a:r>
            <a:r>
              <a:rPr lang="en-US" sz="1150" dirty="0" err="1" smtClean="0"/>
              <a:t>Likert</a:t>
            </a:r>
            <a:r>
              <a:rPr lang="en-US" sz="1150" dirty="0" smtClean="0"/>
              <a:t> </a:t>
            </a:r>
            <a:r>
              <a:rPr lang="en-US" sz="1150" dirty="0"/>
              <a:t>scale.</a:t>
            </a:r>
          </a:p>
          <a:p>
            <a:pPr marL="164029" indent="-164029">
              <a:buFont typeface="Arial" pitchFamily="34" charset="0"/>
              <a:buChar char="•"/>
              <a:defRPr/>
            </a:pPr>
            <a:endParaRPr lang="en-US" sz="1150" dirty="0"/>
          </a:p>
          <a:p>
            <a:pPr marL="164029" indent="-164029">
              <a:buFont typeface="Arial" pitchFamily="34" charset="0"/>
              <a:buChar char="•"/>
              <a:defRPr/>
            </a:pPr>
            <a:r>
              <a:rPr lang="en-US" sz="1150" dirty="0"/>
              <a:t>Another key component is </a:t>
            </a:r>
            <a:r>
              <a:rPr lang="en-US" sz="1150" b="1" dirty="0"/>
              <a:t>Training</a:t>
            </a:r>
            <a:r>
              <a:rPr lang="en-US" sz="1150" dirty="0"/>
              <a:t>, in which KeyTrain can be used to address </a:t>
            </a:r>
            <a:r>
              <a:rPr lang="en-US" sz="1150" dirty="0" smtClean="0"/>
              <a:t>skills </a:t>
            </a:r>
            <a:r>
              <a:rPr lang="en-US" sz="1150" dirty="0"/>
              <a:t>gaps.  </a:t>
            </a:r>
            <a:r>
              <a:rPr lang="en-US" sz="1150" dirty="0" smtClean="0"/>
              <a:t>I’ll talk</a:t>
            </a:r>
            <a:r>
              <a:rPr lang="en-US" sz="1150" baseline="0" dirty="0" smtClean="0"/>
              <a:t> more about that later on in today’s presentation.</a:t>
            </a:r>
            <a:endParaRPr lang="en-US" sz="1150" dirty="0"/>
          </a:p>
          <a:p>
            <a:pPr marL="164029" indent="-164029">
              <a:buFont typeface="Arial" pitchFamily="34" charset="0"/>
              <a:buChar char="•"/>
              <a:defRPr/>
            </a:pPr>
            <a:endParaRPr lang="en-US" sz="1150" dirty="0"/>
          </a:p>
          <a:p>
            <a:pPr marL="164029" indent="-164029">
              <a:buFont typeface="Arial" pitchFamily="34" charset="0"/>
              <a:buChar char="•"/>
              <a:defRPr/>
            </a:pPr>
            <a:r>
              <a:rPr lang="en-US" sz="1150" b="1" dirty="0"/>
              <a:t>Certification</a:t>
            </a:r>
            <a:r>
              <a:rPr lang="en-US" sz="1150" dirty="0"/>
              <a:t> is documented through the use of the National Career Readiness Certificate.  </a:t>
            </a:r>
            <a:r>
              <a:rPr lang="en-US" sz="1150" dirty="0" smtClean="0"/>
              <a:t>This is also something I’ll address in more detail</a:t>
            </a:r>
            <a:r>
              <a:rPr lang="en-US" sz="1150" baseline="0" dirty="0" smtClean="0"/>
              <a:t> shortly.</a:t>
            </a:r>
            <a:endParaRPr lang="en-US" sz="1150" dirty="0"/>
          </a:p>
          <a:p>
            <a:pPr marL="164029" indent="-164029">
              <a:buFont typeface="Arial" pitchFamily="34" charset="0"/>
              <a:buChar char="•"/>
              <a:defRPr/>
            </a:pPr>
            <a:endParaRPr lang="en-US" sz="1150" dirty="0"/>
          </a:p>
          <a:p>
            <a:pPr marL="164029" indent="-164029">
              <a:buFont typeface="Arial" pitchFamily="34" charset="0"/>
              <a:buChar char="•"/>
              <a:defRPr/>
            </a:pPr>
            <a:r>
              <a:rPr lang="en-US" sz="1150" dirty="0" smtClean="0"/>
              <a:t>Finally, </a:t>
            </a:r>
            <a:r>
              <a:rPr lang="en-US" sz="1150" dirty="0"/>
              <a:t>we also conduct </a:t>
            </a:r>
            <a:r>
              <a:rPr lang="en-US" sz="1150" b="1" dirty="0"/>
              <a:t>research</a:t>
            </a:r>
            <a:r>
              <a:rPr lang="en-US" sz="1150" dirty="0"/>
              <a:t> to better define the workforce and its needs.</a:t>
            </a:r>
          </a:p>
          <a:p>
            <a:endParaRPr lang="en-US" sz="1150" dirty="0"/>
          </a:p>
        </p:txBody>
      </p:sp>
      <p:sp>
        <p:nvSpPr>
          <p:cNvPr id="4" name="Slide Number Placeholder 3"/>
          <p:cNvSpPr>
            <a:spLocks noGrp="1"/>
          </p:cNvSpPr>
          <p:nvPr>
            <p:ph type="sldNum" sz="quarter" idx="10"/>
          </p:nvPr>
        </p:nvSpPr>
        <p:spPr/>
        <p:txBody>
          <a:bodyPr/>
          <a:lstStyle/>
          <a:p>
            <a:fld id="{B9E9F8B9-E584-4C9E-A9E6-B57E767C3C11}" type="slidenum">
              <a:rPr lang="en-US" smtClean="0"/>
              <a:t>4</a:t>
            </a:fld>
            <a:endParaRPr lang="en-US"/>
          </a:p>
        </p:txBody>
      </p:sp>
    </p:spTree>
    <p:extLst>
      <p:ext uri="{BB962C8B-B14F-4D97-AF65-F5344CB8AC3E}">
        <p14:creationId xmlns:p14="http://schemas.microsoft.com/office/powerpoint/2010/main" val="162867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5"/>
            <a:ext cx="5560060" cy="4387136"/>
          </a:xfrm>
        </p:spPr>
        <p:txBody>
          <a:bodyPr/>
          <a:lstStyle/>
          <a:p>
            <a:pPr>
              <a:defRPr/>
            </a:pPr>
            <a:r>
              <a:rPr lang="en-US" dirty="0" smtClean="0">
                <a:latin typeface="+mn-lt"/>
              </a:rPr>
              <a:t>Here are the 9 foundational skills assessments.  </a:t>
            </a:r>
          </a:p>
          <a:p>
            <a:pPr>
              <a:defRPr/>
            </a:pPr>
            <a:endParaRPr lang="en-US" dirty="0" smtClean="0">
              <a:latin typeface="+mn-lt"/>
            </a:endParaRPr>
          </a:p>
          <a:p>
            <a:pPr>
              <a:defRPr/>
            </a:pPr>
            <a:r>
              <a:rPr lang="en-US" dirty="0" smtClean="0">
                <a:latin typeface="+mn-lt"/>
              </a:rPr>
              <a:t>Five of these are available in both WorkKeys Internet</a:t>
            </a:r>
            <a:r>
              <a:rPr lang="en-US" baseline="0" dirty="0" smtClean="0">
                <a:latin typeface="+mn-lt"/>
              </a:rPr>
              <a:t> Version and paper-and-pencil formats:  </a:t>
            </a:r>
            <a:r>
              <a:rPr lang="en-US" i="1" baseline="0" dirty="0" smtClean="0">
                <a:latin typeface="+mn-lt"/>
              </a:rPr>
              <a:t>Applied Mathematics, Locating Information, Reading for Information, Applied Technology</a:t>
            </a:r>
            <a:r>
              <a:rPr lang="en-US" baseline="0" dirty="0" smtClean="0">
                <a:latin typeface="+mn-lt"/>
              </a:rPr>
              <a:t>, and </a:t>
            </a:r>
            <a:r>
              <a:rPr lang="en-US" i="1" baseline="0" dirty="0" smtClean="0">
                <a:latin typeface="+mn-lt"/>
              </a:rPr>
              <a:t>Business Writing</a:t>
            </a:r>
            <a:r>
              <a:rPr lang="en-US" baseline="0" dirty="0" smtClean="0">
                <a:latin typeface="+mn-lt"/>
              </a:rPr>
              <a:t>.  </a:t>
            </a:r>
          </a:p>
          <a:p>
            <a:pPr>
              <a:defRPr/>
            </a:pPr>
            <a:endParaRPr lang="en-US" baseline="0" dirty="0" smtClean="0">
              <a:latin typeface="+mn-lt"/>
            </a:endParaRPr>
          </a:p>
          <a:p>
            <a:pPr>
              <a:defRPr/>
            </a:pPr>
            <a:r>
              <a:rPr lang="en-US" baseline="0" dirty="0" smtClean="0">
                <a:latin typeface="+mn-lt"/>
              </a:rPr>
              <a:t>Each format also includes 2 additional tests.  Students can take </a:t>
            </a:r>
            <a:r>
              <a:rPr lang="en-US" i="1" baseline="0" dirty="0" smtClean="0">
                <a:latin typeface="+mn-lt"/>
              </a:rPr>
              <a:t>Listening for Understanding </a:t>
            </a:r>
            <a:r>
              <a:rPr lang="en-US" baseline="0" dirty="0" smtClean="0">
                <a:latin typeface="+mn-lt"/>
              </a:rPr>
              <a:t>and </a:t>
            </a:r>
            <a:r>
              <a:rPr lang="en-US" i="1" baseline="0" dirty="0" smtClean="0">
                <a:latin typeface="+mn-lt"/>
              </a:rPr>
              <a:t>Workplace Observation </a:t>
            </a:r>
            <a:r>
              <a:rPr lang="en-US" baseline="0" dirty="0" smtClean="0">
                <a:latin typeface="+mn-lt"/>
              </a:rPr>
              <a:t>using WorkKeys Internet Version, and they can take </a:t>
            </a:r>
            <a:r>
              <a:rPr lang="en-US" i="1" baseline="0" dirty="0" smtClean="0">
                <a:latin typeface="+mn-lt"/>
              </a:rPr>
              <a:t>Teamwork</a:t>
            </a:r>
            <a:r>
              <a:rPr lang="en-US" baseline="0" dirty="0" smtClean="0">
                <a:latin typeface="+mn-lt"/>
              </a:rPr>
              <a:t> and </a:t>
            </a:r>
            <a:r>
              <a:rPr lang="en-US" i="1" baseline="0" dirty="0" smtClean="0">
                <a:latin typeface="+mn-lt"/>
              </a:rPr>
              <a:t>Writing</a:t>
            </a:r>
            <a:r>
              <a:rPr lang="en-US" baseline="0" dirty="0" smtClean="0">
                <a:latin typeface="+mn-lt"/>
              </a:rPr>
              <a:t> via paper-and-pencil.  </a:t>
            </a:r>
          </a:p>
          <a:p>
            <a:pPr>
              <a:defRPr/>
            </a:pPr>
            <a:endParaRPr lang="en-US" baseline="0" dirty="0" smtClean="0">
              <a:latin typeface="+mn-lt"/>
            </a:endParaRPr>
          </a:p>
          <a:p>
            <a:pPr>
              <a:defRPr/>
            </a:pPr>
            <a:r>
              <a:rPr lang="en-US" baseline="0" dirty="0" smtClean="0">
                <a:latin typeface="+mn-lt"/>
              </a:rPr>
              <a:t>The first three listed, </a:t>
            </a:r>
            <a:r>
              <a:rPr lang="en-US" i="1" baseline="0" dirty="0" smtClean="0">
                <a:latin typeface="+mn-lt"/>
              </a:rPr>
              <a:t>Applied Mathematics, Locating Information, </a:t>
            </a:r>
            <a:r>
              <a:rPr lang="en-US" baseline="0" dirty="0" smtClean="0">
                <a:latin typeface="+mn-lt"/>
              </a:rPr>
              <a:t>and </a:t>
            </a:r>
            <a:r>
              <a:rPr lang="en-US" i="1" baseline="0" dirty="0" smtClean="0">
                <a:latin typeface="+mn-lt"/>
              </a:rPr>
              <a:t>Reading for Information</a:t>
            </a:r>
            <a:r>
              <a:rPr lang="en-US" baseline="0" dirty="0" smtClean="0">
                <a:latin typeface="+mn-lt"/>
              </a:rPr>
              <a:t>, are the tests that comprise the National Career Readiness Certificate – or the NCRC.</a:t>
            </a:r>
          </a:p>
          <a:p>
            <a:pPr>
              <a:defRPr/>
            </a:pPr>
            <a:endParaRPr lang="en-US"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B9E9F8B9-E584-4C9E-A9E6-B57E767C3C11}" type="slidenum">
              <a:rPr lang="en-US" smtClean="0"/>
              <a:t>5</a:t>
            </a:fld>
            <a:endParaRPr lang="en-US"/>
          </a:p>
        </p:txBody>
      </p:sp>
    </p:spTree>
    <p:extLst>
      <p:ext uri="{BB962C8B-B14F-4D97-AF65-F5344CB8AC3E}">
        <p14:creationId xmlns:p14="http://schemas.microsoft.com/office/powerpoint/2010/main" val="133556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mn-lt"/>
              </a:rPr>
              <a:t>There are three soft skills assessments that are also available via WorkKeys Internet Version.  If students take the </a:t>
            </a:r>
            <a:r>
              <a:rPr lang="en-US" i="1" dirty="0" smtClean="0">
                <a:latin typeface="+mn-lt"/>
              </a:rPr>
              <a:t>Talent</a:t>
            </a:r>
            <a:r>
              <a:rPr lang="en-US" dirty="0" smtClean="0">
                <a:latin typeface="+mn-lt"/>
              </a:rPr>
              <a:t> assessment </a:t>
            </a:r>
            <a:r>
              <a:rPr lang="en-US" baseline="0" dirty="0" smtClean="0">
                <a:latin typeface="+mn-lt"/>
              </a:rPr>
              <a:t>along with </a:t>
            </a:r>
            <a:r>
              <a:rPr lang="en-US" i="1" baseline="0" dirty="0" smtClean="0">
                <a:latin typeface="+mn-lt"/>
              </a:rPr>
              <a:t>Applied Mathematics, Locating Information, </a:t>
            </a:r>
            <a:r>
              <a:rPr lang="en-US" baseline="0" dirty="0" smtClean="0">
                <a:latin typeface="+mn-lt"/>
              </a:rPr>
              <a:t>and </a:t>
            </a:r>
            <a:r>
              <a:rPr lang="en-US" i="1" baseline="0" dirty="0" smtClean="0">
                <a:latin typeface="+mn-lt"/>
              </a:rPr>
              <a:t>Reading for Information</a:t>
            </a:r>
            <a:r>
              <a:rPr lang="en-US" baseline="0" dirty="0" smtClean="0">
                <a:latin typeface="+mn-lt"/>
              </a:rPr>
              <a:t>, they could qualify for the NCRC Plus.</a:t>
            </a:r>
          </a:p>
          <a:p>
            <a:pPr>
              <a:defRPr/>
            </a:pPr>
            <a:endParaRPr lang="en-US" baseline="0" dirty="0" smtClean="0">
              <a:latin typeface="+mn-lt"/>
            </a:endParaRPr>
          </a:p>
          <a:p>
            <a:pPr>
              <a:defRPr/>
            </a:pPr>
            <a:r>
              <a:rPr lang="en-US" baseline="0" dirty="0" smtClean="0">
                <a:latin typeface="+mn-lt"/>
              </a:rPr>
              <a:t>The </a:t>
            </a:r>
            <a:r>
              <a:rPr lang="en-US" i="1" baseline="0" dirty="0" smtClean="0">
                <a:latin typeface="+mn-lt"/>
              </a:rPr>
              <a:t>Fit</a:t>
            </a:r>
            <a:r>
              <a:rPr lang="en-US" baseline="0" dirty="0" smtClean="0">
                <a:latin typeface="+mn-lt"/>
              </a:rPr>
              <a:t> assessment measures an individual’s interests and values, which help determine how well the person matches up with occupations within an organization.   </a:t>
            </a:r>
          </a:p>
          <a:p>
            <a:pPr>
              <a:defRPr/>
            </a:pPr>
            <a:endParaRPr lang="en-US" baseline="0" dirty="0" smtClean="0">
              <a:latin typeface="+mn-lt"/>
            </a:endParaRPr>
          </a:p>
          <a:p>
            <a:pPr>
              <a:defRPr/>
            </a:pPr>
            <a:r>
              <a:rPr lang="en-US" baseline="0" dirty="0" smtClean="0">
                <a:latin typeface="+mn-lt"/>
              </a:rPr>
              <a:t>The </a:t>
            </a:r>
            <a:r>
              <a:rPr lang="en-US" i="1" baseline="0" dirty="0" smtClean="0">
                <a:latin typeface="+mn-lt"/>
              </a:rPr>
              <a:t>Performance</a:t>
            </a:r>
            <a:r>
              <a:rPr lang="en-US" baseline="0" dirty="0" smtClean="0">
                <a:latin typeface="+mn-lt"/>
              </a:rPr>
              <a:t> assessment is a prescreening integrity test that flags a tendency toward unsafe work behaviors and attitudes toward work.  It can be administered to job applicants as part of the preselection and hiring process.</a:t>
            </a:r>
          </a:p>
          <a:p>
            <a:pPr>
              <a:defRPr/>
            </a:pPr>
            <a:endParaRPr lang="en-US" baseline="0" dirty="0" smtClean="0">
              <a:latin typeface="+mn-lt"/>
            </a:endParaRPr>
          </a:p>
          <a:p>
            <a:pPr>
              <a:defRPr/>
            </a:pPr>
            <a:r>
              <a:rPr lang="en-US" baseline="0" dirty="0" smtClean="0">
                <a:latin typeface="+mn-lt"/>
              </a:rPr>
              <a:t>The </a:t>
            </a:r>
            <a:r>
              <a:rPr lang="en-US" i="1" baseline="0" dirty="0" smtClean="0">
                <a:latin typeface="+mn-lt"/>
              </a:rPr>
              <a:t>Talent</a:t>
            </a:r>
            <a:r>
              <a:rPr lang="en-US" baseline="0" dirty="0" smtClean="0">
                <a:latin typeface="+mn-lt"/>
              </a:rPr>
              <a:t> assessment is a selection and employee-development tool that measures a candidate’s work-related attitudes and behaviors.  </a:t>
            </a:r>
          </a:p>
          <a:p>
            <a:pPr>
              <a:defRPr/>
            </a:pPr>
            <a:endParaRPr lang="en-US" baseline="0" dirty="0" smtClean="0">
              <a:latin typeface="+mn-lt"/>
            </a:endParaRPr>
          </a:p>
        </p:txBody>
      </p:sp>
      <p:sp>
        <p:nvSpPr>
          <p:cNvPr id="4" name="Slide Number Placeholder 3"/>
          <p:cNvSpPr>
            <a:spLocks noGrp="1"/>
          </p:cNvSpPr>
          <p:nvPr>
            <p:ph type="sldNum" sz="quarter" idx="10"/>
          </p:nvPr>
        </p:nvSpPr>
        <p:spPr/>
        <p:txBody>
          <a:bodyPr/>
          <a:lstStyle/>
          <a:p>
            <a:fld id="{B9E9F8B9-E584-4C9E-A9E6-B57E767C3C11}" type="slidenum">
              <a:rPr lang="en-US" smtClean="0"/>
              <a:t>6</a:t>
            </a:fld>
            <a:endParaRPr lang="en-US"/>
          </a:p>
        </p:txBody>
      </p:sp>
    </p:spTree>
    <p:extLst>
      <p:ext uri="{BB962C8B-B14F-4D97-AF65-F5344CB8AC3E}">
        <p14:creationId xmlns:p14="http://schemas.microsoft.com/office/powerpoint/2010/main" val="375010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a:t>
            </a:r>
            <a:r>
              <a:rPr lang="en-US" baseline="0" dirty="0" smtClean="0"/>
              <a:t> a moment ago, </a:t>
            </a:r>
            <a:r>
              <a:rPr lang="en-US" i="1" baseline="0" dirty="0" smtClean="0"/>
              <a:t>Applied Mathematics, Locating Information, </a:t>
            </a:r>
            <a:r>
              <a:rPr lang="en-US" baseline="0" dirty="0" smtClean="0"/>
              <a:t>and </a:t>
            </a:r>
            <a:r>
              <a:rPr lang="en-US" i="1" baseline="0" dirty="0" smtClean="0"/>
              <a:t>Reading for Information </a:t>
            </a:r>
            <a:r>
              <a:rPr lang="en-US" baseline="0" dirty="0" smtClean="0"/>
              <a:t>are the three tests that comprise the National Career Readiness Certificate.  Out of more than </a:t>
            </a:r>
            <a:r>
              <a:rPr lang="en-US" b="0" u="none" baseline="0" dirty="0" smtClean="0"/>
              <a:t>5,000</a:t>
            </a:r>
            <a:r>
              <a:rPr lang="en-US" baseline="0" dirty="0" smtClean="0"/>
              <a:t> jobs profiled in the </a:t>
            </a:r>
            <a:r>
              <a:rPr lang="en-US" baseline="0" dirty="0" err="1" smtClean="0"/>
              <a:t>JobPro</a:t>
            </a:r>
            <a:r>
              <a:rPr lang="en-US" baseline="0" dirty="0" smtClean="0"/>
              <a:t> database, 80 percent of those jobs utilize these three skills.</a:t>
            </a:r>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7</a:t>
            </a:fld>
            <a:endParaRPr lang="en-US"/>
          </a:p>
        </p:txBody>
      </p:sp>
    </p:spTree>
    <p:extLst>
      <p:ext uri="{BB962C8B-B14F-4D97-AF65-F5344CB8AC3E}">
        <p14:creationId xmlns:p14="http://schemas.microsoft.com/office/powerpoint/2010/main" val="290271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a:t>
            </a:r>
            <a:r>
              <a:rPr lang="en-US" baseline="0" dirty="0" smtClean="0"/>
              <a:t> a look at WorkKeys scores.</a:t>
            </a:r>
            <a:endParaRPr lang="en-US" dirty="0"/>
          </a:p>
        </p:txBody>
      </p:sp>
      <p:sp>
        <p:nvSpPr>
          <p:cNvPr id="4" name="Slide Number Placeholder 3"/>
          <p:cNvSpPr>
            <a:spLocks noGrp="1"/>
          </p:cNvSpPr>
          <p:nvPr>
            <p:ph type="sldNum" sz="quarter" idx="10"/>
          </p:nvPr>
        </p:nvSpPr>
        <p:spPr/>
        <p:txBody>
          <a:bodyPr/>
          <a:lstStyle/>
          <a:p>
            <a:fld id="{B9E9F8B9-E584-4C9E-A9E6-B57E767C3C11}" type="slidenum">
              <a:rPr lang="en-US" smtClean="0"/>
              <a:t>8</a:t>
            </a:fld>
            <a:endParaRPr lang="en-US"/>
          </a:p>
        </p:txBody>
      </p:sp>
    </p:spTree>
    <p:extLst>
      <p:ext uri="{BB962C8B-B14F-4D97-AF65-F5344CB8AC3E}">
        <p14:creationId xmlns:p14="http://schemas.microsoft.com/office/powerpoint/2010/main" val="223745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multiple-choice WorkKeys tests – which include </a:t>
            </a:r>
            <a:r>
              <a:rPr lang="en-US" i="1" dirty="0"/>
              <a:t>Applied Mathematics, Locating Information, </a:t>
            </a:r>
            <a:r>
              <a:rPr lang="en-US" dirty="0"/>
              <a:t>and </a:t>
            </a:r>
            <a:r>
              <a:rPr lang="en-US" i="1" dirty="0"/>
              <a:t>Reading for Information </a:t>
            </a:r>
            <a:r>
              <a:rPr lang="en-US" dirty="0"/>
              <a:t>– a WorkKeys score is determined by the number of questions answered correctly.  Since there’s no penalty for guessing, students should answer every question, even if they don’t know the answer.  </a:t>
            </a:r>
          </a:p>
          <a:p>
            <a:endParaRPr lang="en-US" dirty="0">
              <a:latin typeface="Gill Sans"/>
            </a:endParaRPr>
          </a:p>
          <a:p>
            <a:endParaRPr lang="en-US" dirty="0">
              <a:latin typeface="Gill Sans"/>
            </a:endParaRPr>
          </a:p>
        </p:txBody>
      </p:sp>
      <p:sp>
        <p:nvSpPr>
          <p:cNvPr id="4" name="Slide Number Placeholder 3"/>
          <p:cNvSpPr>
            <a:spLocks noGrp="1"/>
          </p:cNvSpPr>
          <p:nvPr>
            <p:ph type="sldNum" sz="quarter" idx="10"/>
          </p:nvPr>
        </p:nvSpPr>
        <p:spPr/>
        <p:txBody>
          <a:bodyPr/>
          <a:lstStyle/>
          <a:p>
            <a:fld id="{B9E9F8B9-E584-4C9E-A9E6-B57E767C3C11}" type="slidenum">
              <a:rPr lang="en-US" smtClean="0"/>
              <a:t>9</a:t>
            </a:fld>
            <a:endParaRPr lang="en-US"/>
          </a:p>
        </p:txBody>
      </p:sp>
    </p:spTree>
    <p:extLst>
      <p:ext uri="{BB962C8B-B14F-4D97-AF65-F5344CB8AC3E}">
        <p14:creationId xmlns:p14="http://schemas.microsoft.com/office/powerpoint/2010/main" val="3124030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p:nvSpPr>
        <p:spPr>
          <a:xfrm>
            <a:off x="3511297" y="6108262"/>
            <a:ext cx="5147794"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a:p>
        </p:txBody>
      </p:sp>
      <p:sp>
        <p:nvSpPr>
          <p:cNvPr id="6" name="Text Placeholder 17"/>
          <p:cNvSpPr>
            <a:spLocks noGrp="1"/>
          </p:cNvSpPr>
          <p:nvPr>
            <p:ph type="body" sz="quarter" idx="12" hasCustomPrompt="1"/>
          </p:nvPr>
        </p:nvSpPr>
        <p:spPr>
          <a:xfrm>
            <a:off x="426356" y="427198"/>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1" name="Text Placeholder 15"/>
          <p:cNvSpPr>
            <a:spLocks noGrp="1"/>
          </p:cNvSpPr>
          <p:nvPr>
            <p:ph type="body" sz="quarter" idx="11" hasCustomPrompt="1"/>
          </p:nvPr>
        </p:nvSpPr>
        <p:spPr>
          <a:xfrm>
            <a:off x="426357" y="2678568"/>
            <a:ext cx="6072051" cy="834923"/>
          </a:xfrm>
          <a:prstGeom prst="rect">
            <a:avLst/>
          </a:prstGeom>
        </p:spPr>
        <p:txBody>
          <a:bodyPr vert="horz" lIns="0" tIns="0" rIns="0" bIns="0"/>
          <a:lstStyle>
            <a:lvl1pPr marL="0" indent="0">
              <a:spcBef>
                <a:spcPts val="0"/>
              </a:spcBef>
              <a:buFontTx/>
              <a:buNone/>
              <a:defRPr sz="2800" b="1" i="0">
                <a:solidFill>
                  <a:srgbClr val="E31B23"/>
                </a:solidFill>
                <a:latin typeface="Arial Bold"/>
                <a:cs typeface="Arial Bold"/>
              </a:defRPr>
            </a:lvl1pPr>
          </a:lstStyle>
          <a:p>
            <a:pPr lvl="0"/>
            <a:r>
              <a:rPr lang="en-US" dirty="0" smtClean="0"/>
              <a:t>Click to edit headline style</a:t>
            </a:r>
            <a:endParaRPr lang="en-US" dirty="0"/>
          </a:p>
        </p:txBody>
      </p:sp>
      <p:sp>
        <p:nvSpPr>
          <p:cNvPr id="12" name="Text Placeholder 17"/>
          <p:cNvSpPr>
            <a:spLocks noGrp="1"/>
          </p:cNvSpPr>
          <p:nvPr>
            <p:ph type="body" sz="quarter" idx="13" hasCustomPrompt="1"/>
          </p:nvPr>
        </p:nvSpPr>
        <p:spPr>
          <a:xfrm>
            <a:off x="426356" y="3586447"/>
            <a:ext cx="2552700" cy="544513"/>
          </a:xfrm>
          <a:prstGeom prst="rect">
            <a:avLst/>
          </a:prstGeom>
        </p:spPr>
        <p:txBody>
          <a:bodyPr vert="horz" lIns="0" tIns="0" rIns="0" bIns="0"/>
          <a:lstStyle>
            <a:lvl1pPr marL="0" indent="0">
              <a:buFontTx/>
              <a:buNone/>
              <a:defRPr sz="1400" b="0" i="0">
                <a:solidFill>
                  <a:srgbClr val="002D62"/>
                </a:solidFill>
                <a:latin typeface="Arial"/>
                <a:cs typeface="Arial"/>
              </a:defRPr>
            </a:lvl1pPr>
          </a:lstStyle>
          <a:p>
            <a:pPr lvl="0"/>
            <a:r>
              <a:rPr lang="en-US" dirty="0" smtClean="0"/>
              <a:t>Click to edit subhead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57" y="5914194"/>
            <a:ext cx="2906948" cy="457200"/>
          </a:xfrm>
          <a:prstGeom prst="rect">
            <a:avLst/>
          </a:prstGeom>
        </p:spPr>
      </p:pic>
    </p:spTree>
    <p:extLst>
      <p:ext uri="{BB962C8B-B14F-4D97-AF65-F5344CB8AC3E}">
        <p14:creationId xmlns:p14="http://schemas.microsoft.com/office/powerpoint/2010/main" val="413042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p:cNvSpPr/>
          <p:nvPr/>
        </p:nvSpPr>
        <p:spPr>
          <a:xfrm>
            <a:off x="2572513" y="6266564"/>
            <a:ext cx="6114288"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a:p>
        </p:txBody>
      </p:sp>
      <p:sp>
        <p:nvSpPr>
          <p:cNvPr id="1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sp>
        <p:nvSpPr>
          <p:cNvPr id="12" name="Content Placeholder 2"/>
          <p:cNvSpPr>
            <a:spLocks noGrp="1"/>
          </p:cNvSpPr>
          <p:nvPr>
            <p:ph idx="1"/>
          </p:nvPr>
        </p:nvSpPr>
        <p:spPr>
          <a:xfrm>
            <a:off x="426356" y="1904538"/>
            <a:ext cx="8229600" cy="3151909"/>
          </a:xfrm>
          <a:prstGeom prst="rect">
            <a:avLst/>
          </a:prstGeom>
        </p:spPr>
        <p:txBody>
          <a:bodyPr/>
          <a:lstStyle>
            <a:lvl1pPr>
              <a:buClr>
                <a:srgbClr val="E31B23"/>
              </a:buClr>
              <a:defRPr>
                <a:solidFill>
                  <a:srgbClr val="002D62"/>
                </a:solidFill>
                <a:latin typeface="Arial"/>
                <a:cs typeface="Arial"/>
              </a:defRPr>
            </a:lvl1pPr>
            <a:lvl2pPr>
              <a:defRPr>
                <a:solidFill>
                  <a:srgbClr val="002D62"/>
                </a:solidFill>
                <a:latin typeface="Arial"/>
                <a:cs typeface="Arial"/>
              </a:defRPr>
            </a:lvl2pPr>
            <a:lvl3pPr>
              <a:buClr>
                <a:srgbClr val="E31B23"/>
              </a:buClr>
              <a:defRPr>
                <a:solidFill>
                  <a:srgbClr val="002D62"/>
                </a:solidFill>
                <a:latin typeface="Arial"/>
                <a:cs typeface="Arial"/>
              </a:defRPr>
            </a:lvl3pPr>
            <a:lvl4pPr>
              <a:defRPr>
                <a:solidFill>
                  <a:srgbClr val="002D62"/>
                </a:solidFill>
                <a:latin typeface="Arial"/>
                <a:cs typeface="Arial"/>
              </a:defRPr>
            </a:lvl4pPr>
            <a:lvl5pPr>
              <a:buClr>
                <a:srgbClr val="E31B23"/>
              </a:buClr>
              <a:defRPr>
                <a:solidFill>
                  <a:srgbClr val="002D6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7"/>
          <p:cNvSpPr>
            <a:spLocks noGrp="1"/>
          </p:cNvSpPr>
          <p:nvPr>
            <p:ph type="body" sz="quarter" idx="12" hasCustomPrompt="1"/>
          </p:nvPr>
        </p:nvSpPr>
        <p:spPr>
          <a:xfrm>
            <a:off x="426356" y="808183"/>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4" name="Text Placeholder 15"/>
          <p:cNvSpPr>
            <a:spLocks noGrp="1"/>
          </p:cNvSpPr>
          <p:nvPr>
            <p:ph type="body" sz="quarter" idx="11" hasCustomPrompt="1"/>
          </p:nvPr>
        </p:nvSpPr>
        <p:spPr>
          <a:xfrm>
            <a:off x="426357" y="425451"/>
            <a:ext cx="5150098"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56" y="6213232"/>
            <a:ext cx="1976726" cy="310896"/>
          </a:xfrm>
          <a:prstGeom prst="rect">
            <a:avLst/>
          </a:prstGeom>
        </p:spPr>
      </p:pic>
    </p:spTree>
    <p:extLst>
      <p:ext uri="{BB962C8B-B14F-4D97-AF65-F5344CB8AC3E}">
        <p14:creationId xmlns:p14="http://schemas.microsoft.com/office/powerpoint/2010/main" val="159946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Rectangle 4"/>
          <p:cNvSpPr/>
          <p:nvPr/>
        </p:nvSpPr>
        <p:spPr>
          <a:xfrm>
            <a:off x="2572513" y="6266564"/>
            <a:ext cx="6114288"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a:p>
        </p:txBody>
      </p:sp>
      <p:sp>
        <p:nvSpPr>
          <p:cNvPr id="6"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sp>
        <p:nvSpPr>
          <p:cNvPr id="7" name="Content Placeholder 2"/>
          <p:cNvSpPr>
            <a:spLocks noGrp="1"/>
          </p:cNvSpPr>
          <p:nvPr>
            <p:ph sz="half" idx="1"/>
          </p:nvPr>
        </p:nvSpPr>
        <p:spPr>
          <a:xfrm>
            <a:off x="424592" y="1442720"/>
            <a:ext cx="4038600" cy="4216400"/>
          </a:xfrm>
          <a:prstGeom prst="rect">
            <a:avLst/>
          </a:prstGeom>
        </p:spPr>
        <p:txBody>
          <a:bodyPr/>
          <a:lstStyle>
            <a:lvl1pPr>
              <a:buClr>
                <a:srgbClr val="E31B23"/>
              </a:buClr>
              <a:defRPr sz="2800">
                <a:solidFill>
                  <a:srgbClr val="002D62"/>
                </a:solidFill>
                <a:latin typeface="Arial"/>
                <a:cs typeface="Arial"/>
              </a:defRPr>
            </a:lvl1pPr>
            <a:lvl2pPr>
              <a:defRPr sz="2400">
                <a:solidFill>
                  <a:srgbClr val="002D62"/>
                </a:solidFill>
                <a:latin typeface="Arial"/>
                <a:cs typeface="Arial"/>
              </a:defRPr>
            </a:lvl2pPr>
            <a:lvl3pPr>
              <a:buClr>
                <a:srgbClr val="E31B23"/>
              </a:buClr>
              <a:defRPr sz="2000">
                <a:solidFill>
                  <a:srgbClr val="002D62"/>
                </a:solidFill>
                <a:latin typeface="Arial"/>
                <a:cs typeface="Arial"/>
              </a:defRPr>
            </a:lvl3pPr>
            <a:lvl4pPr>
              <a:defRPr sz="1800">
                <a:solidFill>
                  <a:srgbClr val="002D62"/>
                </a:solidFill>
                <a:latin typeface="Arial"/>
                <a:cs typeface="Arial"/>
              </a:defRPr>
            </a:lvl4pPr>
            <a:lvl5pPr>
              <a:defRPr sz="1800">
                <a:solidFill>
                  <a:srgbClr val="002D62"/>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15592" y="1442720"/>
            <a:ext cx="4038600" cy="4216400"/>
          </a:xfrm>
          <a:prstGeom prst="rect">
            <a:avLst/>
          </a:prstGeom>
        </p:spPr>
        <p:txBody>
          <a:bodyPr/>
          <a:lstStyle>
            <a:lvl1pPr>
              <a:buClr>
                <a:srgbClr val="E31B23"/>
              </a:buClr>
              <a:defRPr sz="2800">
                <a:solidFill>
                  <a:srgbClr val="002D62"/>
                </a:solidFill>
                <a:latin typeface="Arial"/>
                <a:cs typeface="Arial"/>
              </a:defRPr>
            </a:lvl1pPr>
            <a:lvl2pPr>
              <a:defRPr sz="2400">
                <a:solidFill>
                  <a:srgbClr val="002D62"/>
                </a:solidFill>
                <a:latin typeface="Arial"/>
                <a:cs typeface="Arial"/>
              </a:defRPr>
            </a:lvl2pPr>
            <a:lvl3pPr>
              <a:buClr>
                <a:srgbClr val="E31B23"/>
              </a:buClr>
              <a:defRPr sz="2000">
                <a:solidFill>
                  <a:srgbClr val="002D62"/>
                </a:solidFill>
                <a:latin typeface="Arial"/>
                <a:cs typeface="Arial"/>
              </a:defRPr>
            </a:lvl3pPr>
            <a:lvl4pPr>
              <a:defRPr sz="1800">
                <a:solidFill>
                  <a:srgbClr val="002D62"/>
                </a:solidFill>
                <a:latin typeface="Arial"/>
                <a:cs typeface="Arial"/>
              </a:defRPr>
            </a:lvl4pPr>
            <a:lvl5pPr>
              <a:buClr>
                <a:srgbClr val="E31B23"/>
              </a:buClr>
              <a:defRPr sz="1800">
                <a:solidFill>
                  <a:srgbClr val="002D62"/>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7"/>
          <p:cNvSpPr>
            <a:spLocks noGrp="1"/>
          </p:cNvSpPr>
          <p:nvPr>
            <p:ph type="body" sz="quarter" idx="12" hasCustomPrompt="1"/>
          </p:nvPr>
        </p:nvSpPr>
        <p:spPr>
          <a:xfrm>
            <a:off x="426356" y="808183"/>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1" name="Text Placeholder 15"/>
          <p:cNvSpPr>
            <a:spLocks noGrp="1"/>
          </p:cNvSpPr>
          <p:nvPr>
            <p:ph type="body" sz="quarter" idx="11" hasCustomPrompt="1"/>
          </p:nvPr>
        </p:nvSpPr>
        <p:spPr>
          <a:xfrm>
            <a:off x="426357" y="425451"/>
            <a:ext cx="5150098"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92" y="6213232"/>
            <a:ext cx="1976725" cy="310896"/>
          </a:xfrm>
          <a:prstGeom prst="rect">
            <a:avLst/>
          </a:prstGeom>
        </p:spPr>
      </p:pic>
    </p:spTree>
    <p:extLst>
      <p:ext uri="{BB962C8B-B14F-4D97-AF65-F5344CB8AC3E}">
        <p14:creationId xmlns:p14="http://schemas.microsoft.com/office/powerpoint/2010/main" val="100815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Rectangle 10"/>
          <p:cNvSpPr/>
          <p:nvPr/>
        </p:nvSpPr>
        <p:spPr>
          <a:xfrm>
            <a:off x="2572512" y="6266564"/>
            <a:ext cx="6114288"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a:p>
        </p:txBody>
      </p:sp>
      <p:sp>
        <p:nvSpPr>
          <p:cNvPr id="12"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sp>
        <p:nvSpPr>
          <p:cNvPr id="13" name="Text Placeholder 2"/>
          <p:cNvSpPr>
            <a:spLocks noGrp="1"/>
          </p:cNvSpPr>
          <p:nvPr>
            <p:ph type="body" idx="1"/>
          </p:nvPr>
        </p:nvSpPr>
        <p:spPr>
          <a:xfrm>
            <a:off x="423798" y="1499712"/>
            <a:ext cx="4040188" cy="408138"/>
          </a:xfrm>
          <a:prstGeom prst="rect">
            <a:avLst/>
          </a:prstGeom>
        </p:spPr>
        <p:txBody>
          <a:bodyPr anchor="b"/>
          <a:lstStyle>
            <a:lvl1pPr marL="0" indent="0">
              <a:buNone/>
              <a:defRPr sz="2000" b="1" i="0">
                <a:solidFill>
                  <a:srgbClr val="002D6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3"/>
          <p:cNvSpPr>
            <a:spLocks noGrp="1"/>
          </p:cNvSpPr>
          <p:nvPr>
            <p:ph sz="half" idx="2"/>
          </p:nvPr>
        </p:nvSpPr>
        <p:spPr>
          <a:xfrm>
            <a:off x="423798" y="2139474"/>
            <a:ext cx="4040188" cy="3580606"/>
          </a:xfrm>
          <a:prstGeom prst="rect">
            <a:avLst/>
          </a:prstGeom>
        </p:spPr>
        <p:txBody>
          <a:bodyPr/>
          <a:lstStyle>
            <a:lvl1pPr>
              <a:buClr>
                <a:srgbClr val="E31B23"/>
              </a:buClr>
              <a:defRPr sz="2000" b="0" i="0">
                <a:solidFill>
                  <a:srgbClr val="002D62"/>
                </a:solidFill>
                <a:latin typeface="Arial"/>
                <a:cs typeface="Arial"/>
              </a:defRPr>
            </a:lvl1pPr>
            <a:lvl2pPr>
              <a:defRPr sz="2000" b="0" i="0">
                <a:solidFill>
                  <a:srgbClr val="002D62"/>
                </a:solidFill>
                <a:latin typeface="Arial"/>
                <a:cs typeface="Arial"/>
              </a:defRPr>
            </a:lvl2pPr>
            <a:lvl3pPr>
              <a:buClr>
                <a:srgbClr val="E31B23"/>
              </a:buClr>
              <a:defRPr sz="1800" b="0" i="0">
                <a:solidFill>
                  <a:srgbClr val="002D62"/>
                </a:solidFill>
                <a:latin typeface="Arial"/>
                <a:cs typeface="Arial"/>
              </a:defRPr>
            </a:lvl3pPr>
            <a:lvl4pPr>
              <a:defRPr sz="1600" b="0" i="0">
                <a:solidFill>
                  <a:srgbClr val="002D62"/>
                </a:solidFill>
                <a:latin typeface="Arial"/>
                <a:cs typeface="Arial"/>
              </a:defRPr>
            </a:lvl4pPr>
            <a:lvl5pPr>
              <a:buClr>
                <a:srgbClr val="E31B23"/>
              </a:buClr>
              <a:defRPr sz="1600" b="0" i="0">
                <a:solidFill>
                  <a:srgbClr val="002D62"/>
                </a:solidFill>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p:cNvSpPr>
            <a:spLocks noGrp="1"/>
          </p:cNvSpPr>
          <p:nvPr>
            <p:ph type="body" sz="quarter" idx="3"/>
          </p:nvPr>
        </p:nvSpPr>
        <p:spPr>
          <a:xfrm>
            <a:off x="4611623" y="1499712"/>
            <a:ext cx="4041775" cy="408138"/>
          </a:xfrm>
          <a:prstGeom prst="rect">
            <a:avLst/>
          </a:prstGeom>
        </p:spPr>
        <p:txBody>
          <a:bodyPr anchor="b"/>
          <a:lstStyle>
            <a:lvl1pPr marL="0" indent="0">
              <a:buNone/>
              <a:defRPr sz="2000" b="1">
                <a:solidFill>
                  <a:srgbClr val="002D6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5"/>
          <p:cNvSpPr>
            <a:spLocks noGrp="1"/>
          </p:cNvSpPr>
          <p:nvPr>
            <p:ph sz="quarter" idx="4"/>
          </p:nvPr>
        </p:nvSpPr>
        <p:spPr>
          <a:xfrm>
            <a:off x="4611623" y="2139474"/>
            <a:ext cx="4041775" cy="3580606"/>
          </a:xfrm>
          <a:prstGeom prst="rect">
            <a:avLst/>
          </a:prstGeom>
        </p:spPr>
        <p:txBody>
          <a:bodyPr/>
          <a:lstStyle>
            <a:lvl1pPr>
              <a:buClr>
                <a:srgbClr val="E31B23"/>
              </a:buClr>
              <a:defRPr sz="2000">
                <a:solidFill>
                  <a:srgbClr val="002D62"/>
                </a:solidFill>
              </a:defRPr>
            </a:lvl1pPr>
            <a:lvl2pPr>
              <a:defRPr sz="2000">
                <a:solidFill>
                  <a:srgbClr val="002D62"/>
                </a:solidFill>
              </a:defRPr>
            </a:lvl2pPr>
            <a:lvl3pPr>
              <a:buClr>
                <a:srgbClr val="E31B23"/>
              </a:buClr>
              <a:defRPr sz="1800">
                <a:solidFill>
                  <a:srgbClr val="002D62"/>
                </a:solidFill>
              </a:defRPr>
            </a:lvl3pPr>
            <a:lvl4pPr>
              <a:defRPr sz="1600">
                <a:solidFill>
                  <a:srgbClr val="002D62"/>
                </a:solidFill>
              </a:defRPr>
            </a:lvl4pPr>
            <a:lvl5pPr>
              <a:buClr>
                <a:srgbClr val="E31B23"/>
              </a:buClr>
              <a:defRPr sz="1600">
                <a:solidFill>
                  <a:srgbClr val="002D6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2" hasCustomPrompt="1"/>
          </p:nvPr>
        </p:nvSpPr>
        <p:spPr>
          <a:xfrm>
            <a:off x="426356" y="808183"/>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9" name="Text Placeholder 15"/>
          <p:cNvSpPr>
            <a:spLocks noGrp="1"/>
          </p:cNvSpPr>
          <p:nvPr>
            <p:ph type="body" sz="quarter" idx="11" hasCustomPrompt="1"/>
          </p:nvPr>
        </p:nvSpPr>
        <p:spPr>
          <a:xfrm>
            <a:off x="426357" y="425451"/>
            <a:ext cx="5150098"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57" y="6213437"/>
            <a:ext cx="1976725" cy="310896"/>
          </a:xfrm>
          <a:prstGeom prst="rect">
            <a:avLst/>
          </a:prstGeom>
        </p:spPr>
      </p:pic>
    </p:spTree>
    <p:extLst>
      <p:ext uri="{BB962C8B-B14F-4D97-AF65-F5344CB8AC3E}">
        <p14:creationId xmlns:p14="http://schemas.microsoft.com/office/powerpoint/2010/main" val="41407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2572512" y="6266564"/>
            <a:ext cx="6114288"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a:p>
        </p:txBody>
      </p:sp>
      <p:sp>
        <p:nvSpPr>
          <p:cNvPr id="6"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sp>
        <p:nvSpPr>
          <p:cNvPr id="7" name="Text Placeholder 17"/>
          <p:cNvSpPr>
            <a:spLocks noGrp="1"/>
          </p:cNvSpPr>
          <p:nvPr>
            <p:ph type="body" sz="quarter" idx="12" hasCustomPrompt="1"/>
          </p:nvPr>
        </p:nvSpPr>
        <p:spPr>
          <a:xfrm>
            <a:off x="426356" y="808183"/>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8" name="Text Placeholder 15"/>
          <p:cNvSpPr>
            <a:spLocks noGrp="1"/>
          </p:cNvSpPr>
          <p:nvPr>
            <p:ph type="body" sz="quarter" idx="11" hasCustomPrompt="1"/>
          </p:nvPr>
        </p:nvSpPr>
        <p:spPr>
          <a:xfrm>
            <a:off x="426357" y="425451"/>
            <a:ext cx="5150098"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
        <p:nvSpPr>
          <p:cNvPr id="9" name="Chart Placeholder 2"/>
          <p:cNvSpPr>
            <a:spLocks noGrp="1"/>
          </p:cNvSpPr>
          <p:nvPr>
            <p:ph type="chart" sz="quarter" idx="13"/>
          </p:nvPr>
        </p:nvSpPr>
        <p:spPr>
          <a:xfrm>
            <a:off x="1097280" y="1352696"/>
            <a:ext cx="6878320" cy="4387704"/>
          </a:xfrm>
          <a:prstGeom prst="rect">
            <a:avLst/>
          </a:prstGeom>
        </p:spPr>
        <p:txBody>
          <a:bodyPr vert="horz"/>
          <a:lstStyle/>
          <a:p>
            <a:r>
              <a:rPr lang="en-US" smtClean="0"/>
              <a:t>Click icon to add chart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57" y="6213026"/>
            <a:ext cx="1976725" cy="310896"/>
          </a:xfrm>
          <a:prstGeom prst="rect">
            <a:avLst/>
          </a:prstGeom>
        </p:spPr>
      </p:pic>
    </p:spTree>
    <p:extLst>
      <p:ext uri="{BB962C8B-B14F-4D97-AF65-F5344CB8AC3E}">
        <p14:creationId xmlns:p14="http://schemas.microsoft.com/office/powerpoint/2010/main" val="234126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Rectangle 8"/>
          <p:cNvSpPr/>
          <p:nvPr/>
        </p:nvSpPr>
        <p:spPr>
          <a:xfrm>
            <a:off x="2572513" y="6266564"/>
            <a:ext cx="6114288" cy="222376"/>
          </a:xfrm>
          <a:prstGeom prst="rect">
            <a:avLst/>
          </a:prstGeom>
          <a:solidFill>
            <a:srgbClr val="002D6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a:p>
        </p:txBody>
      </p:sp>
      <p:sp>
        <p:nvSpPr>
          <p:cNvPr id="10"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a:t>
            </a:fld>
            <a:endParaRPr lang="en-US" sz="900" b="1" i="0" dirty="0">
              <a:solidFill>
                <a:schemeClr val="bg1"/>
              </a:solidFill>
            </a:endParaRPr>
          </a:p>
        </p:txBody>
      </p:sp>
      <p:sp>
        <p:nvSpPr>
          <p:cNvPr id="11" name="Text Placeholder 17"/>
          <p:cNvSpPr>
            <a:spLocks noGrp="1"/>
          </p:cNvSpPr>
          <p:nvPr>
            <p:ph type="body" sz="quarter" idx="12" hasCustomPrompt="1"/>
          </p:nvPr>
        </p:nvSpPr>
        <p:spPr>
          <a:xfrm>
            <a:off x="426356" y="808183"/>
            <a:ext cx="25527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dirty="0" smtClean="0"/>
              <a:t>Click to edit subhead styles</a:t>
            </a:r>
          </a:p>
        </p:txBody>
      </p:sp>
      <p:sp>
        <p:nvSpPr>
          <p:cNvPr id="12" name="Text Placeholder 15"/>
          <p:cNvSpPr>
            <a:spLocks noGrp="1"/>
          </p:cNvSpPr>
          <p:nvPr>
            <p:ph type="body" sz="quarter" idx="11" hasCustomPrompt="1"/>
          </p:nvPr>
        </p:nvSpPr>
        <p:spPr>
          <a:xfrm>
            <a:off x="426357" y="425451"/>
            <a:ext cx="5150098"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dirty="0" smtClean="0"/>
              <a:t>Click to edit headline style</a:t>
            </a:r>
            <a:endParaRPr lang="en-US" dirty="0"/>
          </a:p>
        </p:txBody>
      </p:sp>
      <p:sp>
        <p:nvSpPr>
          <p:cNvPr id="13" name="Chart Placeholder 2"/>
          <p:cNvSpPr>
            <a:spLocks noGrp="1"/>
          </p:cNvSpPr>
          <p:nvPr>
            <p:ph type="chart" sz="quarter" idx="13"/>
          </p:nvPr>
        </p:nvSpPr>
        <p:spPr>
          <a:xfrm>
            <a:off x="4154221" y="1711845"/>
            <a:ext cx="4294909" cy="3703435"/>
          </a:xfrm>
          <a:prstGeom prst="rect">
            <a:avLst/>
          </a:prstGeom>
        </p:spPr>
        <p:txBody>
          <a:bodyPr vert="horz"/>
          <a:lstStyle/>
          <a:p>
            <a:r>
              <a:rPr lang="en-US" smtClean="0"/>
              <a:t>Click icon to add chart</a:t>
            </a:r>
            <a:endParaRPr lang="en-US" dirty="0"/>
          </a:p>
        </p:txBody>
      </p:sp>
      <p:sp>
        <p:nvSpPr>
          <p:cNvPr id="14" name="Text Placeholder 6"/>
          <p:cNvSpPr>
            <a:spLocks noGrp="1"/>
          </p:cNvSpPr>
          <p:nvPr>
            <p:ph type="body" sz="quarter" idx="10"/>
          </p:nvPr>
        </p:nvSpPr>
        <p:spPr>
          <a:xfrm>
            <a:off x="426356" y="2002935"/>
            <a:ext cx="3337462" cy="3412345"/>
          </a:xfrm>
          <a:prstGeom prst="rect">
            <a:avLst/>
          </a:prstGeom>
        </p:spPr>
        <p:txBody>
          <a:bodyPr vert="horz" lIns="0" tIns="0" rIns="0" bIns="0"/>
          <a:lstStyle>
            <a:lvl1pPr marL="0" indent="0">
              <a:spcBef>
                <a:spcPts val="0"/>
              </a:spcBef>
              <a:buFontTx/>
              <a:buNone/>
              <a:defRPr sz="1800" b="0" i="0">
                <a:solidFill>
                  <a:srgbClr val="002D62"/>
                </a:solidFill>
                <a:latin typeface="Arial"/>
                <a:cs typeface="Arial"/>
              </a:defRPr>
            </a:lvl1pPr>
          </a:lstStyle>
          <a:p>
            <a:pPr lvl="0"/>
            <a:r>
              <a:rPr lang="en-US" smtClean="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57" y="6213436"/>
            <a:ext cx="1976725" cy="310896"/>
          </a:xfrm>
          <a:prstGeom prst="rect">
            <a:avLst/>
          </a:prstGeom>
        </p:spPr>
      </p:pic>
    </p:spTree>
    <p:extLst>
      <p:ext uri="{BB962C8B-B14F-4D97-AF65-F5344CB8AC3E}">
        <p14:creationId xmlns:p14="http://schemas.microsoft.com/office/powerpoint/2010/main" val="206246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2B87AEC-0C96-41C5-8811-2DEFE3B2734D}" type="datetimeFigureOut">
              <a:rPr lang="en-US" smtClean="0"/>
              <a:t>4/4/2014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48E5B0-CEED-4AA0-BFBE-89DDBEF6BF69}" type="slidenum">
              <a:rPr lang="en-US" smtClean="0"/>
              <a:t>‹#›</a:t>
            </a:fld>
            <a:endParaRPr lang="en-US"/>
          </a:p>
        </p:txBody>
      </p:sp>
    </p:spTree>
    <p:extLst>
      <p:ext uri="{BB962C8B-B14F-4D97-AF65-F5344CB8AC3E}">
        <p14:creationId xmlns:p14="http://schemas.microsoft.com/office/powerpoint/2010/main" val="300779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p:cNvCxnSpPr/>
          <p:nvPr/>
        </p:nvCxnSpPr>
        <p:spPr>
          <a:xfrm>
            <a:off x="426357" y="326571"/>
            <a:ext cx="8255000" cy="0"/>
          </a:xfrm>
          <a:prstGeom prst="line">
            <a:avLst/>
          </a:prstGeom>
          <a:ln w="6350" cmpd="sng">
            <a:solidFill>
              <a:srgbClr val="002D6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731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00" rtl="0" eaLnBrk="1" latinLnBrk="0" hangingPunct="1">
        <a:spcBef>
          <a:spcPct val="0"/>
        </a:spcBef>
        <a:buNone/>
        <a:defRPr sz="4400" b="0" i="0" kern="1200">
          <a:solidFill>
            <a:srgbClr val="1E4C7E"/>
          </a:solidFill>
          <a:latin typeface="Arial Rounded MT Bold"/>
          <a:ea typeface="+mj-ea"/>
          <a:cs typeface="Arial Rounded MT Bold"/>
        </a:defRPr>
      </a:lvl1pPr>
    </p:titleStyle>
    <p:bodyStyle>
      <a:lvl1pPr marL="342900" indent="-342900" algn="l" defTabSz="457200" rtl="0" eaLnBrk="1" latinLnBrk="0" hangingPunct="1">
        <a:spcBef>
          <a:spcPct val="20000"/>
        </a:spcBef>
        <a:buFont typeface="Arial"/>
        <a:buChar char="•"/>
        <a:defRPr sz="3200" b="0" i="0" kern="1200">
          <a:solidFill>
            <a:srgbClr val="1E4C7E"/>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1E4C7E"/>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1E4C7E"/>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1E4C7E"/>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1E4C7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ct.org/workkeys/assess/understanding.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ct.org/workkeys/pdf/scale_score_interp_guid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act.org/workkeys/pdf/scale_score_interp_guid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profiles.keytrain.com/profile_searc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student.gototraining.com/1yx78/catalog/4912135621342396416"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cenet.edu/news-room/Pages/College-Credit-Recommendation-Service-CREDIT.asp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2.acenet.edu/credit/?fuseaction=browse.getOrganizationDetail&amp;FICE=800047" TargetMode="External"/><Relationship Id="rId4" Type="http://schemas.openxmlformats.org/officeDocument/2006/relationships/hyperlink" Target="http://www2.acenet.edu/credit/?fuseaction=browse.mai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yworkkeys.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act.org/certificate/order.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keytrain.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mailto:info@keytrain.com" TargetMode="External"/><Relationship Id="rId4" Type="http://schemas.openxmlformats.org/officeDocument/2006/relationships/hyperlink" Target="https://student.gototraining.com/1yx78/catalog/4912135621342396416"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act.org/workkey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profiles.keytrain.com/profile_search/" TargetMode="External"/><Relationship Id="rId5" Type="http://schemas.openxmlformats.org/officeDocument/2006/relationships/hyperlink" Target="http://www.act.org/workkeys/careerseekers/scores.html" TargetMode="External"/><Relationship Id="rId4" Type="http://schemas.openxmlformats.org/officeDocument/2006/relationships/hyperlink" Target="http://www.act.org/workkeys/assess/understanding.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ct.org/workreadines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act.org/research/policymakers/pdf/ReadinessBrief.pdf" TargetMode="External"/><Relationship Id="rId4" Type="http://schemas.openxmlformats.org/officeDocument/2006/relationships/hyperlink" Target="http://www.act.org/workkeys/brief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workkeys@act.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Understanding and Using WorkKeys Scores</a:t>
            </a:r>
            <a:endParaRPr lang="en-US" dirty="0"/>
          </a:p>
        </p:txBody>
      </p:sp>
      <p:sp>
        <p:nvSpPr>
          <p:cNvPr id="6" name="Text Placeholder 5"/>
          <p:cNvSpPr>
            <a:spLocks noGrp="1"/>
          </p:cNvSpPr>
          <p:nvPr>
            <p:ph type="body" sz="quarter" idx="13"/>
          </p:nvPr>
        </p:nvSpPr>
        <p:spPr/>
        <p:txBody>
          <a:bodyPr/>
          <a:lstStyle/>
          <a:p>
            <a:r>
              <a:rPr lang="en-US" dirty="0" smtClean="0"/>
              <a:t>High School Students</a:t>
            </a:r>
            <a:endParaRPr lang="en-US" dirty="0"/>
          </a:p>
        </p:txBody>
      </p:sp>
    </p:spTree>
    <p:extLst>
      <p:ext uri="{BB962C8B-B14F-4D97-AF65-F5344CB8AC3E}">
        <p14:creationId xmlns:p14="http://schemas.microsoft.com/office/powerpoint/2010/main" val="220967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371600"/>
            <a:ext cx="8229600" cy="4572000"/>
          </a:xfrm>
        </p:spPr>
        <p:txBody>
          <a:bodyPr/>
          <a:lstStyle/>
          <a:p>
            <a:pPr>
              <a:spcAft>
                <a:spcPts val="600"/>
              </a:spcAft>
            </a:pPr>
            <a:r>
              <a:rPr lang="en-US" sz="3000" dirty="0" smtClean="0"/>
              <a:t>Level Scores indicate the skill level</a:t>
            </a:r>
          </a:p>
          <a:p>
            <a:pPr>
              <a:spcAft>
                <a:spcPts val="600"/>
              </a:spcAft>
            </a:pPr>
            <a:r>
              <a:rPr lang="en-US" sz="3000" dirty="0" smtClean="0"/>
              <a:t>Each level includes a broad range of skills; link to skill </a:t>
            </a:r>
            <a:r>
              <a:rPr lang="en-US" sz="3000" dirty="0"/>
              <a:t>level descriptions </a:t>
            </a:r>
            <a:r>
              <a:rPr lang="en-US" sz="3000" dirty="0" smtClean="0"/>
              <a:t>at: </a:t>
            </a:r>
            <a:r>
              <a:rPr lang="en-US" sz="2600" dirty="0" smtClean="0">
                <a:hlinkClick r:id="rId3"/>
              </a:rPr>
              <a:t>www.act.org/workkeys/assess/understanding.html</a:t>
            </a:r>
            <a:r>
              <a:rPr lang="en-US" dirty="0" smtClean="0"/>
              <a:t> </a:t>
            </a:r>
          </a:p>
          <a:p>
            <a:pPr>
              <a:spcAft>
                <a:spcPts val="600"/>
              </a:spcAft>
            </a:pPr>
            <a:r>
              <a:rPr lang="en-US" sz="3000" dirty="0" smtClean="0"/>
              <a:t>Each test has 4 or 5 levels</a:t>
            </a:r>
          </a:p>
          <a:p>
            <a:pPr>
              <a:spcAft>
                <a:spcPts val="600"/>
              </a:spcAft>
            </a:pPr>
            <a:r>
              <a:rPr lang="en-US" sz="3000" dirty="0" smtClean="0"/>
              <a:t>There’s a range of raw (number correct) scores assigned to each level</a:t>
            </a:r>
          </a:p>
          <a:p>
            <a:r>
              <a:rPr lang="en-US" sz="3000" dirty="0" smtClean="0"/>
              <a:t>WorkKeys tests are not “pass” or “fail”</a:t>
            </a:r>
          </a:p>
        </p:txBody>
      </p:sp>
      <p:sp>
        <p:nvSpPr>
          <p:cNvPr id="4" name="Text Placeholder 3"/>
          <p:cNvSpPr>
            <a:spLocks noGrp="1"/>
          </p:cNvSpPr>
          <p:nvPr>
            <p:ph type="body" sz="quarter" idx="11"/>
          </p:nvPr>
        </p:nvSpPr>
        <p:spPr/>
        <p:txBody>
          <a:bodyPr/>
          <a:lstStyle/>
          <a:p>
            <a:r>
              <a:rPr lang="en-US" dirty="0" smtClean="0"/>
              <a:t>Level Scores</a:t>
            </a:r>
            <a:endParaRPr lang="en-US" dirty="0"/>
          </a:p>
        </p:txBody>
      </p:sp>
    </p:spTree>
    <p:extLst>
      <p:ext uri="{BB962C8B-B14F-4D97-AF65-F5344CB8AC3E}">
        <p14:creationId xmlns:p14="http://schemas.microsoft.com/office/powerpoint/2010/main" val="4169962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676400"/>
            <a:ext cx="8229600" cy="4039062"/>
          </a:xfrm>
        </p:spPr>
        <p:txBody>
          <a:bodyPr/>
          <a:lstStyle/>
          <a:p>
            <a:r>
              <a:rPr lang="en-US" dirty="0" smtClean="0"/>
              <a:t>Level Scores broken into smaller units</a:t>
            </a:r>
          </a:p>
          <a:p>
            <a:r>
              <a:rPr lang="en-US" dirty="0" smtClean="0"/>
              <a:t>Shows smaller increments of change </a:t>
            </a:r>
            <a:br>
              <a:rPr lang="en-US" dirty="0" smtClean="0"/>
            </a:br>
            <a:r>
              <a:rPr lang="en-US" dirty="0" smtClean="0"/>
              <a:t>over time</a:t>
            </a:r>
          </a:p>
          <a:p>
            <a:r>
              <a:rPr lang="en-US" dirty="0" smtClean="0"/>
              <a:t>Generally used to identify changes in scores from one testing time to another</a:t>
            </a:r>
          </a:p>
          <a:p>
            <a:r>
              <a:rPr lang="en-US" dirty="0" smtClean="0"/>
              <a:t>Scale Score </a:t>
            </a:r>
            <a:r>
              <a:rPr lang="en-US" dirty="0"/>
              <a:t>Interpretation </a:t>
            </a:r>
            <a:r>
              <a:rPr lang="en-US" dirty="0" smtClean="0"/>
              <a:t>Guide:  </a:t>
            </a:r>
            <a:r>
              <a:rPr lang="en-US" sz="2400" dirty="0" smtClean="0">
                <a:hlinkClick r:id="rId3"/>
              </a:rPr>
              <a:t>www.act.org/workkeys/pdf/scale_score_interp_guide.pdf</a:t>
            </a:r>
            <a:r>
              <a:rPr lang="en-US" sz="2400" dirty="0" smtClean="0"/>
              <a:t> </a:t>
            </a:r>
            <a:endParaRPr lang="en-US" sz="2400" dirty="0"/>
          </a:p>
        </p:txBody>
      </p:sp>
      <p:sp>
        <p:nvSpPr>
          <p:cNvPr id="4" name="Text Placeholder 3"/>
          <p:cNvSpPr>
            <a:spLocks noGrp="1"/>
          </p:cNvSpPr>
          <p:nvPr>
            <p:ph type="body" sz="quarter" idx="11"/>
          </p:nvPr>
        </p:nvSpPr>
        <p:spPr/>
        <p:txBody>
          <a:bodyPr/>
          <a:lstStyle/>
          <a:p>
            <a:r>
              <a:rPr lang="en-US" dirty="0" smtClean="0"/>
              <a:t>Scale Scores</a:t>
            </a:r>
            <a:endParaRPr lang="en-US" dirty="0"/>
          </a:p>
        </p:txBody>
      </p:sp>
    </p:spTree>
    <p:extLst>
      <p:ext uri="{BB962C8B-B14F-4D97-AF65-F5344CB8AC3E}">
        <p14:creationId xmlns:p14="http://schemas.microsoft.com/office/powerpoint/2010/main" val="3760623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9508" y="1219200"/>
            <a:ext cx="3750092" cy="4572000"/>
          </a:xfrm>
          <a:ln w="12700">
            <a:solidFill>
              <a:srgbClr val="000000"/>
            </a:solidFill>
          </a:ln>
        </p:spPr>
      </p:pic>
      <p:sp>
        <p:nvSpPr>
          <p:cNvPr id="4" name="Text Placeholder 3"/>
          <p:cNvSpPr>
            <a:spLocks noGrp="1"/>
          </p:cNvSpPr>
          <p:nvPr>
            <p:ph type="body" sz="quarter" idx="11"/>
          </p:nvPr>
        </p:nvSpPr>
        <p:spPr/>
        <p:txBody>
          <a:bodyPr/>
          <a:lstStyle/>
          <a:p>
            <a:r>
              <a:rPr lang="en-US" dirty="0" smtClean="0"/>
              <a:t>Score Reports</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2125" y="1219200"/>
            <a:ext cx="3529875" cy="4572000"/>
          </a:xfrm>
          <a:prstGeom prst="rect">
            <a:avLst/>
          </a:prstGeom>
          <a:ln w="19050">
            <a:solidFill>
              <a:srgbClr val="000000"/>
            </a:solidFill>
          </a:ln>
        </p:spPr>
      </p:pic>
    </p:spTree>
    <p:extLst>
      <p:ext uri="{BB962C8B-B14F-4D97-AF65-F5344CB8AC3E}">
        <p14:creationId xmlns:p14="http://schemas.microsoft.com/office/powerpoint/2010/main" val="353217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WorkKeys Internet Version Score Report</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56898" y="1066800"/>
            <a:ext cx="4125102" cy="5029200"/>
          </a:xfrm>
          <a:ln w="19050">
            <a:solidFill>
              <a:srgbClr val="000000"/>
            </a:solidFill>
          </a:ln>
        </p:spPr>
      </p:pic>
      <p:sp>
        <p:nvSpPr>
          <p:cNvPr id="7" name="TextBox 6"/>
          <p:cNvSpPr txBox="1"/>
          <p:nvPr/>
        </p:nvSpPr>
        <p:spPr>
          <a:xfrm>
            <a:off x="457200" y="1894344"/>
            <a:ext cx="3657600" cy="2677656"/>
          </a:xfrm>
          <a:prstGeom prst="rect">
            <a:avLst/>
          </a:prstGeom>
          <a:noFill/>
        </p:spPr>
        <p:txBody>
          <a:bodyPr wrap="square" rtlCol="0">
            <a:spAutoFit/>
          </a:bodyPr>
          <a:lstStyle/>
          <a:p>
            <a:pPr marL="342900" indent="-342900">
              <a:buClr>
                <a:srgbClr val="E31B23"/>
              </a:buClr>
              <a:buFont typeface="Arial" pitchFamily="34" charset="0"/>
              <a:buChar char="•"/>
            </a:pPr>
            <a:r>
              <a:rPr lang="en-US" sz="2400" b="1" dirty="0" smtClean="0">
                <a:solidFill>
                  <a:srgbClr val="CC66FF"/>
                </a:solidFill>
              </a:rPr>
              <a:t>Name of test</a:t>
            </a:r>
          </a:p>
          <a:p>
            <a:pPr marL="342900" indent="-342900">
              <a:buClr>
                <a:srgbClr val="E31B23"/>
              </a:buClr>
              <a:buFont typeface="Arial" pitchFamily="34" charset="0"/>
              <a:buChar char="•"/>
            </a:pPr>
            <a:r>
              <a:rPr lang="en-US" sz="2400" b="1" dirty="0" smtClean="0">
                <a:solidFill>
                  <a:srgbClr val="00B050"/>
                </a:solidFill>
              </a:rPr>
              <a:t>Level Score</a:t>
            </a:r>
          </a:p>
          <a:p>
            <a:pPr marL="342900" indent="-342900">
              <a:buClr>
                <a:srgbClr val="E31B23"/>
              </a:buClr>
              <a:buFont typeface="Arial" pitchFamily="34" charset="0"/>
              <a:buChar char="•"/>
            </a:pPr>
            <a:r>
              <a:rPr lang="en-US" sz="2400" b="1" dirty="0" smtClean="0">
                <a:solidFill>
                  <a:schemeClr val="bg2"/>
                </a:solidFill>
              </a:rPr>
              <a:t>Level Score Range</a:t>
            </a:r>
          </a:p>
          <a:p>
            <a:pPr marL="342900" indent="-342900">
              <a:buClr>
                <a:srgbClr val="E31B23"/>
              </a:buClr>
              <a:buFont typeface="Arial" pitchFamily="34" charset="0"/>
              <a:buChar char="•"/>
            </a:pPr>
            <a:r>
              <a:rPr lang="en-US" sz="2400" b="1" dirty="0" smtClean="0">
                <a:solidFill>
                  <a:srgbClr val="FF00FF"/>
                </a:solidFill>
              </a:rPr>
              <a:t>Scale Score</a:t>
            </a:r>
          </a:p>
          <a:p>
            <a:pPr marL="342900" indent="-342900">
              <a:buClr>
                <a:srgbClr val="E31B23"/>
              </a:buClr>
              <a:buFont typeface="Arial" pitchFamily="34" charset="0"/>
              <a:buChar char="•"/>
            </a:pPr>
            <a:r>
              <a:rPr lang="en-US" sz="2400" b="1" dirty="0" smtClean="0">
                <a:solidFill>
                  <a:schemeClr val="tx2">
                    <a:lumMod val="90000"/>
                    <a:lumOff val="10000"/>
                  </a:schemeClr>
                </a:solidFill>
              </a:rPr>
              <a:t>Scale Score Range</a:t>
            </a:r>
          </a:p>
          <a:p>
            <a:pPr marL="342900" indent="-342900">
              <a:buClr>
                <a:srgbClr val="E31B23"/>
              </a:buClr>
              <a:buFont typeface="Arial" pitchFamily="34" charset="0"/>
              <a:buChar char="•"/>
            </a:pPr>
            <a:r>
              <a:rPr lang="en-US" sz="2400" b="1" dirty="0" smtClean="0">
                <a:solidFill>
                  <a:srgbClr val="F2B300"/>
                </a:solidFill>
              </a:rPr>
              <a:t>What Your Scores Mean</a:t>
            </a:r>
          </a:p>
          <a:p>
            <a:pPr marL="342900" indent="-342900">
              <a:buClr>
                <a:srgbClr val="E31B23"/>
              </a:buClr>
              <a:buFont typeface="Arial" pitchFamily="34" charset="0"/>
              <a:buChar char="•"/>
            </a:pPr>
            <a:r>
              <a:rPr lang="en-US" sz="2400" b="1" dirty="0" smtClean="0">
                <a:solidFill>
                  <a:srgbClr val="00B0F0"/>
                </a:solidFill>
              </a:rPr>
              <a:t>How to Improve Skills</a:t>
            </a:r>
            <a:endParaRPr lang="en-US" sz="2400" b="1" dirty="0">
              <a:solidFill>
                <a:srgbClr val="00B0F0"/>
              </a:solidFill>
            </a:endParaRPr>
          </a:p>
        </p:txBody>
      </p:sp>
    </p:spTree>
    <p:extLst>
      <p:ext uri="{BB962C8B-B14F-4D97-AF65-F5344CB8AC3E}">
        <p14:creationId xmlns:p14="http://schemas.microsoft.com/office/powerpoint/2010/main" val="672747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WorkKeys Internet Version Score Report</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219200"/>
            <a:ext cx="7413893" cy="4343400"/>
          </a:xfrm>
          <a:ln w="15875">
            <a:solidFill>
              <a:srgbClr val="000000"/>
            </a:solidFill>
          </a:ln>
        </p:spPr>
      </p:pic>
    </p:spTree>
    <p:extLst>
      <p:ext uri="{BB962C8B-B14F-4D97-AF65-F5344CB8AC3E}">
        <p14:creationId xmlns:p14="http://schemas.microsoft.com/office/powerpoint/2010/main" val="3472809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Memo to Examinee</a:t>
            </a:r>
            <a:endParaRPr lang="en-US" dirty="0"/>
          </a:p>
        </p:txBody>
      </p:sp>
      <p:sp>
        <p:nvSpPr>
          <p:cNvPr id="4" name="Text Placeholder 3"/>
          <p:cNvSpPr>
            <a:spLocks noGrp="1"/>
          </p:cNvSpPr>
          <p:nvPr>
            <p:ph type="body" sz="quarter" idx="11"/>
          </p:nvPr>
        </p:nvSpPr>
        <p:spPr/>
        <p:txBody>
          <a:bodyPr/>
          <a:lstStyle/>
          <a:p>
            <a:r>
              <a:rPr lang="en-US" dirty="0" smtClean="0"/>
              <a:t>Paper-and-Pencil Score Report</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066800"/>
            <a:ext cx="3882861" cy="5029200"/>
          </a:xfrm>
          <a:prstGeom prst="rect">
            <a:avLst/>
          </a:prstGeom>
          <a:ln w="25400">
            <a:solidFill>
              <a:srgbClr val="000000"/>
            </a:solidFill>
          </a:ln>
        </p:spPr>
      </p:pic>
      <p:sp>
        <p:nvSpPr>
          <p:cNvPr id="12" name="TextBox 11"/>
          <p:cNvSpPr txBox="1"/>
          <p:nvPr/>
        </p:nvSpPr>
        <p:spPr>
          <a:xfrm>
            <a:off x="457200" y="1894116"/>
            <a:ext cx="3657600" cy="2308324"/>
          </a:xfrm>
          <a:prstGeom prst="rect">
            <a:avLst/>
          </a:prstGeom>
          <a:noFill/>
        </p:spPr>
        <p:txBody>
          <a:bodyPr wrap="square" rtlCol="0">
            <a:spAutoFit/>
          </a:bodyPr>
          <a:lstStyle/>
          <a:p>
            <a:pPr marL="342900" indent="-342900">
              <a:buClr>
                <a:srgbClr val="E31B23"/>
              </a:buClr>
              <a:buFont typeface="Arial" pitchFamily="34" charset="0"/>
              <a:buChar char="•"/>
            </a:pPr>
            <a:r>
              <a:rPr lang="en-US" sz="2400" b="1" dirty="0" smtClean="0">
                <a:solidFill>
                  <a:srgbClr val="CC66FF"/>
                </a:solidFill>
              </a:rPr>
              <a:t>Name of test</a:t>
            </a:r>
          </a:p>
          <a:p>
            <a:pPr marL="342900" indent="-342900">
              <a:buClr>
                <a:srgbClr val="E31B23"/>
              </a:buClr>
              <a:buFont typeface="Arial" pitchFamily="34" charset="0"/>
              <a:buChar char="•"/>
            </a:pPr>
            <a:r>
              <a:rPr lang="en-US" sz="2400" b="1" dirty="0" smtClean="0">
                <a:solidFill>
                  <a:srgbClr val="00B050"/>
                </a:solidFill>
              </a:rPr>
              <a:t>Level Score</a:t>
            </a:r>
          </a:p>
          <a:p>
            <a:pPr marL="342900" indent="-342900">
              <a:buClr>
                <a:srgbClr val="E31B23"/>
              </a:buClr>
              <a:buFont typeface="Arial" pitchFamily="34" charset="0"/>
              <a:buChar char="•"/>
            </a:pPr>
            <a:r>
              <a:rPr lang="en-US" sz="2400" b="1" dirty="0" smtClean="0">
                <a:solidFill>
                  <a:schemeClr val="bg2"/>
                </a:solidFill>
              </a:rPr>
              <a:t>Level Score Range</a:t>
            </a:r>
          </a:p>
          <a:p>
            <a:pPr marL="342900" indent="-342900">
              <a:buClr>
                <a:srgbClr val="E31B23"/>
              </a:buClr>
              <a:buFont typeface="Arial" pitchFamily="34" charset="0"/>
              <a:buChar char="•"/>
            </a:pPr>
            <a:r>
              <a:rPr lang="en-US" sz="2400" b="1" dirty="0" smtClean="0">
                <a:solidFill>
                  <a:srgbClr val="FF00FF"/>
                </a:solidFill>
              </a:rPr>
              <a:t>Scale Score</a:t>
            </a:r>
          </a:p>
          <a:p>
            <a:pPr marL="342900" indent="-342900">
              <a:buClr>
                <a:srgbClr val="E31B23"/>
              </a:buClr>
              <a:buFont typeface="Arial" pitchFamily="34" charset="0"/>
              <a:buChar char="•"/>
            </a:pPr>
            <a:r>
              <a:rPr lang="en-US" sz="2400" b="1" dirty="0" smtClean="0">
                <a:solidFill>
                  <a:srgbClr val="F2B300"/>
                </a:solidFill>
              </a:rPr>
              <a:t>What Your Scores Mean</a:t>
            </a:r>
          </a:p>
          <a:p>
            <a:pPr marL="342900" indent="-342900">
              <a:buClr>
                <a:srgbClr val="E31B23"/>
              </a:buClr>
              <a:buFont typeface="Arial" pitchFamily="34" charset="0"/>
              <a:buChar char="•"/>
            </a:pPr>
            <a:r>
              <a:rPr lang="en-US" sz="2400" b="1" dirty="0" smtClean="0">
                <a:solidFill>
                  <a:srgbClr val="00B0F0"/>
                </a:solidFill>
              </a:rPr>
              <a:t>How to Improve Skills</a:t>
            </a:r>
            <a:endParaRPr lang="en-US" sz="2400" b="1" dirty="0">
              <a:solidFill>
                <a:srgbClr val="00B0F0"/>
              </a:solidFill>
            </a:endParaRPr>
          </a:p>
        </p:txBody>
      </p:sp>
    </p:spTree>
    <p:extLst>
      <p:ext uri="{BB962C8B-B14F-4D97-AF65-F5344CB8AC3E}">
        <p14:creationId xmlns:p14="http://schemas.microsoft.com/office/powerpoint/2010/main" val="3781169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Memo to Examinee</a:t>
            </a:r>
            <a:endParaRPr lang="en-US" dirty="0"/>
          </a:p>
        </p:txBody>
      </p:sp>
      <p:sp>
        <p:nvSpPr>
          <p:cNvPr id="4" name="Text Placeholder 3"/>
          <p:cNvSpPr>
            <a:spLocks noGrp="1"/>
          </p:cNvSpPr>
          <p:nvPr>
            <p:ph type="body" sz="quarter" idx="11"/>
          </p:nvPr>
        </p:nvSpPr>
        <p:spPr/>
        <p:txBody>
          <a:bodyPr/>
          <a:lstStyle/>
          <a:p>
            <a:r>
              <a:rPr lang="en-US" dirty="0" smtClean="0"/>
              <a:t>Paper-and-Pencil Score Report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447800"/>
            <a:ext cx="7589520" cy="4126017"/>
          </a:xfrm>
          <a:prstGeom prst="rect">
            <a:avLst/>
          </a:prstGeom>
          <a:ln w="15875">
            <a:solidFill>
              <a:srgbClr val="000000"/>
            </a:solidFill>
          </a:ln>
        </p:spPr>
      </p:pic>
    </p:spTree>
    <p:extLst>
      <p:ext uri="{BB962C8B-B14F-4D97-AF65-F5344CB8AC3E}">
        <p14:creationId xmlns:p14="http://schemas.microsoft.com/office/powerpoint/2010/main" val="11843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Memo to Examinee</a:t>
            </a:r>
            <a:endParaRPr lang="en-US" dirty="0"/>
          </a:p>
        </p:txBody>
      </p:sp>
      <p:sp>
        <p:nvSpPr>
          <p:cNvPr id="4" name="Text Placeholder 3"/>
          <p:cNvSpPr>
            <a:spLocks noGrp="1"/>
          </p:cNvSpPr>
          <p:nvPr>
            <p:ph type="body" sz="quarter" idx="11"/>
          </p:nvPr>
        </p:nvSpPr>
        <p:spPr/>
        <p:txBody>
          <a:bodyPr/>
          <a:lstStyle/>
          <a:p>
            <a:r>
              <a:rPr lang="en-US" dirty="0" smtClean="0"/>
              <a:t>Paper-and-Pencil Score Report</a:t>
            </a:r>
            <a:endParaRPr lang="en-US" dirty="0"/>
          </a:p>
        </p:txBody>
      </p:sp>
      <p:sp>
        <p:nvSpPr>
          <p:cNvPr id="12" name="TextBox 11"/>
          <p:cNvSpPr txBox="1"/>
          <p:nvPr/>
        </p:nvSpPr>
        <p:spPr>
          <a:xfrm>
            <a:off x="457200" y="1894116"/>
            <a:ext cx="3657600" cy="461665"/>
          </a:xfrm>
          <a:prstGeom prst="rect">
            <a:avLst/>
          </a:prstGeom>
          <a:noFill/>
        </p:spPr>
        <p:txBody>
          <a:bodyPr wrap="square" rtlCol="0">
            <a:spAutoFit/>
          </a:bodyPr>
          <a:lstStyle/>
          <a:p>
            <a:pPr marL="342900" indent="-342900">
              <a:buClr>
                <a:srgbClr val="E31B23"/>
              </a:buClr>
              <a:buFont typeface="Arial" pitchFamily="34" charset="0"/>
              <a:buChar char="•"/>
            </a:pPr>
            <a:r>
              <a:rPr lang="en-US" sz="2400" b="1" dirty="0" smtClean="0">
                <a:solidFill>
                  <a:schemeClr val="tx2">
                    <a:lumMod val="90000"/>
                    <a:lumOff val="10000"/>
                  </a:schemeClr>
                </a:solidFill>
              </a:rPr>
              <a:t>Scale Score Range</a:t>
            </a:r>
            <a:endParaRPr lang="en-US" dirty="0" smtClean="0">
              <a:solidFill>
                <a:schemeClr val="tx2">
                  <a:lumMod val="90000"/>
                  <a:lumOff val="1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066800"/>
            <a:ext cx="3882861" cy="5029200"/>
          </a:xfrm>
          <a:prstGeom prst="rect">
            <a:avLst/>
          </a:prstGeom>
          <a:ln w="25400">
            <a:solidFill>
              <a:srgbClr val="000000"/>
            </a:solidFill>
          </a:ln>
        </p:spPr>
      </p:pic>
    </p:spTree>
    <p:extLst>
      <p:ext uri="{BB962C8B-B14F-4D97-AF65-F5344CB8AC3E}">
        <p14:creationId xmlns:p14="http://schemas.microsoft.com/office/powerpoint/2010/main" val="2661983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Memo to Examinee</a:t>
            </a:r>
            <a:endParaRPr lang="en-US" dirty="0"/>
          </a:p>
        </p:txBody>
      </p:sp>
      <p:sp>
        <p:nvSpPr>
          <p:cNvPr id="4" name="Text Placeholder 3"/>
          <p:cNvSpPr>
            <a:spLocks noGrp="1"/>
          </p:cNvSpPr>
          <p:nvPr>
            <p:ph type="body" sz="quarter" idx="11"/>
          </p:nvPr>
        </p:nvSpPr>
        <p:spPr/>
        <p:txBody>
          <a:bodyPr/>
          <a:lstStyle/>
          <a:p>
            <a:r>
              <a:rPr lang="en-US" dirty="0" smtClean="0"/>
              <a:t>Paper-and-Pencil Score Report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05" y="1447801"/>
            <a:ext cx="7589520" cy="3824109"/>
          </a:xfrm>
          <a:prstGeom prst="rect">
            <a:avLst/>
          </a:prstGeom>
          <a:ln w="15875">
            <a:solidFill>
              <a:srgbClr val="000000"/>
            </a:solidFill>
          </a:ln>
        </p:spPr>
      </p:pic>
      <p:sp>
        <p:nvSpPr>
          <p:cNvPr id="6" name="Rectangle 5"/>
          <p:cNvSpPr/>
          <p:nvPr/>
        </p:nvSpPr>
        <p:spPr>
          <a:xfrm>
            <a:off x="763906" y="5486400"/>
            <a:ext cx="7589519" cy="430887"/>
          </a:xfrm>
          <a:prstGeom prst="rect">
            <a:avLst/>
          </a:prstGeom>
        </p:spPr>
        <p:txBody>
          <a:bodyPr wrap="square">
            <a:spAutoFit/>
          </a:bodyPr>
          <a:lstStyle/>
          <a:p>
            <a:pPr algn="ctr"/>
            <a:r>
              <a:rPr lang="en-US" sz="2200" b="1" dirty="0">
                <a:solidFill>
                  <a:schemeClr val="tx2">
                    <a:lumMod val="90000"/>
                    <a:lumOff val="10000"/>
                  </a:schemeClr>
                </a:solidFill>
                <a:hlinkClick r:id="rId4"/>
              </a:rPr>
              <a:t>www.act.org/workkeys/pdf/scale_score_interp_guide.pdf</a:t>
            </a:r>
            <a:endParaRPr lang="en-US" sz="2200" b="1" dirty="0"/>
          </a:p>
        </p:txBody>
      </p:sp>
    </p:spTree>
    <p:extLst>
      <p:ext uri="{BB962C8B-B14F-4D97-AF65-F5344CB8AC3E}">
        <p14:creationId xmlns:p14="http://schemas.microsoft.com/office/powerpoint/2010/main" val="3498623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ChangeAspect="1"/>
          </p:cNvSpPr>
          <p:nvPr/>
        </p:nvSpPr>
        <p:spPr>
          <a:xfrm>
            <a:off x="644489" y="1298845"/>
            <a:ext cx="3409188" cy="2743200"/>
          </a:xfrm>
          <a:prstGeom prst="rect">
            <a:avLst/>
          </a:prstGeom>
          <a:solidFill>
            <a:srgbClr val="1E4C7E"/>
          </a:solidFill>
          <a:ln w="38100">
            <a:solidFill>
              <a:srgbClr val="1E4C7E"/>
            </a:solidFill>
          </a:ln>
          <a:effectLst>
            <a:outerShdw blurRad="50800" dist="38100" dir="2700000" algn="tl" rotWithShape="0">
              <a:prstClr val="black">
                <a:alpha val="40000"/>
              </a:prstClr>
            </a:outerShdw>
          </a:effectLst>
        </p:spPr>
        <p:txBody>
          <a:bodyPr anchor="ctr" anchorCtr="0"/>
          <a:lstStyle>
            <a:lvl1pPr algn="ctr" defTabSz="457200" rtl="0" eaLnBrk="1" latinLnBrk="0" hangingPunct="1">
              <a:spcBef>
                <a:spcPct val="0"/>
              </a:spcBef>
              <a:buNone/>
              <a:defRPr sz="4400" b="0" i="0" kern="1200">
                <a:solidFill>
                  <a:srgbClr val="1E4C7E"/>
                </a:solidFill>
                <a:latin typeface="Arial Rounded MT Bold"/>
                <a:ea typeface="+mj-ea"/>
                <a:cs typeface="Arial Rounded MT Bold"/>
              </a:defRPr>
            </a:lvl1pPr>
          </a:lstStyle>
          <a:p>
            <a:pPr algn="l"/>
            <a:r>
              <a:rPr lang="en-US" sz="2800" b="1" dirty="0" smtClean="0">
                <a:solidFill>
                  <a:schemeClr val="bg1"/>
                </a:solidFill>
                <a:latin typeface="Arial" pitchFamily="34" charset="0"/>
                <a:cs typeface="Arial" pitchFamily="34" charset="0"/>
              </a:rPr>
              <a:t>Using WorkKeys Scores</a:t>
            </a:r>
            <a:endParaRPr lang="en-US" sz="2800" b="1" dirty="0">
              <a:solidFill>
                <a:schemeClr val="bg1"/>
              </a:solidFill>
              <a:latin typeface="Arial" pitchFamily="34" charset="0"/>
              <a:cs typeface="Arial" pitchFamily="34" charset="0"/>
            </a:endParaRPr>
          </a:p>
        </p:txBody>
      </p:sp>
      <p:pic>
        <p:nvPicPr>
          <p:cNvPr id="3075" name="Picture 3" descr="C:\Users\kosobucm\AppData\Local\Microsoft\Windows\Temporary Internet Files\Content.IE5\0OAHARSB\MP9003877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1280160"/>
            <a:ext cx="3909702" cy="278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387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371600"/>
            <a:ext cx="8229600" cy="4495800"/>
          </a:xfrm>
        </p:spPr>
        <p:txBody>
          <a:bodyPr/>
          <a:lstStyle/>
          <a:p>
            <a:r>
              <a:rPr lang="en-US" sz="2800" dirty="0" smtClean="0"/>
              <a:t>Provide an overview of WorkKeys assessments</a:t>
            </a:r>
          </a:p>
          <a:p>
            <a:r>
              <a:rPr lang="en-US" sz="2800" dirty="0" smtClean="0"/>
              <a:t>Explain how WorkKeys scores are calculated and what they mean</a:t>
            </a:r>
          </a:p>
          <a:p>
            <a:r>
              <a:rPr lang="en-US" sz="2800" dirty="0" smtClean="0"/>
              <a:t>Explain the difference between Level Scores and Scale Scores</a:t>
            </a:r>
          </a:p>
          <a:p>
            <a:r>
              <a:rPr lang="en-US" sz="2800" dirty="0" smtClean="0"/>
              <a:t>Demonstrate how students can use their WorkKeys scores</a:t>
            </a:r>
            <a:endParaRPr lang="en-US" sz="2800" dirty="0"/>
          </a:p>
          <a:p>
            <a:r>
              <a:rPr lang="en-US" sz="2800" dirty="0" smtClean="0"/>
              <a:t>Provide you and your students with additional resources</a:t>
            </a:r>
            <a:endParaRPr lang="en-US" sz="2800" dirty="0"/>
          </a:p>
        </p:txBody>
      </p:sp>
      <p:sp>
        <p:nvSpPr>
          <p:cNvPr id="3" name="Text Placeholder 2"/>
          <p:cNvSpPr>
            <a:spLocks noGrp="1"/>
          </p:cNvSpPr>
          <p:nvPr>
            <p:ph type="body" sz="quarter" idx="12"/>
          </p:nvPr>
        </p:nvSpPr>
        <p:spPr/>
        <p:txBody>
          <a:bodyPr/>
          <a:lstStyle/>
          <a:p>
            <a:r>
              <a:rPr lang="en-US" dirty="0" smtClean="0"/>
              <a:t>Introduction</a:t>
            </a:r>
            <a:endParaRPr lang="en-US" dirty="0"/>
          </a:p>
        </p:txBody>
      </p:sp>
      <p:sp>
        <p:nvSpPr>
          <p:cNvPr id="4" name="Text Placeholder 3"/>
          <p:cNvSpPr>
            <a:spLocks noGrp="1"/>
          </p:cNvSpPr>
          <p:nvPr>
            <p:ph type="body" sz="quarter" idx="11"/>
          </p:nvPr>
        </p:nvSpPr>
        <p:spPr/>
        <p:txBody>
          <a:bodyPr/>
          <a:lstStyle/>
          <a:p>
            <a:r>
              <a:rPr lang="en-US" dirty="0" smtClean="0"/>
              <a:t>Webinar Objectives	</a:t>
            </a:r>
            <a:endParaRPr lang="en-US" dirty="0"/>
          </a:p>
        </p:txBody>
      </p:sp>
    </p:spTree>
    <p:extLst>
      <p:ext uri="{BB962C8B-B14F-4D97-AF65-F5344CB8AC3E}">
        <p14:creationId xmlns:p14="http://schemas.microsoft.com/office/powerpoint/2010/main" val="1973657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828800"/>
            <a:ext cx="8229600" cy="3657600"/>
          </a:xfrm>
        </p:spPr>
        <p:txBody>
          <a:bodyPr/>
          <a:lstStyle/>
          <a:p>
            <a:r>
              <a:rPr lang="en-US" dirty="0" smtClean="0"/>
              <a:t>Qualify for an NCRC</a:t>
            </a:r>
          </a:p>
          <a:p>
            <a:r>
              <a:rPr lang="en-US" dirty="0" smtClean="0"/>
              <a:t>Career exploration</a:t>
            </a:r>
          </a:p>
          <a:p>
            <a:r>
              <a:rPr lang="en-US" dirty="0" smtClean="0"/>
              <a:t>Employment</a:t>
            </a:r>
          </a:p>
          <a:p>
            <a:r>
              <a:rPr lang="en-US" dirty="0" smtClean="0"/>
              <a:t>Entrance to/exit from community college programs</a:t>
            </a:r>
          </a:p>
          <a:p>
            <a:r>
              <a:rPr lang="en-US" dirty="0" smtClean="0"/>
              <a:t>College credit</a:t>
            </a:r>
          </a:p>
        </p:txBody>
      </p:sp>
      <p:sp>
        <p:nvSpPr>
          <p:cNvPr id="4" name="Text Placeholder 3"/>
          <p:cNvSpPr>
            <a:spLocks noGrp="1"/>
          </p:cNvSpPr>
          <p:nvPr>
            <p:ph type="body" sz="quarter" idx="11"/>
          </p:nvPr>
        </p:nvSpPr>
        <p:spPr/>
        <p:txBody>
          <a:bodyPr/>
          <a:lstStyle/>
          <a:p>
            <a:r>
              <a:rPr lang="en-US" dirty="0" smtClean="0"/>
              <a:t>How Students Can Use Their WorkKeys Scores</a:t>
            </a:r>
          </a:p>
          <a:p>
            <a:endParaRPr lang="en-US" dirty="0"/>
          </a:p>
        </p:txBody>
      </p:sp>
    </p:spTree>
    <p:extLst>
      <p:ext uri="{BB962C8B-B14F-4D97-AF65-F5344CB8AC3E}">
        <p14:creationId xmlns:p14="http://schemas.microsoft.com/office/powerpoint/2010/main" val="212838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02844" y="1828800"/>
            <a:ext cx="3931556" cy="3734262"/>
          </a:xfrm>
        </p:spPr>
        <p:txBody>
          <a:bodyPr/>
          <a:lstStyle/>
          <a:p>
            <a:r>
              <a:rPr lang="en-US" sz="2400" dirty="0" smtClean="0"/>
              <a:t>Evidence-based</a:t>
            </a:r>
          </a:p>
          <a:p>
            <a:r>
              <a:rPr lang="en-US" sz="2400" dirty="0" smtClean="0"/>
              <a:t>Industry-recognized</a:t>
            </a:r>
          </a:p>
          <a:p>
            <a:r>
              <a:rPr lang="en-US" sz="2400" dirty="0" smtClean="0"/>
              <a:t>Portable</a:t>
            </a:r>
          </a:p>
          <a:p>
            <a:r>
              <a:rPr lang="en-US" sz="2400" dirty="0" smtClean="0"/>
              <a:t>Used to document essential skills linked to workplace success</a:t>
            </a:r>
          </a:p>
          <a:p>
            <a:r>
              <a:rPr lang="en-US" sz="2400" dirty="0" smtClean="0"/>
              <a:t>Awarded at four levels:  Bronze, Silver, Gold, and Platinum</a:t>
            </a:r>
            <a:endParaRPr lang="en-US" sz="2400" dirty="0"/>
          </a:p>
        </p:txBody>
      </p:sp>
      <p:sp>
        <p:nvSpPr>
          <p:cNvPr id="6" name="Text Placeholder 5"/>
          <p:cNvSpPr>
            <a:spLocks noGrp="1"/>
          </p:cNvSpPr>
          <p:nvPr>
            <p:ph type="body" sz="quarter" idx="11"/>
          </p:nvPr>
        </p:nvSpPr>
        <p:spPr/>
        <p:txBody>
          <a:bodyPr/>
          <a:lstStyle/>
          <a:p>
            <a:r>
              <a:rPr lang="en-US" dirty="0" smtClean="0"/>
              <a:t>National Career Readiness Certificate (NCRC)</a:t>
            </a:r>
            <a:endParaRPr lang="en-US" dirty="0"/>
          </a:p>
        </p:txBody>
      </p:sp>
      <p:sp>
        <p:nvSpPr>
          <p:cNvPr id="3" name="TextBox 2"/>
          <p:cNvSpPr txBox="1"/>
          <p:nvPr/>
        </p:nvSpPr>
        <p:spPr>
          <a:xfrm>
            <a:off x="4191000" y="1143000"/>
            <a:ext cx="4572000" cy="430887"/>
          </a:xfrm>
          <a:prstGeom prst="rect">
            <a:avLst/>
          </a:prstGeom>
          <a:noFill/>
        </p:spPr>
        <p:txBody>
          <a:bodyPr wrap="square" rtlCol="0">
            <a:spAutoFit/>
          </a:bodyPr>
          <a:lstStyle/>
          <a:p>
            <a:r>
              <a:rPr lang="en-US" sz="2200" dirty="0" smtClean="0">
                <a:solidFill>
                  <a:srgbClr val="002D62"/>
                </a:solidFill>
                <a:latin typeface="Arial" pitchFamily="34" charset="0"/>
                <a:cs typeface="Arial" pitchFamily="34" charset="0"/>
              </a:rPr>
              <a:t>The NCRC™ is a credential that is:</a:t>
            </a:r>
            <a:endParaRPr lang="en-US" sz="2200" dirty="0">
              <a:solidFill>
                <a:srgbClr val="002D62"/>
              </a:solidFill>
              <a:latin typeface="Arial" pitchFamily="34" charset="0"/>
              <a:cs typeface="Arial" pitchFamily="34" charset="0"/>
            </a:endParaRPr>
          </a:p>
        </p:txBody>
      </p:sp>
      <p:pic>
        <p:nvPicPr>
          <p:cNvPr id="10" name="Picture 2" descr="cert thum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6" y="1143000"/>
            <a:ext cx="464551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69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Level Score Requirements</a:t>
            </a:r>
            <a:endParaRPr lang="en-US" dirty="0"/>
          </a:p>
        </p:txBody>
      </p:sp>
      <p:graphicFrame>
        <p:nvGraphicFramePr>
          <p:cNvPr id="5" name="Chart Placeholder 4"/>
          <p:cNvGraphicFramePr>
            <a:graphicFrameLocks noGrp="1"/>
          </p:cNvGraphicFramePr>
          <p:nvPr>
            <p:ph type="chart" sz="quarter" idx="13"/>
            <p:extLst>
              <p:ext uri="{D42A27DB-BD31-4B8C-83A1-F6EECF244321}">
                <p14:modId xmlns:p14="http://schemas.microsoft.com/office/powerpoint/2010/main" val="2746652668"/>
              </p:ext>
            </p:extLst>
          </p:nvPr>
        </p:nvGraphicFramePr>
        <p:xfrm>
          <a:off x="1600200" y="1524000"/>
          <a:ext cx="6019800" cy="2667000"/>
        </p:xfrm>
        <a:graphic>
          <a:graphicData uri="http://schemas.openxmlformats.org/drawingml/2006/table">
            <a:tbl>
              <a:tblPr firstRow="1" firstCol="1" bandRow="1">
                <a:tableStyleId>{5C22544A-7EE6-4342-B048-85BDC9FD1C3A}</a:tableStyleId>
              </a:tblPr>
              <a:tblGrid>
                <a:gridCol w="1943955"/>
                <a:gridCol w="4075845"/>
              </a:tblGrid>
              <a:tr h="635000">
                <a:tc>
                  <a:txBody>
                    <a:bodyPr/>
                    <a:lstStyle/>
                    <a:p>
                      <a:pPr marL="0" marR="0">
                        <a:spcBef>
                          <a:spcPts val="0"/>
                        </a:spcBef>
                        <a:spcAft>
                          <a:spcPts val="0"/>
                        </a:spcAft>
                      </a:pPr>
                      <a:r>
                        <a:rPr lang="en-US" sz="1800" dirty="0">
                          <a:effectLst/>
                        </a:rPr>
                        <a:t>Certificate </a:t>
                      </a:r>
                      <a:r>
                        <a:rPr lang="en-US" sz="1800" dirty="0" smtClean="0">
                          <a:effectLst/>
                        </a:rPr>
                        <a:t>Level</a:t>
                      </a:r>
                      <a:endParaRPr lang="en-US" sz="1800" dirty="0">
                        <a:effectLst/>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800" dirty="0">
                          <a:effectLst/>
                        </a:rPr>
                        <a:t>Level Score </a:t>
                      </a:r>
                      <a:r>
                        <a:rPr lang="en-US" sz="1800" dirty="0" smtClean="0">
                          <a:effectLst/>
                        </a:rPr>
                        <a:t>Requirements</a:t>
                      </a:r>
                      <a:endParaRPr lang="en-US" sz="1800" dirty="0">
                        <a:effectLst/>
                        <a:latin typeface="Arial"/>
                        <a:ea typeface="Calibri"/>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508000">
                <a:tc>
                  <a:txBody>
                    <a:bodyPr/>
                    <a:lstStyle/>
                    <a:p>
                      <a:pPr marL="0" marR="0">
                        <a:spcBef>
                          <a:spcPts val="0"/>
                        </a:spcBef>
                        <a:spcAft>
                          <a:spcPts val="0"/>
                        </a:spcAft>
                      </a:pPr>
                      <a:r>
                        <a:rPr lang="en-US" sz="1400" dirty="0">
                          <a:solidFill>
                            <a:srgbClr val="000000"/>
                          </a:solidFill>
                          <a:effectLst/>
                        </a:rPr>
                        <a:t>Platinum</a:t>
                      </a:r>
                      <a:endParaRPr lang="en-US" sz="1400" dirty="0">
                        <a:solidFill>
                          <a:srgbClr val="000000"/>
                        </a:solidFill>
                        <a:effectLst/>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spcBef>
                          <a:spcPts val="0"/>
                        </a:spcBef>
                        <a:spcAft>
                          <a:spcPts val="0"/>
                        </a:spcAft>
                      </a:pPr>
                      <a:r>
                        <a:rPr lang="en-US" sz="1400" dirty="0">
                          <a:solidFill>
                            <a:srgbClr val="000000"/>
                          </a:solidFill>
                          <a:effectLst/>
                        </a:rPr>
                        <a:t>Minimum score of </a:t>
                      </a:r>
                      <a:r>
                        <a:rPr lang="en-US" sz="1400" b="1" dirty="0">
                          <a:solidFill>
                            <a:srgbClr val="000000"/>
                          </a:solidFill>
                          <a:effectLst/>
                        </a:rPr>
                        <a:t>6</a:t>
                      </a:r>
                      <a:r>
                        <a:rPr lang="en-US" sz="1400" dirty="0">
                          <a:solidFill>
                            <a:srgbClr val="000000"/>
                          </a:solidFill>
                          <a:effectLst/>
                        </a:rPr>
                        <a:t> on each of the three tests</a:t>
                      </a:r>
                      <a:endParaRPr lang="en-US" sz="1400" dirty="0">
                        <a:solidFill>
                          <a:srgbClr val="000000"/>
                        </a:solidFill>
                        <a:effectLst/>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08000">
                <a:tc>
                  <a:txBody>
                    <a:bodyPr/>
                    <a:lstStyle/>
                    <a:p>
                      <a:pPr marL="0" marR="0">
                        <a:spcBef>
                          <a:spcPts val="0"/>
                        </a:spcBef>
                        <a:spcAft>
                          <a:spcPts val="0"/>
                        </a:spcAft>
                      </a:pPr>
                      <a:r>
                        <a:rPr lang="en-US" sz="1400" dirty="0">
                          <a:solidFill>
                            <a:srgbClr val="000000"/>
                          </a:solidFill>
                          <a:effectLst/>
                        </a:rPr>
                        <a:t>Gold</a:t>
                      </a:r>
                      <a:endParaRPr lang="en-US" sz="1400" dirty="0">
                        <a:solidFill>
                          <a:srgbClr val="000000"/>
                        </a:solidFill>
                        <a:effectLst/>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4B"/>
                    </a:solidFill>
                  </a:tcPr>
                </a:tc>
                <a:tc>
                  <a:txBody>
                    <a:bodyPr/>
                    <a:lstStyle/>
                    <a:p>
                      <a:pPr marL="0" marR="0">
                        <a:spcBef>
                          <a:spcPts val="0"/>
                        </a:spcBef>
                        <a:spcAft>
                          <a:spcPts val="0"/>
                        </a:spcAft>
                      </a:pPr>
                      <a:r>
                        <a:rPr lang="en-US" sz="1400" dirty="0">
                          <a:solidFill>
                            <a:srgbClr val="000000"/>
                          </a:solidFill>
                          <a:effectLst/>
                        </a:rPr>
                        <a:t>Minimum score of </a:t>
                      </a:r>
                      <a:r>
                        <a:rPr lang="en-US" sz="1400" b="1" dirty="0">
                          <a:solidFill>
                            <a:srgbClr val="000000"/>
                          </a:solidFill>
                          <a:effectLst/>
                        </a:rPr>
                        <a:t>5</a:t>
                      </a:r>
                      <a:r>
                        <a:rPr lang="en-US" sz="1400" dirty="0">
                          <a:solidFill>
                            <a:srgbClr val="000000"/>
                          </a:solidFill>
                          <a:effectLst/>
                        </a:rPr>
                        <a:t> on each of the three tests</a:t>
                      </a:r>
                      <a:endParaRPr lang="en-US" sz="1400" dirty="0">
                        <a:solidFill>
                          <a:srgbClr val="000000"/>
                        </a:solidFill>
                        <a:effectLst/>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08000">
                <a:tc>
                  <a:txBody>
                    <a:bodyPr/>
                    <a:lstStyle/>
                    <a:p>
                      <a:pPr marL="0" marR="0">
                        <a:spcBef>
                          <a:spcPts val="0"/>
                        </a:spcBef>
                        <a:spcAft>
                          <a:spcPts val="0"/>
                        </a:spcAft>
                      </a:pPr>
                      <a:r>
                        <a:rPr lang="en-US" sz="1400" dirty="0">
                          <a:solidFill>
                            <a:srgbClr val="000000"/>
                          </a:solidFill>
                          <a:effectLst/>
                        </a:rPr>
                        <a:t>Silver</a:t>
                      </a:r>
                      <a:endParaRPr lang="en-US" sz="1400" dirty="0">
                        <a:solidFill>
                          <a:srgbClr val="000000"/>
                        </a:solidFill>
                        <a:effectLst/>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a:spcBef>
                          <a:spcPts val="0"/>
                        </a:spcBef>
                        <a:spcAft>
                          <a:spcPts val="0"/>
                        </a:spcAft>
                      </a:pPr>
                      <a:r>
                        <a:rPr lang="en-US" sz="1400" dirty="0">
                          <a:solidFill>
                            <a:srgbClr val="000000"/>
                          </a:solidFill>
                          <a:effectLst/>
                        </a:rPr>
                        <a:t>Minimum score of </a:t>
                      </a:r>
                      <a:r>
                        <a:rPr lang="en-US" sz="1400" b="1" dirty="0">
                          <a:solidFill>
                            <a:srgbClr val="000000"/>
                          </a:solidFill>
                          <a:effectLst/>
                        </a:rPr>
                        <a:t>4</a:t>
                      </a:r>
                      <a:r>
                        <a:rPr lang="en-US" sz="1400" dirty="0">
                          <a:solidFill>
                            <a:srgbClr val="000000"/>
                          </a:solidFill>
                          <a:effectLst/>
                        </a:rPr>
                        <a:t> on each of the three tests</a:t>
                      </a:r>
                      <a:endParaRPr lang="en-US" sz="1400" dirty="0">
                        <a:solidFill>
                          <a:srgbClr val="000000"/>
                        </a:solidFill>
                        <a:effectLst/>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08000">
                <a:tc>
                  <a:txBody>
                    <a:bodyPr/>
                    <a:lstStyle/>
                    <a:p>
                      <a:pPr marL="0" marR="0">
                        <a:spcBef>
                          <a:spcPts val="0"/>
                        </a:spcBef>
                        <a:spcAft>
                          <a:spcPts val="0"/>
                        </a:spcAft>
                      </a:pPr>
                      <a:r>
                        <a:rPr lang="en-US" sz="1400" dirty="0">
                          <a:solidFill>
                            <a:srgbClr val="000000"/>
                          </a:solidFill>
                          <a:effectLst/>
                        </a:rPr>
                        <a:t>Bronze</a:t>
                      </a:r>
                      <a:endParaRPr lang="en-US" sz="1400" dirty="0">
                        <a:solidFill>
                          <a:srgbClr val="000000"/>
                        </a:solidFill>
                        <a:effectLst/>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9760"/>
                    </a:solidFill>
                  </a:tcPr>
                </a:tc>
                <a:tc>
                  <a:txBody>
                    <a:bodyPr/>
                    <a:lstStyle/>
                    <a:p>
                      <a:pPr marL="0" marR="0">
                        <a:spcBef>
                          <a:spcPts val="0"/>
                        </a:spcBef>
                        <a:spcAft>
                          <a:spcPts val="0"/>
                        </a:spcAft>
                      </a:pPr>
                      <a:r>
                        <a:rPr lang="en-US" sz="1400" dirty="0">
                          <a:solidFill>
                            <a:srgbClr val="000000"/>
                          </a:solidFill>
                          <a:effectLst/>
                        </a:rPr>
                        <a:t>Minimum score of </a:t>
                      </a:r>
                      <a:r>
                        <a:rPr lang="en-US" sz="1400" b="1" dirty="0">
                          <a:solidFill>
                            <a:srgbClr val="000000"/>
                          </a:solidFill>
                          <a:effectLst/>
                        </a:rPr>
                        <a:t>3</a:t>
                      </a:r>
                      <a:r>
                        <a:rPr lang="en-US" sz="1400" dirty="0">
                          <a:solidFill>
                            <a:srgbClr val="000000"/>
                          </a:solidFill>
                          <a:effectLst/>
                        </a:rPr>
                        <a:t> on each of the three tests</a:t>
                      </a:r>
                      <a:endParaRPr lang="en-US" sz="1400" dirty="0">
                        <a:solidFill>
                          <a:srgbClr val="000000"/>
                        </a:solidFill>
                        <a:effectLst/>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6" name="TextBox 5"/>
          <p:cNvSpPr txBox="1"/>
          <p:nvPr/>
        </p:nvSpPr>
        <p:spPr>
          <a:xfrm>
            <a:off x="1019175" y="4800600"/>
            <a:ext cx="7134226" cy="646331"/>
          </a:xfrm>
          <a:prstGeom prst="rect">
            <a:avLst/>
          </a:prstGeom>
          <a:noFill/>
          <a:ln>
            <a:noFill/>
          </a:ln>
        </p:spPr>
        <p:txBody>
          <a:bodyPr wrap="square" rtlCol="0">
            <a:spAutoFit/>
          </a:bodyPr>
          <a:lstStyle/>
          <a:p>
            <a:pPr algn="ctr"/>
            <a:r>
              <a:rPr lang="en-US" dirty="0">
                <a:solidFill>
                  <a:srgbClr val="E31B23"/>
                </a:solidFill>
              </a:rPr>
              <a:t>The three tests to be taken for the NCRC </a:t>
            </a:r>
            <a:r>
              <a:rPr lang="en-US" dirty="0" smtClean="0">
                <a:solidFill>
                  <a:srgbClr val="E31B23"/>
                </a:solidFill>
              </a:rPr>
              <a:t>are:  </a:t>
            </a:r>
            <a:br>
              <a:rPr lang="en-US" dirty="0" smtClean="0">
                <a:solidFill>
                  <a:srgbClr val="E31B23"/>
                </a:solidFill>
              </a:rPr>
            </a:br>
            <a:r>
              <a:rPr lang="en-US" i="1" dirty="0" smtClean="0">
                <a:solidFill>
                  <a:srgbClr val="E31B23"/>
                </a:solidFill>
              </a:rPr>
              <a:t>Applied Mathematics, Locating Information, and Reading </a:t>
            </a:r>
            <a:r>
              <a:rPr lang="en-US" i="1" dirty="0">
                <a:solidFill>
                  <a:srgbClr val="E31B23"/>
                </a:solidFill>
              </a:rPr>
              <a:t>for </a:t>
            </a:r>
            <a:r>
              <a:rPr lang="en-US" i="1" dirty="0" smtClean="0">
                <a:solidFill>
                  <a:srgbClr val="E31B23"/>
                </a:solidFill>
              </a:rPr>
              <a:t>Information.</a:t>
            </a:r>
            <a:endParaRPr lang="en-US" dirty="0">
              <a:solidFill>
                <a:srgbClr val="E31B23"/>
              </a:solidFill>
            </a:endParaRPr>
          </a:p>
        </p:txBody>
      </p:sp>
    </p:spTree>
    <p:extLst>
      <p:ext uri="{BB962C8B-B14F-4D97-AF65-F5344CB8AC3E}">
        <p14:creationId xmlns:p14="http://schemas.microsoft.com/office/powerpoint/2010/main" val="95691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4" name="Group 36"/>
          <p:cNvGraphicFramePr>
            <a:graphicFrameLocks noGrp="1"/>
          </p:cNvGraphicFramePr>
          <p:nvPr>
            <p:extLst>
              <p:ext uri="{D42A27DB-BD31-4B8C-83A1-F6EECF244321}">
                <p14:modId xmlns:p14="http://schemas.microsoft.com/office/powerpoint/2010/main" val="1125662168"/>
              </p:ext>
            </p:extLst>
          </p:nvPr>
        </p:nvGraphicFramePr>
        <p:xfrm>
          <a:off x="838275" y="1905372"/>
          <a:ext cx="7620373" cy="2584027"/>
        </p:xfrm>
        <a:graphic>
          <a:graphicData uri="http://schemas.openxmlformats.org/drawingml/2006/table">
            <a:tbl>
              <a:tblPr/>
              <a:tblGrid>
                <a:gridCol w="1905093"/>
                <a:gridCol w="1863816"/>
                <a:gridCol w="1841590"/>
                <a:gridCol w="2009874"/>
              </a:tblGrid>
              <a:tr h="99043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Job Qualification of Certificate Holders</a:t>
                      </a:r>
                      <a:br>
                        <a:rPr kumimoji="0" lang="en-US" sz="2400" b="0" i="0" u="none" strike="noStrike" cap="none" normalizeH="0" baseline="0" dirty="0" smtClean="0">
                          <a:ln>
                            <a:noFill/>
                          </a:ln>
                          <a:solidFill>
                            <a:schemeClr val="bg1"/>
                          </a:solidFill>
                          <a:effectLst/>
                          <a:latin typeface="Arial" charset="0"/>
                        </a:rPr>
                      </a:br>
                      <a:r>
                        <a:rPr kumimoji="0" lang="en-US" sz="2400" b="0" i="0" u="none" strike="noStrike" cap="none" normalizeH="0" baseline="0" dirty="0" smtClean="0">
                          <a:ln>
                            <a:noFill/>
                          </a:ln>
                          <a:solidFill>
                            <a:schemeClr val="bg1"/>
                          </a:solidFill>
                          <a:effectLst/>
                          <a:latin typeface="Arial" charset="0"/>
                        </a:rPr>
                        <a:t>(Essential Foundational Skills)</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793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Platinum NCRC</a:t>
                      </a:r>
                    </a:p>
                  </a:txBody>
                  <a:tcPr marL="91444" marR="91444"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Gold NCRC</a:t>
                      </a:r>
                    </a:p>
                  </a:txBody>
                  <a:tcPr marL="91444" marR="91444"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14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Silver NCRC</a:t>
                      </a:r>
                    </a:p>
                  </a:txBody>
                  <a:tcPr marL="91444" marR="91444"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Bronze NCRC</a:t>
                      </a:r>
                    </a:p>
                  </a:txBody>
                  <a:tcPr marL="91444" marR="91444"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9760"/>
                    </a:solidFill>
                  </a:tcPr>
                </a:tc>
              </a:tr>
              <a:tr h="1014247">
                <a:tc>
                  <a:txBody>
                    <a:bodyPr/>
                    <a:lstStyle/>
                    <a:p>
                      <a:pPr marL="223838" marR="0" lvl="0" indent="-223838"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rPr>
                        <a:t>99%</a:t>
                      </a:r>
                    </a:p>
                  </a:txBody>
                  <a:tcPr marL="91444" marR="91444"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tc>
                  <a:txBody>
                    <a:bodyPr/>
                    <a:lstStyle/>
                    <a:p>
                      <a:pPr marL="223838" marR="0" lvl="0" indent="-223838"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rPr>
                        <a:t>93%</a:t>
                      </a:r>
                    </a:p>
                  </a:txBody>
                  <a:tcPr marL="91444" marR="91444"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14B"/>
                    </a:solidFill>
                  </a:tcPr>
                </a:tc>
                <a:tc>
                  <a:txBody>
                    <a:bodyPr/>
                    <a:lstStyle/>
                    <a:p>
                      <a:pPr marL="223838" marR="0" lvl="0" indent="-223838"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rPr>
                        <a:t>69%</a:t>
                      </a:r>
                    </a:p>
                  </a:txBody>
                  <a:tcPr marL="91444" marR="91444"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223838" marR="0" lvl="0" indent="-223838"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rPr>
                        <a:t>17%</a:t>
                      </a:r>
                    </a:p>
                  </a:txBody>
                  <a:tcPr marL="91444" marR="91444"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9760"/>
                    </a:solidFill>
                  </a:tcPr>
                </a:tc>
              </a:tr>
            </a:tbl>
          </a:graphicData>
        </a:graphic>
      </p:graphicFrame>
      <p:sp>
        <p:nvSpPr>
          <p:cNvPr id="26645" name="Text Box 25"/>
          <p:cNvSpPr txBox="1">
            <a:spLocks noChangeArrowheads="1"/>
          </p:cNvSpPr>
          <p:nvPr/>
        </p:nvSpPr>
        <p:spPr bwMode="auto">
          <a:xfrm>
            <a:off x="1676549" y="4496098"/>
            <a:ext cx="6839025" cy="30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lvl1pPr eaLnBrk="0" hangingPunct="0">
              <a:defRPr sz="4300" b="1">
                <a:solidFill>
                  <a:srgbClr val="000000"/>
                </a:solidFill>
                <a:latin typeface="Baskerville" charset="0"/>
                <a:sym typeface="Gill Sans" charset="0"/>
              </a:defRPr>
            </a:lvl1pPr>
            <a:lvl2pPr marL="742950" indent="-285750" eaLnBrk="0" hangingPunct="0">
              <a:defRPr sz="4300" b="1">
                <a:solidFill>
                  <a:srgbClr val="000000"/>
                </a:solidFill>
                <a:latin typeface="Baskerville" charset="0"/>
                <a:sym typeface="Gill Sans" charset="0"/>
              </a:defRPr>
            </a:lvl2pPr>
            <a:lvl3pPr marL="1143000" indent="-228600" eaLnBrk="0" hangingPunct="0">
              <a:defRPr sz="4300" b="1">
                <a:solidFill>
                  <a:srgbClr val="000000"/>
                </a:solidFill>
                <a:latin typeface="Baskerville" charset="0"/>
                <a:sym typeface="Gill Sans" charset="0"/>
              </a:defRPr>
            </a:lvl3pPr>
            <a:lvl4pPr marL="1600200" indent="-228600" eaLnBrk="0" hangingPunct="0">
              <a:defRPr sz="4300" b="1">
                <a:solidFill>
                  <a:srgbClr val="000000"/>
                </a:solidFill>
                <a:latin typeface="Baskerville" charset="0"/>
                <a:sym typeface="Gill Sans" charset="0"/>
              </a:defRPr>
            </a:lvl4pPr>
            <a:lvl5pPr marL="2057400" indent="-228600" eaLnBrk="0" hangingPunct="0">
              <a:defRPr sz="4300" b="1">
                <a:solidFill>
                  <a:srgbClr val="000000"/>
                </a:solidFill>
                <a:latin typeface="Baskerville" charset="0"/>
                <a:sym typeface="Gill Sans" charset="0"/>
              </a:defRPr>
            </a:lvl5pPr>
            <a:lvl6pPr marL="2514600" indent="-228600" algn="ctr" eaLnBrk="0" fontAlgn="base" hangingPunct="0">
              <a:spcBef>
                <a:spcPct val="0"/>
              </a:spcBef>
              <a:spcAft>
                <a:spcPct val="0"/>
              </a:spcAft>
              <a:defRPr sz="4300" b="1">
                <a:solidFill>
                  <a:srgbClr val="000000"/>
                </a:solidFill>
                <a:latin typeface="Baskerville" charset="0"/>
                <a:sym typeface="Gill Sans" charset="0"/>
              </a:defRPr>
            </a:lvl6pPr>
            <a:lvl7pPr marL="2971800" indent="-228600" algn="ctr" eaLnBrk="0" fontAlgn="base" hangingPunct="0">
              <a:spcBef>
                <a:spcPct val="0"/>
              </a:spcBef>
              <a:spcAft>
                <a:spcPct val="0"/>
              </a:spcAft>
              <a:defRPr sz="4300" b="1">
                <a:solidFill>
                  <a:srgbClr val="000000"/>
                </a:solidFill>
                <a:latin typeface="Baskerville" charset="0"/>
                <a:sym typeface="Gill Sans" charset="0"/>
              </a:defRPr>
            </a:lvl7pPr>
            <a:lvl8pPr marL="3429000" indent="-228600" algn="ctr" eaLnBrk="0" fontAlgn="base" hangingPunct="0">
              <a:spcBef>
                <a:spcPct val="0"/>
              </a:spcBef>
              <a:spcAft>
                <a:spcPct val="0"/>
              </a:spcAft>
              <a:defRPr sz="4300" b="1">
                <a:solidFill>
                  <a:srgbClr val="000000"/>
                </a:solidFill>
                <a:latin typeface="Baskerville" charset="0"/>
                <a:sym typeface="Gill Sans" charset="0"/>
              </a:defRPr>
            </a:lvl8pPr>
            <a:lvl9pPr marL="3886200" indent="-228600" algn="ctr" eaLnBrk="0" fontAlgn="base" hangingPunct="0">
              <a:spcBef>
                <a:spcPct val="0"/>
              </a:spcBef>
              <a:spcAft>
                <a:spcPct val="0"/>
              </a:spcAft>
              <a:defRPr sz="4300" b="1">
                <a:solidFill>
                  <a:srgbClr val="000000"/>
                </a:solidFill>
                <a:latin typeface="Baskerville" charset="0"/>
                <a:sym typeface="Gill Sans" charset="0"/>
              </a:defRPr>
            </a:lvl9pPr>
          </a:lstStyle>
          <a:p>
            <a:pPr algn="r" eaLnBrk="1" hangingPunct="1">
              <a:spcBef>
                <a:spcPct val="50000"/>
              </a:spcBef>
            </a:pPr>
            <a:r>
              <a:rPr lang="en-US" altLang="en-US" sz="1400" dirty="0">
                <a:latin typeface="Arial" charset="0"/>
              </a:rPr>
              <a:t>Source: ACT </a:t>
            </a:r>
            <a:r>
              <a:rPr lang="en-US" altLang="en-US" sz="1400" dirty="0" err="1">
                <a:latin typeface="Arial" charset="0"/>
              </a:rPr>
              <a:t>JobPro</a:t>
            </a:r>
            <a:r>
              <a:rPr lang="en-US" altLang="en-US" sz="1400" dirty="0">
                <a:latin typeface="Arial" charset="0"/>
              </a:rPr>
              <a:t> Data 2007-2011</a:t>
            </a:r>
          </a:p>
        </p:txBody>
      </p:sp>
      <p:sp>
        <p:nvSpPr>
          <p:cNvPr id="2" name="Text Placeholder 1"/>
          <p:cNvSpPr>
            <a:spLocks noGrp="1"/>
          </p:cNvSpPr>
          <p:nvPr>
            <p:ph type="body" sz="quarter" idx="11"/>
          </p:nvPr>
        </p:nvSpPr>
        <p:spPr/>
        <p:txBody>
          <a:bodyPr/>
          <a:lstStyle/>
          <a:p>
            <a:r>
              <a:rPr lang="en-US" dirty="0" smtClean="0"/>
              <a:t>Job Qualification of Certificate Holders</a:t>
            </a:r>
            <a:endParaRPr lang="en-US" dirty="0"/>
          </a:p>
        </p:txBody>
      </p:sp>
    </p:spTree>
    <p:extLst>
      <p:ext uri="{BB962C8B-B14F-4D97-AF65-F5344CB8AC3E}">
        <p14:creationId xmlns:p14="http://schemas.microsoft.com/office/powerpoint/2010/main" val="2959808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Percent of High School NCRC Qualifiers by NCRC Level</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74" y="1447800"/>
            <a:ext cx="7765026" cy="4114800"/>
          </a:xfrm>
          <a:prstGeom prst="rect">
            <a:avLst/>
          </a:prstGeom>
          <a:ln w="15875">
            <a:solidFill>
              <a:srgbClr val="000000"/>
            </a:solidFill>
          </a:ln>
        </p:spPr>
      </p:pic>
    </p:spTree>
    <p:extLst>
      <p:ext uri="{BB962C8B-B14F-4D97-AF65-F5344CB8AC3E}">
        <p14:creationId xmlns:p14="http://schemas.microsoft.com/office/powerpoint/2010/main" val="86504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600200"/>
            <a:ext cx="8565244" cy="4419600"/>
          </a:xfrm>
        </p:spPr>
        <p:txBody>
          <a:bodyPr/>
          <a:lstStyle/>
          <a:p>
            <a:r>
              <a:rPr lang="en-US" dirty="0" smtClean="0"/>
              <a:t>Review the WorkKeys skills needed for different careers</a:t>
            </a:r>
          </a:p>
          <a:p>
            <a:r>
              <a:rPr lang="en-US" dirty="0" smtClean="0"/>
              <a:t>Search for jobs by skill levels</a:t>
            </a:r>
          </a:p>
          <a:p>
            <a:r>
              <a:rPr lang="en-US" dirty="0" smtClean="0">
                <a:hlinkClick r:id="rId3"/>
              </a:rPr>
              <a:t>profiles.keytrain.com/</a:t>
            </a:r>
            <a:r>
              <a:rPr lang="en-US" dirty="0" err="1" smtClean="0">
                <a:hlinkClick r:id="rId3"/>
              </a:rPr>
              <a:t>profile_search</a:t>
            </a:r>
            <a:r>
              <a:rPr lang="en-US" dirty="0" smtClean="0">
                <a:hlinkClick r:id="rId3"/>
              </a:rPr>
              <a:t>/</a:t>
            </a:r>
            <a:r>
              <a:rPr lang="en-US" dirty="0" smtClean="0"/>
              <a:t> </a:t>
            </a:r>
          </a:p>
          <a:p>
            <a:r>
              <a:rPr lang="en-US" dirty="0" smtClean="0"/>
              <a:t>For detailed information, attend the </a:t>
            </a:r>
            <a:br>
              <a:rPr lang="en-US" dirty="0" smtClean="0"/>
            </a:br>
            <a:r>
              <a:rPr lang="en-US" dirty="0" smtClean="0"/>
              <a:t>“Using the Occupational Profile Database</a:t>
            </a:r>
            <a:r>
              <a:rPr lang="en-US" dirty="0"/>
              <a:t>” webinar: </a:t>
            </a:r>
            <a:r>
              <a:rPr lang="en-US" sz="2200" dirty="0" smtClean="0">
                <a:hlinkClick r:id="rId4"/>
              </a:rPr>
              <a:t>student.gototraining.com/1yx78/catalog/4912135621342396416</a:t>
            </a:r>
            <a:r>
              <a:rPr lang="en-US" sz="2200" dirty="0" smtClean="0"/>
              <a:t> </a:t>
            </a:r>
            <a:endParaRPr lang="en-US" sz="2200" dirty="0"/>
          </a:p>
        </p:txBody>
      </p:sp>
      <p:sp>
        <p:nvSpPr>
          <p:cNvPr id="4" name="Text Placeholder 3"/>
          <p:cNvSpPr>
            <a:spLocks noGrp="1"/>
          </p:cNvSpPr>
          <p:nvPr>
            <p:ph type="body" sz="quarter" idx="11"/>
          </p:nvPr>
        </p:nvSpPr>
        <p:spPr/>
        <p:txBody>
          <a:bodyPr/>
          <a:lstStyle/>
          <a:p>
            <a:r>
              <a:rPr lang="en-US" dirty="0" smtClean="0"/>
              <a:t>Career Exploration</a:t>
            </a:r>
            <a:endParaRPr lang="en-US" dirty="0"/>
          </a:p>
        </p:txBody>
      </p:sp>
    </p:spTree>
    <p:extLst>
      <p:ext uri="{BB962C8B-B14F-4D97-AF65-F5344CB8AC3E}">
        <p14:creationId xmlns:p14="http://schemas.microsoft.com/office/powerpoint/2010/main" val="3187347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904538"/>
            <a:ext cx="8229600" cy="3429462"/>
          </a:xfrm>
        </p:spPr>
        <p:txBody>
          <a:bodyPr/>
          <a:lstStyle/>
          <a:p>
            <a:r>
              <a:rPr lang="en-US" dirty="0" smtClean="0"/>
              <a:t>The student should:</a:t>
            </a:r>
          </a:p>
          <a:p>
            <a:pPr lvl="1"/>
            <a:r>
              <a:rPr lang="en-US" dirty="0" smtClean="0"/>
              <a:t>Include NCRC information and WorkKeys scores on résumés and job applications</a:t>
            </a:r>
          </a:p>
          <a:p>
            <a:pPr lvl="1">
              <a:spcAft>
                <a:spcPts val="1200"/>
              </a:spcAft>
            </a:pPr>
            <a:r>
              <a:rPr lang="en-US" dirty="0" smtClean="0"/>
              <a:t>Take this same information to job interviews</a:t>
            </a:r>
          </a:p>
          <a:p>
            <a:r>
              <a:rPr lang="en-US" dirty="0" smtClean="0"/>
              <a:t>Employers can see if a student possesses the skills needed for the job</a:t>
            </a:r>
            <a:endParaRPr lang="en-US" dirty="0"/>
          </a:p>
        </p:txBody>
      </p:sp>
      <p:sp>
        <p:nvSpPr>
          <p:cNvPr id="4" name="Text Placeholder 3"/>
          <p:cNvSpPr>
            <a:spLocks noGrp="1"/>
          </p:cNvSpPr>
          <p:nvPr>
            <p:ph type="body" sz="quarter" idx="11"/>
          </p:nvPr>
        </p:nvSpPr>
        <p:spPr/>
        <p:txBody>
          <a:bodyPr/>
          <a:lstStyle/>
          <a:p>
            <a:r>
              <a:rPr lang="en-US" dirty="0" smtClean="0"/>
              <a:t>Employment – New Jobs</a:t>
            </a:r>
            <a:endParaRPr lang="en-US" dirty="0"/>
          </a:p>
        </p:txBody>
      </p:sp>
    </p:spTree>
    <p:extLst>
      <p:ext uri="{BB962C8B-B14F-4D97-AF65-F5344CB8AC3E}">
        <p14:creationId xmlns:p14="http://schemas.microsoft.com/office/powerpoint/2010/main" val="3954168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Skills may align better with another job</a:t>
            </a:r>
          </a:p>
          <a:p>
            <a:r>
              <a:rPr lang="en-US" dirty="0" smtClean="0"/>
              <a:t>May </a:t>
            </a:r>
            <a:r>
              <a:rPr lang="en-US" dirty="0"/>
              <a:t>have the skills needed for an advanced job</a:t>
            </a:r>
          </a:p>
          <a:p>
            <a:r>
              <a:rPr lang="en-US" dirty="0" smtClean="0"/>
              <a:t>A happier worker?</a:t>
            </a:r>
            <a:endParaRPr lang="en-US" dirty="0"/>
          </a:p>
        </p:txBody>
      </p:sp>
      <p:sp>
        <p:nvSpPr>
          <p:cNvPr id="4" name="Text Placeholder 3"/>
          <p:cNvSpPr>
            <a:spLocks noGrp="1"/>
          </p:cNvSpPr>
          <p:nvPr>
            <p:ph type="body" sz="quarter" idx="11"/>
          </p:nvPr>
        </p:nvSpPr>
        <p:spPr/>
        <p:txBody>
          <a:bodyPr/>
          <a:lstStyle/>
          <a:p>
            <a:r>
              <a:rPr lang="en-US" dirty="0" smtClean="0"/>
              <a:t>Employment – Current Job</a:t>
            </a:r>
            <a:endParaRPr lang="en-US" dirty="0"/>
          </a:p>
        </p:txBody>
      </p:sp>
    </p:spTree>
    <p:extLst>
      <p:ext uri="{BB962C8B-B14F-4D97-AF65-F5344CB8AC3E}">
        <p14:creationId xmlns:p14="http://schemas.microsoft.com/office/powerpoint/2010/main" val="972001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Community colleges may require an NCRC prior to accepting students into a program</a:t>
            </a:r>
          </a:p>
          <a:p>
            <a:r>
              <a:rPr lang="en-US" dirty="0" smtClean="0"/>
              <a:t>Some require the NCRC prior to awarding a certificate/diploma</a:t>
            </a:r>
            <a:endParaRPr lang="en-US" dirty="0"/>
          </a:p>
        </p:txBody>
      </p:sp>
      <p:sp>
        <p:nvSpPr>
          <p:cNvPr id="4" name="Text Placeholder 3"/>
          <p:cNvSpPr>
            <a:spLocks noGrp="1"/>
          </p:cNvSpPr>
          <p:nvPr>
            <p:ph type="body" sz="quarter" idx="11"/>
          </p:nvPr>
        </p:nvSpPr>
        <p:spPr/>
        <p:txBody>
          <a:bodyPr/>
          <a:lstStyle/>
          <a:p>
            <a:r>
              <a:rPr lang="en-US" dirty="0" smtClean="0"/>
              <a:t>Entrance to/Exit from Community College Programs</a:t>
            </a:r>
            <a:endParaRPr lang="en-US" dirty="0"/>
          </a:p>
        </p:txBody>
      </p:sp>
    </p:spTree>
    <p:extLst>
      <p:ext uri="{BB962C8B-B14F-4D97-AF65-F5344CB8AC3E}">
        <p14:creationId xmlns:p14="http://schemas.microsoft.com/office/powerpoint/2010/main" val="2675062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447338"/>
            <a:ext cx="8336644" cy="4724862"/>
          </a:xfrm>
        </p:spPr>
        <p:txBody>
          <a:bodyPr/>
          <a:lstStyle/>
          <a:p>
            <a:pPr>
              <a:spcAft>
                <a:spcPts val="1200"/>
              </a:spcAft>
            </a:pPr>
            <a:r>
              <a:rPr lang="en-US" sz="2800" dirty="0" smtClean="0"/>
              <a:t>Include WorkKeys scores with college application</a:t>
            </a:r>
          </a:p>
          <a:p>
            <a:pPr>
              <a:spcAft>
                <a:spcPts val="600"/>
              </a:spcAft>
            </a:pPr>
            <a:r>
              <a:rPr lang="en-US" sz="2800" dirty="0" smtClean="0"/>
              <a:t>The American Council of Education (ACE) has recommended the National Career Readiness Certificate for college credit:</a:t>
            </a:r>
          </a:p>
          <a:p>
            <a:pPr lvl="1">
              <a:spcAft>
                <a:spcPts val="600"/>
              </a:spcAft>
            </a:pPr>
            <a:r>
              <a:rPr lang="en-US" sz="2400" b="1" dirty="0" smtClean="0"/>
              <a:t>Silver</a:t>
            </a:r>
            <a:r>
              <a:rPr lang="en-US" sz="2400" dirty="0" smtClean="0"/>
              <a:t>: 3 semester hours in applied critical thinking for vocational certificate programs</a:t>
            </a:r>
          </a:p>
          <a:p>
            <a:pPr lvl="1">
              <a:spcAft>
                <a:spcPts val="1200"/>
              </a:spcAft>
            </a:pPr>
            <a:r>
              <a:rPr lang="en-US" sz="2400" b="1" dirty="0" smtClean="0"/>
              <a:t>Gold or Platinum</a:t>
            </a:r>
            <a:r>
              <a:rPr lang="en-US" sz="2400" dirty="0" smtClean="0"/>
              <a:t>: 3 semester hours in applied critical thinking for lower-division baccalaureate or associate degree programs</a:t>
            </a:r>
          </a:p>
        </p:txBody>
      </p:sp>
      <p:sp>
        <p:nvSpPr>
          <p:cNvPr id="4" name="Text Placeholder 3"/>
          <p:cNvSpPr>
            <a:spLocks noGrp="1"/>
          </p:cNvSpPr>
          <p:nvPr>
            <p:ph type="body" sz="quarter" idx="11"/>
          </p:nvPr>
        </p:nvSpPr>
        <p:spPr/>
        <p:txBody>
          <a:bodyPr/>
          <a:lstStyle/>
          <a:p>
            <a:r>
              <a:rPr lang="en-US" dirty="0" smtClean="0"/>
              <a:t>College Credit – ACE and the NCRC</a:t>
            </a:r>
            <a:endParaRPr lang="en-US" dirty="0"/>
          </a:p>
        </p:txBody>
      </p:sp>
      <p:sp>
        <p:nvSpPr>
          <p:cNvPr id="5" name="Text Placeholder 2"/>
          <p:cNvSpPr>
            <a:spLocks noGrp="1"/>
          </p:cNvSpPr>
          <p:nvPr>
            <p:ph type="body" sz="quarter" idx="12"/>
          </p:nvPr>
        </p:nvSpPr>
        <p:spPr>
          <a:xfrm>
            <a:off x="426356" y="808183"/>
            <a:ext cx="2552700" cy="544513"/>
          </a:xfrm>
        </p:spPr>
        <p:txBody>
          <a:bodyPr/>
          <a:lstStyle/>
          <a:p>
            <a:r>
              <a:rPr lang="en-US" dirty="0" smtClean="0"/>
              <a:t>Recommendation for College Credit</a:t>
            </a:r>
            <a:endParaRPr lang="en-US" dirty="0"/>
          </a:p>
        </p:txBody>
      </p:sp>
    </p:spTree>
    <p:extLst>
      <p:ext uri="{BB962C8B-B14F-4D97-AF65-F5344CB8AC3E}">
        <p14:creationId xmlns:p14="http://schemas.microsoft.com/office/powerpoint/2010/main" val="3657997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ChangeAspect="1"/>
          </p:cNvSpPr>
          <p:nvPr/>
        </p:nvSpPr>
        <p:spPr>
          <a:xfrm>
            <a:off x="644489" y="1298845"/>
            <a:ext cx="3409188" cy="2743200"/>
          </a:xfrm>
          <a:prstGeom prst="rect">
            <a:avLst/>
          </a:prstGeom>
          <a:solidFill>
            <a:srgbClr val="1E4C7E"/>
          </a:solidFill>
          <a:ln w="38100">
            <a:solidFill>
              <a:srgbClr val="1E4C7E"/>
            </a:solidFill>
          </a:ln>
          <a:effectLst>
            <a:outerShdw blurRad="50800" dist="38100" dir="2700000" algn="tl" rotWithShape="0">
              <a:prstClr val="black">
                <a:alpha val="40000"/>
              </a:prstClr>
            </a:outerShdw>
          </a:effectLst>
        </p:spPr>
        <p:txBody>
          <a:bodyPr anchor="ctr" anchorCtr="0"/>
          <a:lstStyle>
            <a:lvl1pPr algn="ctr" defTabSz="457200" rtl="0" eaLnBrk="1" latinLnBrk="0" hangingPunct="1">
              <a:spcBef>
                <a:spcPct val="0"/>
              </a:spcBef>
              <a:buNone/>
              <a:defRPr sz="4400" b="0" i="0" kern="1200">
                <a:solidFill>
                  <a:srgbClr val="1E4C7E"/>
                </a:solidFill>
                <a:latin typeface="Arial Rounded MT Bold"/>
                <a:ea typeface="+mj-ea"/>
                <a:cs typeface="Arial Rounded MT Bold"/>
              </a:defRPr>
            </a:lvl1pPr>
          </a:lstStyle>
          <a:p>
            <a:pPr algn="l"/>
            <a:r>
              <a:rPr lang="en-US" sz="2800" b="1" dirty="0" smtClean="0">
                <a:solidFill>
                  <a:schemeClr val="bg1"/>
                </a:solidFill>
                <a:latin typeface="Arial" pitchFamily="34" charset="0"/>
                <a:cs typeface="Arial" pitchFamily="34" charset="0"/>
              </a:rPr>
              <a:t>WorkKeys Assessments</a:t>
            </a:r>
            <a:endParaRPr lang="en-US" sz="2800" b="1" dirty="0">
              <a:solidFill>
                <a:schemeClr val="bg1"/>
              </a:solidFill>
              <a:latin typeface="Arial" pitchFamily="34" charset="0"/>
              <a:cs typeface="Arial" pitchFamily="34" charset="0"/>
            </a:endParaRPr>
          </a:p>
        </p:txBody>
      </p:sp>
      <p:pic>
        <p:nvPicPr>
          <p:cNvPr id="2050" name="Picture 2" descr="C:\Users\kosobucm\AppData\Local\Microsoft\Windows\Temporary Internet Files\Content.IE5\P9762UJA\MP9004225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835" y="1295400"/>
            <a:ext cx="4185014" cy="278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327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523538"/>
            <a:ext cx="8336644" cy="4115262"/>
          </a:xfrm>
        </p:spPr>
        <p:txBody>
          <a:bodyPr/>
          <a:lstStyle/>
          <a:p>
            <a:pPr>
              <a:spcAft>
                <a:spcPts val="1200"/>
              </a:spcAft>
            </a:pPr>
            <a:r>
              <a:rPr lang="en-US" sz="2800" dirty="0" smtClean="0"/>
              <a:t>According to studies conducted by the University of Michigan, 3 credit hours equates to between a 135- and 180-hour commitment by the individual</a:t>
            </a:r>
          </a:p>
          <a:p>
            <a:pPr>
              <a:spcAft>
                <a:spcPts val="600"/>
              </a:spcAft>
            </a:pPr>
            <a:r>
              <a:rPr lang="en-US" sz="2800" dirty="0" smtClean="0"/>
              <a:t>The average community college credit hour costs in the vicinity of $150.  The average cost of a credit hour at an in-state university is $350.</a:t>
            </a:r>
          </a:p>
          <a:p>
            <a:pPr>
              <a:spcAft>
                <a:spcPts val="600"/>
              </a:spcAft>
            </a:pPr>
            <a:r>
              <a:rPr lang="en-US" sz="2800" dirty="0" smtClean="0"/>
              <a:t>This places the value of the NCRC and ACE’s endorsement between $450 and $1,050.</a:t>
            </a:r>
          </a:p>
        </p:txBody>
      </p:sp>
      <p:sp>
        <p:nvSpPr>
          <p:cNvPr id="4" name="Text Placeholder 3"/>
          <p:cNvSpPr>
            <a:spLocks noGrp="1"/>
          </p:cNvSpPr>
          <p:nvPr>
            <p:ph type="body" sz="quarter" idx="11"/>
          </p:nvPr>
        </p:nvSpPr>
        <p:spPr/>
        <p:txBody>
          <a:bodyPr/>
          <a:lstStyle/>
          <a:p>
            <a:r>
              <a:rPr lang="en-US" dirty="0" smtClean="0"/>
              <a:t>College Credit – ACE and the NCRC</a:t>
            </a:r>
            <a:endParaRPr lang="en-US" dirty="0"/>
          </a:p>
        </p:txBody>
      </p:sp>
      <p:sp>
        <p:nvSpPr>
          <p:cNvPr id="5" name="Text Placeholder 2"/>
          <p:cNvSpPr>
            <a:spLocks noGrp="1"/>
          </p:cNvSpPr>
          <p:nvPr>
            <p:ph type="body" sz="quarter" idx="12"/>
          </p:nvPr>
        </p:nvSpPr>
        <p:spPr>
          <a:xfrm>
            <a:off x="426356" y="808183"/>
            <a:ext cx="2552700" cy="544513"/>
          </a:xfrm>
        </p:spPr>
        <p:txBody>
          <a:bodyPr/>
          <a:lstStyle/>
          <a:p>
            <a:r>
              <a:rPr lang="en-US" dirty="0" smtClean="0"/>
              <a:t>What This Means to Students</a:t>
            </a:r>
            <a:endParaRPr lang="en-US" dirty="0"/>
          </a:p>
        </p:txBody>
      </p:sp>
    </p:spTree>
    <p:extLst>
      <p:ext uri="{BB962C8B-B14F-4D97-AF65-F5344CB8AC3E}">
        <p14:creationId xmlns:p14="http://schemas.microsoft.com/office/powerpoint/2010/main" val="3081519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447338"/>
            <a:ext cx="8229600" cy="4629612"/>
          </a:xfrm>
        </p:spPr>
        <p:txBody>
          <a:bodyPr/>
          <a:lstStyle/>
          <a:p>
            <a:pPr>
              <a:spcAft>
                <a:spcPts val="1800"/>
              </a:spcAft>
            </a:pPr>
            <a:r>
              <a:rPr lang="en-US" sz="2600" dirty="0" smtClean="0"/>
              <a:t>The ACE College Credit Recommendation Service (</a:t>
            </a:r>
            <a:r>
              <a:rPr lang="en-US" sz="2600" dirty="0"/>
              <a:t>CREDIT):</a:t>
            </a:r>
            <a:br>
              <a:rPr lang="en-US" sz="2600" dirty="0"/>
            </a:br>
            <a:r>
              <a:rPr lang="en-US" sz="2200" dirty="0" smtClean="0">
                <a:hlinkClick r:id="rId3"/>
              </a:rPr>
              <a:t>www.acenet.edu/news-room/Pages/College-Credit-Recommendation-Service-CREDIT.aspx</a:t>
            </a:r>
            <a:r>
              <a:rPr lang="en-US" sz="2200" dirty="0" smtClean="0"/>
              <a:t> </a:t>
            </a:r>
          </a:p>
          <a:p>
            <a:pPr>
              <a:spcAft>
                <a:spcPts val="1800"/>
              </a:spcAft>
            </a:pPr>
            <a:r>
              <a:rPr lang="en-US" sz="2600" dirty="0" smtClean="0"/>
              <a:t>The ACE National Guide to College Credit for Workforce Training: </a:t>
            </a:r>
            <a:r>
              <a:rPr lang="en-US" sz="2200" dirty="0" smtClean="0">
                <a:hlinkClick r:id="rId4"/>
              </a:rPr>
              <a:t>www2.acenet.edu/credit</a:t>
            </a:r>
            <a:r>
              <a:rPr lang="en-US" sz="2200" dirty="0">
                <a:hlinkClick r:id="rId4"/>
              </a:rPr>
              <a:t>/?</a:t>
            </a:r>
            <a:r>
              <a:rPr lang="en-US" sz="2200" dirty="0" smtClean="0">
                <a:hlinkClick r:id="rId4"/>
              </a:rPr>
              <a:t>fuseaction=browse.main</a:t>
            </a:r>
            <a:endParaRPr lang="en-US" sz="2200" dirty="0" smtClean="0"/>
          </a:p>
          <a:p>
            <a:r>
              <a:rPr lang="en-US" sz="2600" dirty="0"/>
              <a:t>ACE CREDIT – NCRC:</a:t>
            </a:r>
            <a:br>
              <a:rPr lang="en-US" sz="2600" dirty="0"/>
            </a:br>
            <a:r>
              <a:rPr lang="en-US" sz="2200" dirty="0" smtClean="0">
                <a:hlinkClick r:id="rId5"/>
              </a:rPr>
              <a:t>www2.acenet.edu/credit</a:t>
            </a:r>
            <a:r>
              <a:rPr lang="en-US" sz="2200" dirty="0">
                <a:hlinkClick r:id="rId5"/>
              </a:rPr>
              <a:t>/?</a:t>
            </a:r>
            <a:r>
              <a:rPr lang="en-US" sz="2200" dirty="0" smtClean="0">
                <a:hlinkClick r:id="rId5"/>
              </a:rPr>
              <a:t>fuseaction=browse.getOrganizationDetail&amp;FICE=800047</a:t>
            </a:r>
            <a:r>
              <a:rPr lang="en-US" sz="2200" dirty="0" smtClean="0"/>
              <a:t>  </a:t>
            </a:r>
            <a:r>
              <a:rPr lang="en-US" dirty="0"/>
              <a:t/>
            </a:r>
            <a:br>
              <a:rPr lang="en-US" dirty="0"/>
            </a:br>
            <a:endParaRPr lang="en-US" sz="2400" dirty="0"/>
          </a:p>
        </p:txBody>
      </p:sp>
      <p:sp>
        <p:nvSpPr>
          <p:cNvPr id="4" name="Text Placeholder 3"/>
          <p:cNvSpPr>
            <a:spLocks noGrp="1"/>
          </p:cNvSpPr>
          <p:nvPr>
            <p:ph type="body" sz="quarter" idx="11"/>
          </p:nvPr>
        </p:nvSpPr>
        <p:spPr/>
        <p:txBody>
          <a:bodyPr/>
          <a:lstStyle/>
          <a:p>
            <a:r>
              <a:rPr lang="en-US" dirty="0" smtClean="0"/>
              <a:t>College Credit – ACE and the NCRC</a:t>
            </a:r>
            <a:endParaRPr lang="en-US" dirty="0"/>
          </a:p>
        </p:txBody>
      </p:sp>
      <p:sp>
        <p:nvSpPr>
          <p:cNvPr id="5" name="Text Placeholder 2"/>
          <p:cNvSpPr>
            <a:spLocks noGrp="1"/>
          </p:cNvSpPr>
          <p:nvPr>
            <p:ph type="body" sz="quarter" idx="12"/>
          </p:nvPr>
        </p:nvSpPr>
        <p:spPr>
          <a:xfrm>
            <a:off x="426356" y="808183"/>
            <a:ext cx="2552700" cy="544513"/>
          </a:xfrm>
        </p:spPr>
        <p:txBody>
          <a:bodyPr/>
          <a:lstStyle/>
          <a:p>
            <a:r>
              <a:rPr lang="en-US" dirty="0" smtClean="0"/>
              <a:t>Informational Websites</a:t>
            </a:r>
            <a:endParaRPr lang="en-US" dirty="0"/>
          </a:p>
        </p:txBody>
      </p:sp>
    </p:spTree>
    <p:extLst>
      <p:ext uri="{BB962C8B-B14F-4D97-AF65-F5344CB8AC3E}">
        <p14:creationId xmlns:p14="http://schemas.microsoft.com/office/powerpoint/2010/main" val="4152912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ChangeAspect="1"/>
          </p:cNvSpPr>
          <p:nvPr/>
        </p:nvSpPr>
        <p:spPr>
          <a:xfrm>
            <a:off x="644489" y="1298845"/>
            <a:ext cx="3409188" cy="2743200"/>
          </a:xfrm>
          <a:prstGeom prst="rect">
            <a:avLst/>
          </a:prstGeom>
          <a:solidFill>
            <a:srgbClr val="1E4C7E"/>
          </a:solidFill>
          <a:ln w="38100">
            <a:solidFill>
              <a:srgbClr val="1E4C7E"/>
            </a:solidFill>
          </a:ln>
          <a:effectLst>
            <a:outerShdw blurRad="50800" dist="38100" dir="2700000" algn="tl" rotWithShape="0">
              <a:prstClr val="black">
                <a:alpha val="40000"/>
              </a:prstClr>
            </a:outerShdw>
          </a:effectLst>
        </p:spPr>
        <p:txBody>
          <a:bodyPr anchor="ctr" anchorCtr="0"/>
          <a:lstStyle>
            <a:lvl1pPr algn="ctr" defTabSz="457200" rtl="0" eaLnBrk="1" latinLnBrk="0" hangingPunct="1">
              <a:spcBef>
                <a:spcPct val="0"/>
              </a:spcBef>
              <a:buNone/>
              <a:defRPr sz="4400" b="0" i="0" kern="1200">
                <a:solidFill>
                  <a:srgbClr val="1E4C7E"/>
                </a:solidFill>
                <a:latin typeface="Arial Rounded MT Bold"/>
                <a:ea typeface="+mj-ea"/>
                <a:cs typeface="Arial Rounded MT Bold"/>
              </a:defRPr>
            </a:lvl1pPr>
          </a:lstStyle>
          <a:p>
            <a:pPr algn="l"/>
            <a:r>
              <a:rPr lang="en-US" sz="2800" b="1" dirty="0" smtClean="0">
                <a:solidFill>
                  <a:schemeClr val="bg1"/>
                </a:solidFill>
                <a:latin typeface="Arial" pitchFamily="34" charset="0"/>
                <a:cs typeface="Arial" pitchFamily="34" charset="0"/>
              </a:rPr>
              <a:t>Additional Resources</a:t>
            </a:r>
            <a:endParaRPr lang="en-US" sz="2800" b="1" dirty="0">
              <a:solidFill>
                <a:schemeClr val="bg1"/>
              </a:solidFill>
              <a:latin typeface="Arial" pitchFamily="34" charset="0"/>
              <a:cs typeface="Arial" pitchFamily="34" charset="0"/>
            </a:endParaRPr>
          </a:p>
        </p:txBody>
      </p:sp>
      <p:pic>
        <p:nvPicPr>
          <p:cNvPr id="4110" name="Picture 14" descr="C:\Users\kosobucm\AppData\Local\Microsoft\Windows\Temporary Internet Files\Content.IE5\P9762UJA\MP9004387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999" y="1283605"/>
            <a:ext cx="4164790" cy="278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80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752600"/>
            <a:ext cx="8229600" cy="3810462"/>
          </a:xfrm>
        </p:spPr>
        <p:txBody>
          <a:bodyPr/>
          <a:lstStyle/>
          <a:p>
            <a:pPr>
              <a:spcAft>
                <a:spcPts val="600"/>
              </a:spcAft>
            </a:pPr>
            <a:r>
              <a:rPr lang="en-US" dirty="0" smtClean="0"/>
              <a:t>Make scores and NCRC available to employers</a:t>
            </a:r>
          </a:p>
          <a:p>
            <a:r>
              <a:rPr lang="en-US" dirty="0" smtClean="0"/>
              <a:t>Keep track of their WorkKeys scores</a:t>
            </a:r>
          </a:p>
          <a:p>
            <a:pPr>
              <a:spcAft>
                <a:spcPts val="1200"/>
              </a:spcAft>
            </a:pPr>
            <a:r>
              <a:rPr lang="en-US" smtClean="0">
                <a:hlinkClick r:id="rId3"/>
              </a:rPr>
              <a:t>MyWorkKeys.com</a:t>
            </a:r>
            <a:r>
              <a:rPr lang="en-US" smtClean="0"/>
              <a:t> </a:t>
            </a:r>
            <a:endParaRPr lang="en-US" dirty="0" smtClean="0"/>
          </a:p>
          <a:p>
            <a:r>
              <a:rPr lang="en-US" dirty="0" smtClean="0"/>
              <a:t>For </a:t>
            </a:r>
            <a:r>
              <a:rPr lang="en-US" dirty="0"/>
              <a:t>more information, go to:  </a:t>
            </a:r>
            <a:r>
              <a:rPr lang="en-US" dirty="0" smtClean="0">
                <a:hlinkClick r:id="rId4"/>
              </a:rPr>
              <a:t>www.act.org/certificate/order.html</a:t>
            </a:r>
            <a:r>
              <a:rPr lang="en-US" dirty="0" smtClean="0"/>
              <a:t> </a:t>
            </a:r>
          </a:p>
        </p:txBody>
      </p:sp>
      <p:sp>
        <p:nvSpPr>
          <p:cNvPr id="4" name="Text Placeholder 3"/>
          <p:cNvSpPr>
            <a:spLocks noGrp="1"/>
          </p:cNvSpPr>
          <p:nvPr>
            <p:ph type="body" sz="quarter" idx="11"/>
          </p:nvPr>
        </p:nvSpPr>
        <p:spPr/>
        <p:txBody>
          <a:bodyPr/>
          <a:lstStyle/>
          <a:p>
            <a:r>
              <a:rPr lang="en-US" dirty="0" smtClean="0"/>
              <a:t>MyWorkKeys.com</a:t>
            </a:r>
            <a:endParaRPr lang="en-US" dirty="0"/>
          </a:p>
        </p:txBody>
      </p:sp>
    </p:spTree>
    <p:extLst>
      <p:ext uri="{BB962C8B-B14F-4D97-AF65-F5344CB8AC3E}">
        <p14:creationId xmlns:p14="http://schemas.microsoft.com/office/powerpoint/2010/main" val="299831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2133138"/>
            <a:ext cx="8229600" cy="2667462"/>
          </a:xfrm>
        </p:spPr>
        <p:txBody>
          <a:bodyPr/>
          <a:lstStyle/>
          <a:p>
            <a:r>
              <a:rPr lang="en-US" dirty="0" smtClean="0"/>
              <a:t>KeyTrain</a:t>
            </a:r>
          </a:p>
          <a:p>
            <a:r>
              <a:rPr lang="en-US" dirty="0" smtClean="0"/>
              <a:t>Look at Scale Scores</a:t>
            </a:r>
          </a:p>
          <a:p>
            <a:r>
              <a:rPr lang="en-US" dirty="0" smtClean="0"/>
              <a:t>Focus on areas of improvement</a:t>
            </a:r>
            <a:endParaRPr lang="en-US" dirty="0"/>
          </a:p>
        </p:txBody>
      </p:sp>
      <p:sp>
        <p:nvSpPr>
          <p:cNvPr id="4" name="Text Placeholder 3"/>
          <p:cNvSpPr>
            <a:spLocks noGrp="1"/>
          </p:cNvSpPr>
          <p:nvPr>
            <p:ph type="body" sz="quarter" idx="11"/>
          </p:nvPr>
        </p:nvSpPr>
        <p:spPr/>
        <p:txBody>
          <a:bodyPr/>
          <a:lstStyle/>
          <a:p>
            <a:r>
              <a:rPr lang="en-US" dirty="0" smtClean="0"/>
              <a:t>How Can You Help?</a:t>
            </a:r>
            <a:endParaRPr lang="en-US" dirty="0"/>
          </a:p>
        </p:txBody>
      </p:sp>
    </p:spTree>
    <p:extLst>
      <p:ext uri="{BB962C8B-B14F-4D97-AF65-F5344CB8AC3E}">
        <p14:creationId xmlns:p14="http://schemas.microsoft.com/office/powerpoint/2010/main" val="2816321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600200"/>
            <a:ext cx="8489044" cy="3962862"/>
          </a:xfrm>
        </p:spPr>
        <p:txBody>
          <a:bodyPr/>
          <a:lstStyle/>
          <a:p>
            <a:pPr>
              <a:spcAft>
                <a:spcPts val="1200"/>
              </a:spcAft>
            </a:pPr>
            <a:r>
              <a:rPr lang="en-US" dirty="0"/>
              <a:t>KeyTrain website:  </a:t>
            </a:r>
            <a:r>
              <a:rPr lang="en-US" dirty="0" smtClean="0">
                <a:hlinkClick r:id="rId3"/>
              </a:rPr>
              <a:t>www.keytrain.com</a:t>
            </a:r>
            <a:r>
              <a:rPr lang="en-US" dirty="0" smtClean="0"/>
              <a:t> </a:t>
            </a:r>
          </a:p>
          <a:p>
            <a:pPr>
              <a:spcAft>
                <a:spcPts val="1200"/>
              </a:spcAft>
            </a:pPr>
            <a:r>
              <a:rPr lang="en-US" dirty="0"/>
              <a:t>Webinars:  </a:t>
            </a:r>
            <a:r>
              <a:rPr lang="en-US" sz="2200" dirty="0" smtClean="0">
                <a:hlinkClick r:id="rId4"/>
              </a:rPr>
              <a:t>student.gototraining.com/1yx78/catalog/4912135621342396416</a:t>
            </a:r>
            <a:r>
              <a:rPr lang="en-US" sz="2800" dirty="0" smtClean="0"/>
              <a:t> </a:t>
            </a:r>
          </a:p>
          <a:p>
            <a:r>
              <a:rPr lang="en-US" dirty="0" smtClean="0"/>
              <a:t>Contact information:  </a:t>
            </a:r>
          </a:p>
          <a:p>
            <a:pPr lvl="1"/>
            <a:r>
              <a:rPr lang="en-US" dirty="0" smtClean="0"/>
              <a:t>800.WORKKEY (967.5539)</a:t>
            </a:r>
          </a:p>
          <a:p>
            <a:pPr lvl="1"/>
            <a:r>
              <a:rPr lang="en-US" dirty="0" smtClean="0">
                <a:hlinkClick r:id="rId5"/>
              </a:rPr>
              <a:t>info@keytrain.com</a:t>
            </a:r>
            <a:r>
              <a:rPr lang="en-US" dirty="0" smtClean="0"/>
              <a:t> </a:t>
            </a:r>
            <a:endParaRPr lang="en-US" dirty="0"/>
          </a:p>
        </p:txBody>
      </p:sp>
      <p:sp>
        <p:nvSpPr>
          <p:cNvPr id="4" name="Text Placeholder 3"/>
          <p:cNvSpPr>
            <a:spLocks noGrp="1"/>
          </p:cNvSpPr>
          <p:nvPr>
            <p:ph type="body" sz="quarter" idx="11"/>
          </p:nvPr>
        </p:nvSpPr>
        <p:spPr/>
        <p:txBody>
          <a:bodyPr/>
          <a:lstStyle/>
          <a:p>
            <a:r>
              <a:rPr lang="en-US" dirty="0" smtClean="0"/>
              <a:t>KeyTrain</a:t>
            </a:r>
            <a:endParaRPr lang="en-US" dirty="0"/>
          </a:p>
        </p:txBody>
      </p:sp>
    </p:spTree>
    <p:extLst>
      <p:ext uri="{BB962C8B-B14F-4D97-AF65-F5344CB8AC3E}">
        <p14:creationId xmlns:p14="http://schemas.microsoft.com/office/powerpoint/2010/main" val="465591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600200"/>
            <a:ext cx="8412844" cy="4114800"/>
          </a:xfrm>
        </p:spPr>
        <p:txBody>
          <a:bodyPr/>
          <a:lstStyle/>
          <a:p>
            <a:pPr>
              <a:spcAft>
                <a:spcPts val="1200"/>
              </a:spcAft>
            </a:pPr>
            <a:r>
              <a:rPr lang="en-US" sz="2500" dirty="0" smtClean="0"/>
              <a:t>ACT WorkKeys Information:</a:t>
            </a:r>
            <a:br>
              <a:rPr lang="en-US" sz="2500" dirty="0" smtClean="0"/>
            </a:br>
            <a:r>
              <a:rPr lang="en-US" sz="2400" dirty="0" smtClean="0">
                <a:hlinkClick r:id="rId3"/>
              </a:rPr>
              <a:t>www.act.org/workkeys</a:t>
            </a:r>
            <a:r>
              <a:rPr lang="en-US" sz="2400" dirty="0" smtClean="0"/>
              <a:t> </a:t>
            </a:r>
          </a:p>
          <a:p>
            <a:pPr>
              <a:spcAft>
                <a:spcPts val="1200"/>
              </a:spcAft>
            </a:pPr>
            <a:r>
              <a:rPr lang="en-US" sz="2500" dirty="0" smtClean="0"/>
              <a:t>Understanding </a:t>
            </a:r>
            <a:r>
              <a:rPr lang="en-US" sz="2500" dirty="0"/>
              <a:t>WorkKeys </a:t>
            </a:r>
            <a:r>
              <a:rPr lang="en-US" sz="2500" dirty="0" smtClean="0"/>
              <a:t>Scores: </a:t>
            </a:r>
            <a:r>
              <a:rPr lang="en-US" sz="2400" dirty="0" smtClean="0">
                <a:hlinkClick r:id="rId4"/>
              </a:rPr>
              <a:t>www.act.org/workkeys/assess/understanding.html</a:t>
            </a:r>
            <a:endParaRPr lang="en-US" sz="2400" dirty="0" smtClean="0"/>
          </a:p>
          <a:p>
            <a:pPr>
              <a:spcAft>
                <a:spcPts val="1200"/>
              </a:spcAft>
            </a:pPr>
            <a:r>
              <a:rPr lang="en-US" sz="2500" dirty="0" smtClean="0"/>
              <a:t>Using Your </a:t>
            </a:r>
            <a:r>
              <a:rPr lang="en-US" sz="2500" dirty="0"/>
              <a:t>WorkKeys </a:t>
            </a:r>
            <a:r>
              <a:rPr lang="en-US" sz="2500" dirty="0" smtClean="0"/>
              <a:t>Scores:</a:t>
            </a:r>
            <a:r>
              <a:rPr lang="en-US" sz="2500" dirty="0"/>
              <a:t/>
            </a:r>
            <a:br>
              <a:rPr lang="en-US" sz="2500" dirty="0"/>
            </a:br>
            <a:r>
              <a:rPr lang="en-US" sz="2400" dirty="0" smtClean="0">
                <a:hlinkClick r:id="rId5"/>
              </a:rPr>
              <a:t>www.act.org/workkeys/careerseekers/scores.html</a:t>
            </a:r>
            <a:r>
              <a:rPr lang="en-US" sz="2400" dirty="0" smtClean="0"/>
              <a:t> </a:t>
            </a:r>
            <a:endParaRPr lang="en-US" sz="2400" dirty="0"/>
          </a:p>
          <a:p>
            <a:pPr>
              <a:spcAft>
                <a:spcPts val="1200"/>
              </a:spcAft>
            </a:pPr>
            <a:r>
              <a:rPr lang="en-US" sz="2500" dirty="0" smtClean="0"/>
              <a:t>Occupational </a:t>
            </a:r>
            <a:r>
              <a:rPr lang="en-US" sz="2500" dirty="0"/>
              <a:t>Profile Database (Search Jobs by Skills</a:t>
            </a:r>
            <a:r>
              <a:rPr lang="en-US" sz="2500" dirty="0" smtClean="0"/>
              <a:t>): </a:t>
            </a:r>
            <a:r>
              <a:rPr lang="en-US" sz="2400" dirty="0" smtClean="0">
                <a:hlinkClick r:id="rId6"/>
              </a:rPr>
              <a:t>profiles.keytrain.com/</a:t>
            </a:r>
            <a:r>
              <a:rPr lang="en-US" sz="2400" dirty="0" err="1" smtClean="0">
                <a:hlinkClick r:id="rId6"/>
              </a:rPr>
              <a:t>profile_search</a:t>
            </a:r>
            <a:r>
              <a:rPr lang="en-US" sz="2400" dirty="0" smtClean="0">
                <a:hlinkClick r:id="rId6"/>
              </a:rPr>
              <a:t>/</a:t>
            </a:r>
            <a:r>
              <a:rPr lang="en-US" sz="2400" dirty="0" smtClean="0"/>
              <a:t> </a:t>
            </a:r>
          </a:p>
        </p:txBody>
      </p:sp>
      <p:sp>
        <p:nvSpPr>
          <p:cNvPr id="4" name="Text Placeholder 3"/>
          <p:cNvSpPr>
            <a:spLocks noGrp="1"/>
          </p:cNvSpPr>
          <p:nvPr>
            <p:ph type="body" sz="quarter" idx="11"/>
          </p:nvPr>
        </p:nvSpPr>
        <p:spPr/>
        <p:txBody>
          <a:bodyPr/>
          <a:lstStyle/>
          <a:p>
            <a:r>
              <a:rPr lang="en-US" dirty="0" smtClean="0"/>
              <a:t>Additional Websites</a:t>
            </a:r>
            <a:endParaRPr lang="en-US" dirty="0"/>
          </a:p>
        </p:txBody>
      </p:sp>
      <p:sp>
        <p:nvSpPr>
          <p:cNvPr id="5" name="Text Placeholder 2"/>
          <p:cNvSpPr>
            <a:spLocks noGrp="1"/>
          </p:cNvSpPr>
          <p:nvPr>
            <p:ph type="body" sz="quarter" idx="12"/>
          </p:nvPr>
        </p:nvSpPr>
        <p:spPr>
          <a:xfrm>
            <a:off x="426356" y="808183"/>
            <a:ext cx="2552700" cy="544513"/>
          </a:xfrm>
        </p:spPr>
        <p:txBody>
          <a:bodyPr/>
          <a:lstStyle/>
          <a:p>
            <a:r>
              <a:rPr lang="en-US" dirty="0" smtClean="0"/>
              <a:t>For Students and Educators</a:t>
            </a:r>
            <a:endParaRPr lang="en-US" dirty="0"/>
          </a:p>
        </p:txBody>
      </p:sp>
    </p:spTree>
    <p:extLst>
      <p:ext uri="{BB962C8B-B14F-4D97-AF65-F5344CB8AC3E}">
        <p14:creationId xmlns:p14="http://schemas.microsoft.com/office/powerpoint/2010/main" val="327902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752600"/>
            <a:ext cx="8260444" cy="3505200"/>
          </a:xfrm>
        </p:spPr>
        <p:txBody>
          <a:bodyPr/>
          <a:lstStyle/>
          <a:p>
            <a:pPr>
              <a:spcAft>
                <a:spcPts val="1200"/>
              </a:spcAft>
            </a:pPr>
            <a:r>
              <a:rPr lang="en-US" sz="2600" dirty="0" smtClean="0"/>
              <a:t>ACT Research Reports on </a:t>
            </a:r>
            <a:r>
              <a:rPr lang="en-US" sz="2600" dirty="0"/>
              <a:t>Work Readiness:</a:t>
            </a:r>
            <a:br>
              <a:rPr lang="en-US" sz="2600" dirty="0"/>
            </a:br>
            <a:r>
              <a:rPr lang="en-US" sz="2200" dirty="0" smtClean="0">
                <a:hlinkClick r:id="rId3"/>
              </a:rPr>
              <a:t>www.act.org/workreadiness/</a:t>
            </a:r>
            <a:r>
              <a:rPr lang="en-US" sz="2200" dirty="0" smtClean="0"/>
              <a:t> </a:t>
            </a:r>
            <a:endParaRPr lang="en-US" sz="2200" dirty="0"/>
          </a:p>
          <a:p>
            <a:pPr>
              <a:spcAft>
                <a:spcPts val="1200"/>
              </a:spcAft>
            </a:pPr>
            <a:r>
              <a:rPr lang="en-US" sz="2600" dirty="0" smtClean="0"/>
              <a:t>ACT WorkKeys </a:t>
            </a:r>
            <a:r>
              <a:rPr lang="en-US" sz="2600" dirty="0"/>
              <a:t>Key Facts Information Briefs:</a:t>
            </a:r>
            <a:br>
              <a:rPr lang="en-US" sz="2600" dirty="0"/>
            </a:br>
            <a:r>
              <a:rPr lang="en-US" sz="2200" dirty="0" smtClean="0">
                <a:hlinkClick r:id="rId4"/>
              </a:rPr>
              <a:t>www.act.org/workkeys/briefs/</a:t>
            </a:r>
            <a:r>
              <a:rPr lang="en-US" sz="2200" dirty="0" smtClean="0"/>
              <a:t> </a:t>
            </a:r>
          </a:p>
          <a:p>
            <a:pPr>
              <a:spcAft>
                <a:spcPts val="1200"/>
              </a:spcAft>
            </a:pPr>
            <a:r>
              <a:rPr lang="en-US" sz="2600" dirty="0" smtClean="0"/>
              <a:t>Ready for College and Ready for Work: Same or </a:t>
            </a:r>
            <a:r>
              <a:rPr lang="en-US" sz="2600" dirty="0"/>
              <a:t>Different?:</a:t>
            </a:r>
            <a:br>
              <a:rPr lang="en-US" sz="2600" dirty="0"/>
            </a:br>
            <a:r>
              <a:rPr lang="en-US" sz="2200" dirty="0" smtClean="0">
                <a:hlinkClick r:id="rId5"/>
              </a:rPr>
              <a:t>www.act.org/research/policymakers/pdf/ReadinessBrief.pdf</a:t>
            </a:r>
            <a:r>
              <a:rPr lang="en-US" sz="2200" dirty="0" smtClean="0"/>
              <a:t> </a:t>
            </a:r>
            <a:r>
              <a:rPr lang="en-US" sz="2400" dirty="0" smtClean="0"/>
              <a:t/>
            </a:r>
            <a:br>
              <a:rPr lang="en-US" sz="2400" dirty="0" smtClean="0"/>
            </a:br>
            <a:endParaRPr lang="en-US" sz="2400" dirty="0"/>
          </a:p>
        </p:txBody>
      </p:sp>
      <p:sp>
        <p:nvSpPr>
          <p:cNvPr id="4" name="Text Placeholder 3"/>
          <p:cNvSpPr>
            <a:spLocks noGrp="1"/>
          </p:cNvSpPr>
          <p:nvPr>
            <p:ph type="body" sz="quarter" idx="11"/>
          </p:nvPr>
        </p:nvSpPr>
        <p:spPr/>
        <p:txBody>
          <a:bodyPr/>
          <a:lstStyle/>
          <a:p>
            <a:r>
              <a:rPr lang="en-US" dirty="0" smtClean="0"/>
              <a:t>Additional Websites</a:t>
            </a:r>
            <a:endParaRPr lang="en-US" dirty="0"/>
          </a:p>
        </p:txBody>
      </p:sp>
      <p:sp>
        <p:nvSpPr>
          <p:cNvPr id="5" name="Text Placeholder 2"/>
          <p:cNvSpPr>
            <a:spLocks noGrp="1"/>
          </p:cNvSpPr>
          <p:nvPr>
            <p:ph type="body" sz="quarter" idx="12"/>
          </p:nvPr>
        </p:nvSpPr>
        <p:spPr>
          <a:xfrm>
            <a:off x="426356" y="808183"/>
            <a:ext cx="2552700" cy="544513"/>
          </a:xfrm>
        </p:spPr>
        <p:txBody>
          <a:bodyPr/>
          <a:lstStyle/>
          <a:p>
            <a:r>
              <a:rPr lang="en-US" dirty="0" smtClean="0"/>
              <a:t>For Educators</a:t>
            </a:r>
            <a:endParaRPr lang="en-US" dirty="0"/>
          </a:p>
        </p:txBody>
      </p:sp>
    </p:spTree>
    <p:extLst>
      <p:ext uri="{BB962C8B-B14F-4D97-AF65-F5344CB8AC3E}">
        <p14:creationId xmlns:p14="http://schemas.microsoft.com/office/powerpoint/2010/main" val="3674268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371600"/>
            <a:ext cx="8229600" cy="4495800"/>
          </a:xfrm>
        </p:spPr>
        <p:txBody>
          <a:bodyPr/>
          <a:lstStyle/>
          <a:p>
            <a:r>
              <a:rPr lang="en-US" sz="2800" dirty="0" smtClean="0"/>
              <a:t>Provide an overview of WorkKeys assessments</a:t>
            </a:r>
          </a:p>
          <a:p>
            <a:r>
              <a:rPr lang="en-US" sz="2800" dirty="0" smtClean="0"/>
              <a:t>Explain how WorkKeys scores are calculated and what they mean</a:t>
            </a:r>
          </a:p>
          <a:p>
            <a:r>
              <a:rPr lang="en-US" sz="2800" dirty="0" smtClean="0"/>
              <a:t>Explain the difference between Level Scores and Scale Scores</a:t>
            </a:r>
          </a:p>
          <a:p>
            <a:r>
              <a:rPr lang="en-US" sz="2800" dirty="0" smtClean="0"/>
              <a:t>Demonstrate how students can use their WorkKeys scores</a:t>
            </a:r>
            <a:endParaRPr lang="en-US" sz="2800" dirty="0"/>
          </a:p>
          <a:p>
            <a:r>
              <a:rPr lang="en-US" sz="2800" dirty="0" smtClean="0"/>
              <a:t>Provide you and your students with additional resources</a:t>
            </a:r>
            <a:endParaRPr lang="en-US" sz="2800" dirty="0"/>
          </a:p>
        </p:txBody>
      </p:sp>
      <p:sp>
        <p:nvSpPr>
          <p:cNvPr id="3" name="Text Placeholder 2"/>
          <p:cNvSpPr>
            <a:spLocks noGrp="1"/>
          </p:cNvSpPr>
          <p:nvPr>
            <p:ph type="body" sz="quarter" idx="12"/>
          </p:nvPr>
        </p:nvSpPr>
        <p:spPr/>
        <p:txBody>
          <a:bodyPr/>
          <a:lstStyle/>
          <a:p>
            <a:r>
              <a:rPr lang="en-US" dirty="0" smtClean="0"/>
              <a:t>Review</a:t>
            </a:r>
            <a:endParaRPr lang="en-US" dirty="0"/>
          </a:p>
        </p:txBody>
      </p:sp>
      <p:sp>
        <p:nvSpPr>
          <p:cNvPr id="4" name="Text Placeholder 3"/>
          <p:cNvSpPr>
            <a:spLocks noGrp="1"/>
          </p:cNvSpPr>
          <p:nvPr>
            <p:ph type="body" sz="quarter" idx="11"/>
          </p:nvPr>
        </p:nvSpPr>
        <p:spPr/>
        <p:txBody>
          <a:bodyPr/>
          <a:lstStyle/>
          <a:p>
            <a:r>
              <a:rPr lang="en-US" dirty="0" smtClean="0"/>
              <a:t>Webinar Objectives	</a:t>
            </a:r>
            <a:endParaRPr lang="en-US" dirty="0"/>
          </a:p>
        </p:txBody>
      </p:sp>
    </p:spTree>
    <p:extLst>
      <p:ext uri="{BB962C8B-B14F-4D97-AF65-F5344CB8AC3E}">
        <p14:creationId xmlns:p14="http://schemas.microsoft.com/office/powerpoint/2010/main" val="1074041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500187"/>
            <a:ext cx="8229600" cy="4179094"/>
          </a:xfrm>
        </p:spPr>
        <p:txBody>
          <a:bodyPr lIns="64291" tIns="32146" rIns="64291" bIns="32146"/>
          <a:lstStyle/>
          <a:p>
            <a:r>
              <a:rPr lang="en-US" dirty="0" smtClean="0"/>
              <a:t>WorkKeys Contact Center</a:t>
            </a:r>
          </a:p>
          <a:p>
            <a:pPr lvl="1"/>
            <a:r>
              <a:rPr lang="en-US" dirty="0" smtClean="0"/>
              <a:t>800.WORKKEY (800.967.5539)</a:t>
            </a:r>
          </a:p>
          <a:p>
            <a:pPr lvl="1"/>
            <a:r>
              <a:rPr lang="en-US" dirty="0" smtClean="0">
                <a:hlinkClick r:id="rId3"/>
              </a:rPr>
              <a:t>workkeys@act.org</a:t>
            </a:r>
            <a:endParaRPr lang="en-US" dirty="0" smtClean="0"/>
          </a:p>
          <a:p>
            <a:pPr lvl="1"/>
            <a:r>
              <a:rPr lang="en-US" dirty="0" smtClean="0"/>
              <a:t>Hours:</a:t>
            </a:r>
          </a:p>
          <a:p>
            <a:pPr lvl="2"/>
            <a:r>
              <a:rPr lang="en-US" dirty="0" smtClean="0"/>
              <a:t>Monday-Friday (except holidays): </a:t>
            </a:r>
            <a:br>
              <a:rPr lang="en-US" dirty="0" smtClean="0"/>
            </a:br>
            <a:r>
              <a:rPr lang="en-US" dirty="0" smtClean="0"/>
              <a:t>8:00 a.m. – 8:00 p.m. (Eastern time)</a:t>
            </a:r>
          </a:p>
          <a:p>
            <a:pPr lvl="2"/>
            <a:r>
              <a:rPr lang="en-US" dirty="0" smtClean="0"/>
              <a:t>Saturday (except holiday weekends):  </a:t>
            </a:r>
            <a:br>
              <a:rPr lang="en-US" dirty="0" smtClean="0"/>
            </a:br>
            <a:r>
              <a:rPr lang="en-US" dirty="0" smtClean="0"/>
              <a:t>9:00 a.m. – 3:00 p.m. (Eastern time)</a:t>
            </a:r>
            <a:endParaRPr lang="en-US" dirty="0"/>
          </a:p>
        </p:txBody>
      </p:sp>
      <p:sp>
        <p:nvSpPr>
          <p:cNvPr id="3" name="Text Placeholder 2"/>
          <p:cNvSpPr>
            <a:spLocks noGrp="1"/>
          </p:cNvSpPr>
          <p:nvPr>
            <p:ph type="body" sz="quarter" idx="11"/>
          </p:nvPr>
        </p:nvSpPr>
        <p:spPr/>
        <p:txBody>
          <a:bodyPr/>
          <a:lstStyle/>
          <a:p>
            <a:r>
              <a:rPr lang="en-US" dirty="0" smtClean="0"/>
              <a:t>For Information or Help…</a:t>
            </a:r>
            <a:endParaRPr lang="en-US" dirty="0"/>
          </a:p>
        </p:txBody>
      </p:sp>
    </p:spTree>
    <p:extLst>
      <p:ext uri="{BB962C8B-B14F-4D97-AF65-F5344CB8AC3E}">
        <p14:creationId xmlns:p14="http://schemas.microsoft.com/office/powerpoint/2010/main" val="239141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Work Readiness System</a:t>
            </a:r>
            <a:endParaRPr lang="en-US" dirty="0">
              <a:solidFill>
                <a:srgbClr val="E31B23"/>
              </a:solidFill>
            </a:endParaRPr>
          </a:p>
        </p:txBody>
      </p:sp>
      <p:sp>
        <p:nvSpPr>
          <p:cNvPr id="7" name="Rectangle 2"/>
          <p:cNvSpPr>
            <a:spLocks/>
          </p:cNvSpPr>
          <p:nvPr/>
        </p:nvSpPr>
        <p:spPr bwMode="auto">
          <a:xfrm>
            <a:off x="928688" y="914400"/>
            <a:ext cx="6538764" cy="4988346"/>
          </a:xfrm>
          <a:prstGeom prst="rect">
            <a:avLst/>
          </a:prstGeom>
          <a:noFill/>
          <a:ln>
            <a:noFill/>
          </a:ln>
          <a:extLst/>
        </p:spPr>
        <p:txBody>
          <a:bodyPr lIns="0" tIns="0" rIns="0" bIns="0" anchor="ctr"/>
          <a:lstStyle/>
          <a:p>
            <a:pPr eaLnBrk="0" hangingPunct="0">
              <a:buClr>
                <a:srgbClr val="FF0000"/>
              </a:buClr>
              <a:buSzPct val="171000"/>
              <a:defRPr/>
            </a:pPr>
            <a:r>
              <a:rPr lang="en-US" sz="2400" b="1" dirty="0">
                <a:solidFill>
                  <a:srgbClr val="002D62"/>
                </a:solidFill>
                <a:sym typeface="Baskerville" charset="0"/>
              </a:rPr>
              <a:t>Job Analysis </a:t>
            </a:r>
          </a:p>
          <a:p>
            <a:pPr marL="324789" lvl="1" eaLnBrk="0" hangingPunct="0">
              <a:spcAft>
                <a:spcPts val="600"/>
              </a:spcAft>
              <a:buClr>
                <a:srgbClr val="FF0000"/>
              </a:buClr>
              <a:buSzPct val="171000"/>
              <a:defRPr/>
            </a:pPr>
            <a:r>
              <a:rPr lang="en-US" sz="2400" b="1" i="1" dirty="0">
                <a:solidFill>
                  <a:srgbClr val="002D62"/>
                </a:solidFill>
                <a:sym typeface="Baskerville" charset="0"/>
              </a:rPr>
              <a:t>Define Your Workforce </a:t>
            </a:r>
          </a:p>
          <a:p>
            <a:pPr marL="324789" lvl="1" eaLnBrk="0" hangingPunct="0">
              <a:buClr>
                <a:srgbClr val="FF0000"/>
              </a:buClr>
              <a:buSzPct val="171000"/>
              <a:defRPr/>
            </a:pPr>
            <a:endParaRPr lang="en-US" sz="800" b="1" dirty="0">
              <a:solidFill>
                <a:srgbClr val="002D62"/>
              </a:solidFill>
              <a:sym typeface="Baskerville" charset="0"/>
            </a:endParaRPr>
          </a:p>
          <a:p>
            <a:pPr eaLnBrk="0" hangingPunct="0">
              <a:buClr>
                <a:srgbClr val="FF0000"/>
              </a:buClr>
              <a:buSzPct val="171000"/>
              <a:defRPr/>
            </a:pPr>
            <a:r>
              <a:rPr lang="en-US" sz="2400" b="1" dirty="0">
                <a:solidFill>
                  <a:srgbClr val="002D62"/>
                </a:solidFill>
                <a:sym typeface="Baskerville" charset="0"/>
              </a:rPr>
              <a:t>Assessments </a:t>
            </a:r>
          </a:p>
          <a:p>
            <a:pPr marL="324789" lvl="1" eaLnBrk="0" hangingPunct="0">
              <a:spcAft>
                <a:spcPts val="600"/>
              </a:spcAft>
              <a:buClr>
                <a:srgbClr val="FF0000"/>
              </a:buClr>
              <a:buSzPct val="171000"/>
              <a:defRPr/>
            </a:pPr>
            <a:r>
              <a:rPr lang="en-US" sz="2400" b="1" i="1" dirty="0">
                <a:solidFill>
                  <a:srgbClr val="002D62"/>
                </a:solidFill>
                <a:sym typeface="Baskerville" charset="0"/>
              </a:rPr>
              <a:t>Assess Your Workforce </a:t>
            </a:r>
          </a:p>
          <a:p>
            <a:pPr marL="324789" lvl="1" eaLnBrk="0" hangingPunct="0">
              <a:buClr>
                <a:srgbClr val="FF0000"/>
              </a:buClr>
              <a:buSzPct val="171000"/>
              <a:defRPr/>
            </a:pPr>
            <a:endParaRPr lang="en-US" sz="800" b="1" dirty="0">
              <a:solidFill>
                <a:srgbClr val="002D62"/>
              </a:solidFill>
              <a:sym typeface="Baskerville" charset="0"/>
            </a:endParaRPr>
          </a:p>
          <a:p>
            <a:pPr eaLnBrk="0" hangingPunct="0">
              <a:buClr>
                <a:srgbClr val="FF0000"/>
              </a:buClr>
              <a:buSzPct val="171000"/>
              <a:defRPr/>
            </a:pPr>
            <a:r>
              <a:rPr lang="en-US" sz="2400" b="1" dirty="0">
                <a:solidFill>
                  <a:srgbClr val="002D62"/>
                </a:solidFill>
                <a:sym typeface="Baskerville" charset="0"/>
              </a:rPr>
              <a:t>Training &amp; Curriculum </a:t>
            </a:r>
          </a:p>
          <a:p>
            <a:pPr marL="324789" lvl="1" eaLnBrk="0" hangingPunct="0">
              <a:spcAft>
                <a:spcPts val="600"/>
              </a:spcAft>
              <a:buClr>
                <a:srgbClr val="FF0000"/>
              </a:buClr>
              <a:buSzPct val="171000"/>
              <a:defRPr/>
            </a:pPr>
            <a:r>
              <a:rPr lang="en-US" sz="2400" b="1" i="1" dirty="0">
                <a:solidFill>
                  <a:srgbClr val="002D62"/>
                </a:solidFill>
                <a:sym typeface="Baskerville" charset="0"/>
              </a:rPr>
              <a:t>Develop Your Workforce</a:t>
            </a:r>
          </a:p>
          <a:p>
            <a:pPr marL="324789" lvl="1" eaLnBrk="0" hangingPunct="0">
              <a:buClr>
                <a:srgbClr val="FF0000"/>
              </a:buClr>
              <a:buSzPct val="171000"/>
              <a:defRPr/>
            </a:pPr>
            <a:endParaRPr lang="en-US" sz="800" b="1" dirty="0">
              <a:solidFill>
                <a:srgbClr val="002D62"/>
              </a:solidFill>
              <a:sym typeface="Baskerville" charset="0"/>
            </a:endParaRPr>
          </a:p>
          <a:p>
            <a:pPr eaLnBrk="0" hangingPunct="0">
              <a:buClr>
                <a:srgbClr val="FF0000"/>
              </a:buClr>
              <a:buSzPct val="171000"/>
              <a:defRPr/>
            </a:pPr>
            <a:r>
              <a:rPr lang="en-US" sz="2400" b="1" dirty="0">
                <a:solidFill>
                  <a:srgbClr val="002D62"/>
                </a:solidFill>
                <a:sym typeface="Baskerville" charset="0"/>
              </a:rPr>
              <a:t>Certification </a:t>
            </a:r>
          </a:p>
          <a:p>
            <a:pPr marL="324789" lvl="1" eaLnBrk="0" hangingPunct="0">
              <a:spcAft>
                <a:spcPts val="600"/>
              </a:spcAft>
              <a:buClr>
                <a:srgbClr val="FF0000"/>
              </a:buClr>
              <a:buSzPct val="171000"/>
              <a:defRPr/>
            </a:pPr>
            <a:r>
              <a:rPr lang="en-US" sz="2400" b="1" i="1" dirty="0">
                <a:solidFill>
                  <a:srgbClr val="002D62"/>
                </a:solidFill>
                <a:sym typeface="Baskerville" charset="0"/>
              </a:rPr>
              <a:t>Certify Your Workforce </a:t>
            </a:r>
          </a:p>
          <a:p>
            <a:pPr marL="324789" lvl="1" eaLnBrk="0" hangingPunct="0">
              <a:buClr>
                <a:srgbClr val="FF0000"/>
              </a:buClr>
              <a:buSzPct val="171000"/>
              <a:defRPr/>
            </a:pPr>
            <a:endParaRPr lang="en-US" sz="800" b="1" dirty="0">
              <a:solidFill>
                <a:srgbClr val="002D62"/>
              </a:solidFill>
              <a:sym typeface="Baskerville" charset="0"/>
            </a:endParaRPr>
          </a:p>
          <a:p>
            <a:pPr eaLnBrk="0" hangingPunct="0">
              <a:buClr>
                <a:srgbClr val="FF0000"/>
              </a:buClr>
              <a:buSzPct val="171000"/>
              <a:defRPr/>
            </a:pPr>
            <a:r>
              <a:rPr lang="en-US" sz="2400" b="1" dirty="0">
                <a:solidFill>
                  <a:srgbClr val="002D62"/>
                </a:solidFill>
                <a:sym typeface="Baskerville" charset="0"/>
              </a:rPr>
              <a:t>Research &amp; Analytics</a:t>
            </a:r>
          </a:p>
          <a:p>
            <a:pPr marL="324789" lvl="1" eaLnBrk="0" hangingPunct="0">
              <a:buClr>
                <a:srgbClr val="FF0000"/>
              </a:buClr>
              <a:buSzPct val="171000"/>
              <a:defRPr/>
            </a:pPr>
            <a:r>
              <a:rPr lang="en-US" sz="2400" b="1" i="1" dirty="0">
                <a:solidFill>
                  <a:srgbClr val="002D62"/>
                </a:solidFill>
                <a:sym typeface="Baskerville" charset="0"/>
              </a:rPr>
              <a:t>Understand Your Workforce</a:t>
            </a:r>
          </a:p>
        </p:txBody>
      </p:sp>
      <p:sp>
        <p:nvSpPr>
          <p:cNvPr id="8" name="Line 10"/>
          <p:cNvSpPr>
            <a:spLocks noChangeShapeType="1"/>
          </p:cNvSpPr>
          <p:nvPr/>
        </p:nvSpPr>
        <p:spPr bwMode="auto">
          <a:xfrm>
            <a:off x="685800" y="2057400"/>
            <a:ext cx="76962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9" name="Line 10"/>
          <p:cNvSpPr>
            <a:spLocks noChangeShapeType="1"/>
          </p:cNvSpPr>
          <p:nvPr/>
        </p:nvSpPr>
        <p:spPr bwMode="auto">
          <a:xfrm>
            <a:off x="685800" y="2971800"/>
            <a:ext cx="76962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10" name="Line 10"/>
          <p:cNvSpPr>
            <a:spLocks noChangeShapeType="1"/>
          </p:cNvSpPr>
          <p:nvPr/>
        </p:nvSpPr>
        <p:spPr bwMode="auto">
          <a:xfrm>
            <a:off x="685800" y="3886200"/>
            <a:ext cx="76962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11" name="Line 10"/>
          <p:cNvSpPr>
            <a:spLocks noChangeShapeType="1"/>
          </p:cNvSpPr>
          <p:nvPr/>
        </p:nvSpPr>
        <p:spPr bwMode="auto">
          <a:xfrm>
            <a:off x="685800" y="4800600"/>
            <a:ext cx="76962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362200"/>
            <a:ext cx="2032476"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8072" y="3261360"/>
            <a:ext cx="1926908"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0783" y="4175760"/>
            <a:ext cx="2900538" cy="30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15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356" y="1295400"/>
            <a:ext cx="8229600" cy="4800600"/>
          </a:xfrm>
        </p:spPr>
        <p:txBody>
          <a:bodyPr/>
          <a:lstStyle/>
          <a:p>
            <a:r>
              <a:rPr lang="en-US" sz="2800" i="1" dirty="0" smtClean="0"/>
              <a:t>Applied Mathematics </a:t>
            </a:r>
            <a:r>
              <a:rPr lang="en-US" sz="2800" dirty="0" smtClean="0">
                <a:solidFill>
                  <a:srgbClr val="E31B23"/>
                </a:solidFill>
              </a:rPr>
              <a:t>(NCRC)</a:t>
            </a:r>
          </a:p>
          <a:p>
            <a:r>
              <a:rPr lang="en-US" sz="2800" i="1" dirty="0" smtClean="0"/>
              <a:t>Locating Information </a:t>
            </a:r>
            <a:r>
              <a:rPr lang="en-US" sz="2800" dirty="0" smtClean="0">
                <a:solidFill>
                  <a:srgbClr val="E31B23"/>
                </a:solidFill>
              </a:rPr>
              <a:t>(NCRC)</a:t>
            </a:r>
          </a:p>
          <a:p>
            <a:r>
              <a:rPr lang="en-US" sz="2800" i="1" dirty="0" smtClean="0"/>
              <a:t>Reading for Information </a:t>
            </a:r>
            <a:r>
              <a:rPr lang="en-US" sz="2800" dirty="0" smtClean="0">
                <a:solidFill>
                  <a:srgbClr val="E31B23"/>
                </a:solidFill>
              </a:rPr>
              <a:t>(NCRC)</a:t>
            </a:r>
          </a:p>
          <a:p>
            <a:r>
              <a:rPr lang="en-US" sz="2800" i="1" dirty="0" smtClean="0"/>
              <a:t>Applied Technology</a:t>
            </a:r>
          </a:p>
          <a:p>
            <a:r>
              <a:rPr lang="en-US" sz="2800" i="1" dirty="0" smtClean="0"/>
              <a:t>Business Writing</a:t>
            </a:r>
          </a:p>
          <a:p>
            <a:r>
              <a:rPr lang="en-US" sz="2800" i="1" dirty="0" smtClean="0"/>
              <a:t>Listening for Understanding </a:t>
            </a:r>
            <a:r>
              <a:rPr lang="en-US" sz="2800" dirty="0" smtClean="0"/>
              <a:t>(WKIV only)</a:t>
            </a:r>
          </a:p>
          <a:p>
            <a:r>
              <a:rPr lang="en-US" sz="2800" i="1" dirty="0" smtClean="0"/>
              <a:t>Workplace Observation </a:t>
            </a:r>
            <a:r>
              <a:rPr lang="en-US" sz="2800" dirty="0" smtClean="0"/>
              <a:t>(WKIV only)</a:t>
            </a:r>
          </a:p>
          <a:p>
            <a:r>
              <a:rPr lang="en-US" sz="2800" i="1" dirty="0" smtClean="0"/>
              <a:t>Teamwork </a:t>
            </a:r>
            <a:r>
              <a:rPr lang="en-US" sz="2800" dirty="0" smtClean="0"/>
              <a:t>(Paper-and-Pencil only)</a:t>
            </a:r>
          </a:p>
          <a:p>
            <a:r>
              <a:rPr lang="en-US" sz="2800" i="1" dirty="0" smtClean="0"/>
              <a:t>Writing </a:t>
            </a:r>
            <a:r>
              <a:rPr lang="en-US" sz="2800" dirty="0" smtClean="0"/>
              <a:t>(Paper-and-Pencil only)</a:t>
            </a:r>
            <a:endParaRPr lang="en-US" sz="2800" dirty="0"/>
          </a:p>
        </p:txBody>
      </p:sp>
      <p:sp>
        <p:nvSpPr>
          <p:cNvPr id="3" name="Text Placeholder 2"/>
          <p:cNvSpPr>
            <a:spLocks noGrp="1"/>
          </p:cNvSpPr>
          <p:nvPr>
            <p:ph type="body" sz="quarter" idx="12"/>
          </p:nvPr>
        </p:nvSpPr>
        <p:spPr/>
        <p:txBody>
          <a:bodyPr/>
          <a:lstStyle/>
          <a:p>
            <a:r>
              <a:rPr lang="en-US" dirty="0" smtClean="0"/>
              <a:t>Foundational</a:t>
            </a:r>
            <a:endParaRPr lang="en-US" dirty="0"/>
          </a:p>
        </p:txBody>
      </p:sp>
      <p:sp>
        <p:nvSpPr>
          <p:cNvPr id="4" name="Text Placeholder 3"/>
          <p:cNvSpPr>
            <a:spLocks noGrp="1"/>
          </p:cNvSpPr>
          <p:nvPr>
            <p:ph type="body" sz="quarter" idx="11"/>
          </p:nvPr>
        </p:nvSpPr>
        <p:spPr/>
        <p:txBody>
          <a:bodyPr/>
          <a:lstStyle/>
          <a:p>
            <a:r>
              <a:rPr lang="en-US" dirty="0" smtClean="0"/>
              <a:t>Assessments</a:t>
            </a:r>
            <a:endParaRPr lang="en-US" dirty="0"/>
          </a:p>
        </p:txBody>
      </p:sp>
    </p:spTree>
    <p:extLst>
      <p:ext uri="{BB962C8B-B14F-4D97-AF65-F5344CB8AC3E}">
        <p14:creationId xmlns:p14="http://schemas.microsoft.com/office/powerpoint/2010/main" val="858498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Fit</a:t>
            </a:r>
          </a:p>
          <a:p>
            <a:r>
              <a:rPr lang="en-US" i="1" dirty="0" smtClean="0"/>
              <a:t>Performance</a:t>
            </a:r>
          </a:p>
          <a:p>
            <a:r>
              <a:rPr lang="en-US" i="1" dirty="0" smtClean="0"/>
              <a:t>Talent</a:t>
            </a:r>
            <a:r>
              <a:rPr lang="en-US" dirty="0" smtClean="0"/>
              <a:t> </a:t>
            </a:r>
            <a:r>
              <a:rPr lang="en-US" dirty="0" smtClean="0">
                <a:solidFill>
                  <a:srgbClr val="E31B23"/>
                </a:solidFill>
              </a:rPr>
              <a:t>(NCRC Plus)</a:t>
            </a:r>
          </a:p>
        </p:txBody>
      </p:sp>
      <p:sp>
        <p:nvSpPr>
          <p:cNvPr id="3" name="Text Placeholder 2"/>
          <p:cNvSpPr>
            <a:spLocks noGrp="1"/>
          </p:cNvSpPr>
          <p:nvPr>
            <p:ph type="body" sz="quarter" idx="12"/>
          </p:nvPr>
        </p:nvSpPr>
        <p:spPr/>
        <p:txBody>
          <a:bodyPr/>
          <a:lstStyle/>
          <a:p>
            <a:r>
              <a:rPr lang="en-US" dirty="0" smtClean="0"/>
              <a:t>Soft Skills</a:t>
            </a:r>
            <a:endParaRPr lang="en-US" dirty="0"/>
          </a:p>
        </p:txBody>
      </p:sp>
      <p:sp>
        <p:nvSpPr>
          <p:cNvPr id="4" name="Text Placeholder 3"/>
          <p:cNvSpPr>
            <a:spLocks noGrp="1"/>
          </p:cNvSpPr>
          <p:nvPr>
            <p:ph type="body" sz="quarter" idx="11"/>
          </p:nvPr>
        </p:nvSpPr>
        <p:spPr/>
        <p:txBody>
          <a:bodyPr/>
          <a:lstStyle/>
          <a:p>
            <a:r>
              <a:rPr lang="en-US" dirty="0" smtClean="0"/>
              <a:t>Assessments</a:t>
            </a:r>
            <a:endParaRPr lang="en-US" dirty="0"/>
          </a:p>
        </p:txBody>
      </p:sp>
    </p:spTree>
    <p:extLst>
      <p:ext uri="{BB962C8B-B14F-4D97-AF65-F5344CB8AC3E}">
        <p14:creationId xmlns:p14="http://schemas.microsoft.com/office/powerpoint/2010/main" val="177831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NCRC Assessments</a:t>
            </a:r>
            <a:endParaRPr lang="en-US" dirty="0"/>
          </a:p>
        </p:txBody>
      </p:sp>
      <p:sp>
        <p:nvSpPr>
          <p:cNvPr id="5" name="Text Box 5"/>
          <p:cNvSpPr txBox="1">
            <a:spLocks/>
          </p:cNvSpPr>
          <p:nvPr>
            <p:custDataLst>
              <p:tags r:id="rId1"/>
            </p:custDataLst>
          </p:nvPr>
        </p:nvSpPr>
        <p:spPr bwMode="auto">
          <a:xfrm>
            <a:off x="2286000" y="1371600"/>
            <a:ext cx="449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000000"/>
                </a:solidFill>
                <a:latin typeface="Baskerville" charset="0"/>
                <a:sym typeface="Gill Sans" charset="0"/>
              </a:defRPr>
            </a:lvl1pPr>
            <a:lvl2pPr marL="742950" indent="-285750" eaLnBrk="0" hangingPunct="0">
              <a:defRPr sz="4300" b="1">
                <a:solidFill>
                  <a:srgbClr val="000000"/>
                </a:solidFill>
                <a:latin typeface="Baskerville" charset="0"/>
                <a:sym typeface="Gill Sans" charset="0"/>
              </a:defRPr>
            </a:lvl2pPr>
            <a:lvl3pPr marL="1143000" indent="-228600" eaLnBrk="0" hangingPunct="0">
              <a:defRPr sz="4300" b="1">
                <a:solidFill>
                  <a:srgbClr val="000000"/>
                </a:solidFill>
                <a:latin typeface="Baskerville" charset="0"/>
                <a:sym typeface="Gill Sans" charset="0"/>
              </a:defRPr>
            </a:lvl3pPr>
            <a:lvl4pPr marL="1600200" indent="-228600" eaLnBrk="0" hangingPunct="0">
              <a:defRPr sz="4300" b="1">
                <a:solidFill>
                  <a:srgbClr val="000000"/>
                </a:solidFill>
                <a:latin typeface="Baskerville" charset="0"/>
                <a:sym typeface="Gill Sans" charset="0"/>
              </a:defRPr>
            </a:lvl4pPr>
            <a:lvl5pPr marL="2057400" indent="-228600" eaLnBrk="0" hangingPunct="0">
              <a:defRPr sz="4300" b="1">
                <a:solidFill>
                  <a:srgbClr val="000000"/>
                </a:solidFill>
                <a:latin typeface="Baskerville" charset="0"/>
                <a:sym typeface="Gill Sans" charset="0"/>
              </a:defRPr>
            </a:lvl5pPr>
            <a:lvl6pPr marL="2514600" indent="-228600" algn="ctr" eaLnBrk="0" fontAlgn="base" hangingPunct="0">
              <a:spcBef>
                <a:spcPct val="0"/>
              </a:spcBef>
              <a:spcAft>
                <a:spcPct val="0"/>
              </a:spcAft>
              <a:defRPr sz="4300" b="1">
                <a:solidFill>
                  <a:srgbClr val="000000"/>
                </a:solidFill>
                <a:latin typeface="Baskerville" charset="0"/>
                <a:sym typeface="Gill Sans" charset="0"/>
              </a:defRPr>
            </a:lvl6pPr>
            <a:lvl7pPr marL="2971800" indent="-228600" algn="ctr" eaLnBrk="0" fontAlgn="base" hangingPunct="0">
              <a:spcBef>
                <a:spcPct val="0"/>
              </a:spcBef>
              <a:spcAft>
                <a:spcPct val="0"/>
              </a:spcAft>
              <a:defRPr sz="4300" b="1">
                <a:solidFill>
                  <a:srgbClr val="000000"/>
                </a:solidFill>
                <a:latin typeface="Baskerville" charset="0"/>
                <a:sym typeface="Gill Sans" charset="0"/>
              </a:defRPr>
            </a:lvl7pPr>
            <a:lvl8pPr marL="3429000" indent="-228600" algn="ctr" eaLnBrk="0" fontAlgn="base" hangingPunct="0">
              <a:spcBef>
                <a:spcPct val="0"/>
              </a:spcBef>
              <a:spcAft>
                <a:spcPct val="0"/>
              </a:spcAft>
              <a:defRPr sz="4300" b="1">
                <a:solidFill>
                  <a:srgbClr val="000000"/>
                </a:solidFill>
                <a:latin typeface="Baskerville" charset="0"/>
                <a:sym typeface="Gill Sans" charset="0"/>
              </a:defRPr>
            </a:lvl8pPr>
            <a:lvl9pPr marL="3886200" indent="-228600" algn="ctr" eaLnBrk="0" fontAlgn="base" hangingPunct="0">
              <a:spcBef>
                <a:spcPct val="0"/>
              </a:spcBef>
              <a:spcAft>
                <a:spcPct val="0"/>
              </a:spcAft>
              <a:defRPr sz="4300" b="1">
                <a:solidFill>
                  <a:srgbClr val="000000"/>
                </a:solidFill>
                <a:latin typeface="Baskerville" charset="0"/>
                <a:sym typeface="Gill Sans" charset="0"/>
              </a:defRPr>
            </a:lvl9pPr>
          </a:lstStyle>
          <a:p>
            <a:pPr algn="ctr" eaLnBrk="1" hangingPunct="1">
              <a:spcBef>
                <a:spcPct val="50000"/>
              </a:spcBef>
            </a:pPr>
            <a:r>
              <a:rPr lang="en-US" altLang="en-US" sz="2400" dirty="0" smtClean="0">
                <a:solidFill>
                  <a:srgbClr val="002D62"/>
                </a:solidFill>
              </a:rPr>
              <a:t>Applied Mathematics</a:t>
            </a:r>
            <a:endParaRPr lang="en-US" altLang="en-US" sz="2400" dirty="0">
              <a:solidFill>
                <a:srgbClr val="002D62"/>
              </a:solidFill>
            </a:endParaRPr>
          </a:p>
          <a:p>
            <a:pPr algn="ctr" eaLnBrk="1" hangingPunct="1">
              <a:spcBef>
                <a:spcPct val="50000"/>
              </a:spcBef>
            </a:pPr>
            <a:r>
              <a:rPr lang="en-US" altLang="en-US" sz="2400" dirty="0" smtClean="0">
                <a:solidFill>
                  <a:srgbClr val="002D62"/>
                </a:solidFill>
              </a:rPr>
              <a:t>Locating Information</a:t>
            </a:r>
            <a:endParaRPr lang="en-US" altLang="en-US" sz="2400" dirty="0">
              <a:solidFill>
                <a:srgbClr val="002D62"/>
              </a:solidFill>
            </a:endParaRPr>
          </a:p>
          <a:p>
            <a:pPr algn="ctr" eaLnBrk="1" hangingPunct="1">
              <a:spcBef>
                <a:spcPct val="50000"/>
              </a:spcBef>
            </a:pPr>
            <a:r>
              <a:rPr lang="en-US" altLang="en-US" sz="2400" dirty="0" smtClean="0">
                <a:solidFill>
                  <a:srgbClr val="002D62"/>
                </a:solidFill>
              </a:rPr>
              <a:t>Reading for Information</a:t>
            </a:r>
            <a:endParaRPr lang="en-US" altLang="en-US" sz="2400" dirty="0">
              <a:solidFill>
                <a:srgbClr val="002D62"/>
              </a:solidFill>
            </a:endParaRPr>
          </a:p>
        </p:txBody>
      </p:sp>
      <p:sp>
        <p:nvSpPr>
          <p:cNvPr id="6" name="Text Box 6"/>
          <p:cNvSpPr txBox="1">
            <a:spLocks noChangeAspect="1"/>
          </p:cNvSpPr>
          <p:nvPr>
            <p:custDataLst>
              <p:tags r:id="rId2"/>
            </p:custDataLst>
          </p:nvPr>
        </p:nvSpPr>
        <p:spPr bwMode="auto">
          <a:xfrm>
            <a:off x="1073490" y="3505196"/>
            <a:ext cx="6927510" cy="1097280"/>
          </a:xfrm>
          <a:prstGeom prst="rect">
            <a:avLst/>
          </a:prstGeom>
          <a:solidFill>
            <a:srgbClr val="A5002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300" b="1">
                <a:solidFill>
                  <a:srgbClr val="000000"/>
                </a:solidFill>
                <a:latin typeface="Baskerville" charset="0"/>
                <a:sym typeface="Gill Sans" charset="0"/>
              </a:defRPr>
            </a:lvl1pPr>
            <a:lvl2pPr marL="742950" indent="-285750" eaLnBrk="0" hangingPunct="0">
              <a:defRPr sz="4300" b="1">
                <a:solidFill>
                  <a:srgbClr val="000000"/>
                </a:solidFill>
                <a:latin typeface="Baskerville" charset="0"/>
                <a:sym typeface="Gill Sans" charset="0"/>
              </a:defRPr>
            </a:lvl2pPr>
            <a:lvl3pPr marL="1143000" indent="-228600" eaLnBrk="0" hangingPunct="0">
              <a:defRPr sz="4300" b="1">
                <a:solidFill>
                  <a:srgbClr val="000000"/>
                </a:solidFill>
                <a:latin typeface="Baskerville" charset="0"/>
                <a:sym typeface="Gill Sans" charset="0"/>
              </a:defRPr>
            </a:lvl3pPr>
            <a:lvl4pPr marL="1600200" indent="-228600" eaLnBrk="0" hangingPunct="0">
              <a:defRPr sz="4300" b="1">
                <a:solidFill>
                  <a:srgbClr val="000000"/>
                </a:solidFill>
                <a:latin typeface="Baskerville" charset="0"/>
                <a:sym typeface="Gill Sans" charset="0"/>
              </a:defRPr>
            </a:lvl4pPr>
            <a:lvl5pPr marL="2057400" indent="-228600" eaLnBrk="0" hangingPunct="0">
              <a:defRPr sz="4300" b="1">
                <a:solidFill>
                  <a:srgbClr val="000000"/>
                </a:solidFill>
                <a:latin typeface="Baskerville" charset="0"/>
                <a:sym typeface="Gill Sans" charset="0"/>
              </a:defRPr>
            </a:lvl5pPr>
            <a:lvl6pPr marL="2514600" indent="-228600" algn="ctr" eaLnBrk="0" fontAlgn="base" hangingPunct="0">
              <a:spcBef>
                <a:spcPct val="0"/>
              </a:spcBef>
              <a:spcAft>
                <a:spcPct val="0"/>
              </a:spcAft>
              <a:defRPr sz="4300" b="1">
                <a:solidFill>
                  <a:srgbClr val="000000"/>
                </a:solidFill>
                <a:latin typeface="Baskerville" charset="0"/>
                <a:sym typeface="Gill Sans" charset="0"/>
              </a:defRPr>
            </a:lvl6pPr>
            <a:lvl7pPr marL="2971800" indent="-228600" algn="ctr" eaLnBrk="0" fontAlgn="base" hangingPunct="0">
              <a:spcBef>
                <a:spcPct val="0"/>
              </a:spcBef>
              <a:spcAft>
                <a:spcPct val="0"/>
              </a:spcAft>
              <a:defRPr sz="4300" b="1">
                <a:solidFill>
                  <a:srgbClr val="000000"/>
                </a:solidFill>
                <a:latin typeface="Baskerville" charset="0"/>
                <a:sym typeface="Gill Sans" charset="0"/>
              </a:defRPr>
            </a:lvl7pPr>
            <a:lvl8pPr marL="3429000" indent="-228600" algn="ctr" eaLnBrk="0" fontAlgn="base" hangingPunct="0">
              <a:spcBef>
                <a:spcPct val="0"/>
              </a:spcBef>
              <a:spcAft>
                <a:spcPct val="0"/>
              </a:spcAft>
              <a:defRPr sz="4300" b="1">
                <a:solidFill>
                  <a:srgbClr val="000000"/>
                </a:solidFill>
                <a:latin typeface="Baskerville" charset="0"/>
                <a:sym typeface="Gill Sans" charset="0"/>
              </a:defRPr>
            </a:lvl8pPr>
            <a:lvl9pPr marL="3886200" indent="-228600" algn="ctr" eaLnBrk="0" fontAlgn="base" hangingPunct="0">
              <a:spcBef>
                <a:spcPct val="0"/>
              </a:spcBef>
              <a:spcAft>
                <a:spcPct val="0"/>
              </a:spcAft>
              <a:defRPr sz="4300" b="1">
                <a:solidFill>
                  <a:srgbClr val="000000"/>
                </a:solidFill>
                <a:latin typeface="Baskerville" charset="0"/>
                <a:sym typeface="Gill Sans" charset="0"/>
              </a:defRPr>
            </a:lvl9pPr>
          </a:lstStyle>
          <a:p>
            <a:pPr algn="ctr" eaLnBrk="1" hangingPunct="1">
              <a:spcBef>
                <a:spcPct val="50000"/>
              </a:spcBef>
            </a:pPr>
            <a:endParaRPr lang="en-US" altLang="en-US" sz="1400" dirty="0">
              <a:solidFill>
                <a:schemeClr val="bg1"/>
              </a:solidFill>
            </a:endParaRPr>
          </a:p>
          <a:p>
            <a:pPr algn="ctr" eaLnBrk="1" hangingPunct="1">
              <a:spcBef>
                <a:spcPct val="50000"/>
              </a:spcBef>
            </a:pPr>
            <a:r>
              <a:rPr lang="en-US" altLang="en-US" sz="2000" dirty="0">
                <a:solidFill>
                  <a:schemeClr val="bg1"/>
                </a:solidFill>
              </a:rPr>
              <a:t>80% of profiled jobs utilize all of these </a:t>
            </a:r>
            <a:r>
              <a:rPr lang="en-US" altLang="en-US" sz="2000" dirty="0" smtClean="0">
                <a:solidFill>
                  <a:schemeClr val="bg1"/>
                </a:solidFill>
              </a:rPr>
              <a:t>skills</a:t>
            </a:r>
          </a:p>
          <a:p>
            <a:pPr algn="ctr" eaLnBrk="1" hangingPunct="1">
              <a:spcBef>
                <a:spcPct val="50000"/>
              </a:spcBef>
            </a:pPr>
            <a:endParaRPr lang="en-US" altLang="en-US" sz="2000" dirty="0">
              <a:solidFill>
                <a:schemeClr val="bg1"/>
              </a:solidFill>
            </a:endParaRPr>
          </a:p>
        </p:txBody>
      </p:sp>
      <p:sp>
        <p:nvSpPr>
          <p:cNvPr id="7" name="Text Box 7"/>
          <p:cNvSpPr txBox="1">
            <a:spLocks/>
          </p:cNvSpPr>
          <p:nvPr>
            <p:custDataLst>
              <p:tags r:id="rId3"/>
            </p:custDataLst>
          </p:nvPr>
        </p:nvSpPr>
        <p:spPr bwMode="auto">
          <a:xfrm>
            <a:off x="762000" y="5257800"/>
            <a:ext cx="7543800" cy="276999"/>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300" b="1">
                <a:solidFill>
                  <a:srgbClr val="000000"/>
                </a:solidFill>
                <a:latin typeface="Baskerville" charset="0"/>
                <a:sym typeface="Gill Sans" charset="0"/>
              </a:defRPr>
            </a:lvl1pPr>
            <a:lvl2pPr marL="742950" indent="-285750" eaLnBrk="0" hangingPunct="0">
              <a:defRPr sz="4300" b="1">
                <a:solidFill>
                  <a:srgbClr val="000000"/>
                </a:solidFill>
                <a:latin typeface="Baskerville" charset="0"/>
                <a:sym typeface="Gill Sans" charset="0"/>
              </a:defRPr>
            </a:lvl2pPr>
            <a:lvl3pPr marL="1143000" indent="-228600" eaLnBrk="0" hangingPunct="0">
              <a:defRPr sz="4300" b="1">
                <a:solidFill>
                  <a:srgbClr val="000000"/>
                </a:solidFill>
                <a:latin typeface="Baskerville" charset="0"/>
                <a:sym typeface="Gill Sans" charset="0"/>
              </a:defRPr>
            </a:lvl3pPr>
            <a:lvl4pPr marL="1600200" indent="-228600" eaLnBrk="0" hangingPunct="0">
              <a:defRPr sz="4300" b="1">
                <a:solidFill>
                  <a:srgbClr val="000000"/>
                </a:solidFill>
                <a:latin typeface="Baskerville" charset="0"/>
                <a:sym typeface="Gill Sans" charset="0"/>
              </a:defRPr>
            </a:lvl4pPr>
            <a:lvl5pPr marL="2057400" indent="-228600" eaLnBrk="0" hangingPunct="0">
              <a:defRPr sz="4300" b="1">
                <a:solidFill>
                  <a:srgbClr val="000000"/>
                </a:solidFill>
                <a:latin typeface="Baskerville" charset="0"/>
                <a:sym typeface="Gill Sans" charset="0"/>
              </a:defRPr>
            </a:lvl5pPr>
            <a:lvl6pPr marL="2514600" indent="-228600" algn="ctr" eaLnBrk="0" fontAlgn="base" hangingPunct="0">
              <a:spcBef>
                <a:spcPct val="0"/>
              </a:spcBef>
              <a:spcAft>
                <a:spcPct val="0"/>
              </a:spcAft>
              <a:defRPr sz="4300" b="1">
                <a:solidFill>
                  <a:srgbClr val="000000"/>
                </a:solidFill>
                <a:latin typeface="Baskerville" charset="0"/>
                <a:sym typeface="Gill Sans" charset="0"/>
              </a:defRPr>
            </a:lvl6pPr>
            <a:lvl7pPr marL="2971800" indent="-228600" algn="ctr" eaLnBrk="0" fontAlgn="base" hangingPunct="0">
              <a:spcBef>
                <a:spcPct val="0"/>
              </a:spcBef>
              <a:spcAft>
                <a:spcPct val="0"/>
              </a:spcAft>
              <a:defRPr sz="4300" b="1">
                <a:solidFill>
                  <a:srgbClr val="000000"/>
                </a:solidFill>
                <a:latin typeface="Baskerville" charset="0"/>
                <a:sym typeface="Gill Sans" charset="0"/>
              </a:defRPr>
            </a:lvl7pPr>
            <a:lvl8pPr marL="3429000" indent="-228600" algn="ctr" eaLnBrk="0" fontAlgn="base" hangingPunct="0">
              <a:spcBef>
                <a:spcPct val="0"/>
              </a:spcBef>
              <a:spcAft>
                <a:spcPct val="0"/>
              </a:spcAft>
              <a:defRPr sz="4300" b="1">
                <a:solidFill>
                  <a:srgbClr val="000000"/>
                </a:solidFill>
                <a:latin typeface="Baskerville" charset="0"/>
                <a:sym typeface="Gill Sans" charset="0"/>
              </a:defRPr>
            </a:lvl8pPr>
            <a:lvl9pPr marL="3886200" indent="-228600" algn="ctr" eaLnBrk="0" fontAlgn="base" hangingPunct="0">
              <a:spcBef>
                <a:spcPct val="0"/>
              </a:spcBef>
              <a:spcAft>
                <a:spcPct val="0"/>
              </a:spcAft>
              <a:defRPr sz="4300" b="1">
                <a:solidFill>
                  <a:srgbClr val="000000"/>
                </a:solidFill>
                <a:latin typeface="Baskerville" charset="0"/>
                <a:sym typeface="Gill Sans" charset="0"/>
              </a:defRPr>
            </a:lvl9pPr>
          </a:lstStyle>
          <a:p>
            <a:pPr eaLnBrk="1" hangingPunct="1"/>
            <a:r>
              <a:rPr lang="en-US" altLang="en-US" sz="1200" dirty="0" smtClean="0">
                <a:solidFill>
                  <a:srgbClr val="002D62"/>
                </a:solidFill>
              </a:rPr>
              <a:t>Numbers </a:t>
            </a:r>
            <a:r>
              <a:rPr lang="en-US" altLang="en-US" sz="1200" dirty="0">
                <a:solidFill>
                  <a:srgbClr val="002D62"/>
                </a:solidFill>
              </a:rPr>
              <a:t>are based on analysis of 5,130 jobs profiled from 2007 to 2011 in the ACT </a:t>
            </a:r>
            <a:r>
              <a:rPr lang="en-US" altLang="en-US" sz="1200" dirty="0" err="1">
                <a:solidFill>
                  <a:srgbClr val="002D62"/>
                </a:solidFill>
              </a:rPr>
              <a:t>JobPro</a:t>
            </a:r>
            <a:r>
              <a:rPr lang="en-US" altLang="en-US" sz="1200" dirty="0">
                <a:solidFill>
                  <a:srgbClr val="002D62"/>
                </a:solidFill>
              </a:rPr>
              <a:t> database</a:t>
            </a:r>
            <a:r>
              <a:rPr lang="en-US" altLang="en-US" sz="1200" dirty="0" smtClean="0">
                <a:solidFill>
                  <a:srgbClr val="002D62"/>
                </a:solidFill>
              </a:rPr>
              <a:t>.</a:t>
            </a:r>
            <a:endParaRPr lang="en-US" altLang="en-US" sz="1400" dirty="0"/>
          </a:p>
        </p:txBody>
      </p:sp>
    </p:spTree>
    <p:extLst>
      <p:ext uri="{BB962C8B-B14F-4D97-AF65-F5344CB8AC3E}">
        <p14:creationId xmlns:p14="http://schemas.microsoft.com/office/powerpoint/2010/main" val="2737048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ChangeAspect="1"/>
          </p:cNvSpPr>
          <p:nvPr/>
        </p:nvSpPr>
        <p:spPr>
          <a:xfrm>
            <a:off x="644489" y="1298845"/>
            <a:ext cx="3409188" cy="2743200"/>
          </a:xfrm>
          <a:prstGeom prst="rect">
            <a:avLst/>
          </a:prstGeom>
          <a:solidFill>
            <a:srgbClr val="1E4C7E"/>
          </a:solidFill>
          <a:ln w="38100">
            <a:solidFill>
              <a:srgbClr val="1E4C7E"/>
            </a:solidFill>
          </a:ln>
          <a:effectLst>
            <a:outerShdw blurRad="50800" dist="38100" dir="2700000" algn="tl" rotWithShape="0">
              <a:prstClr val="black">
                <a:alpha val="40000"/>
              </a:prstClr>
            </a:outerShdw>
          </a:effectLst>
        </p:spPr>
        <p:txBody>
          <a:bodyPr anchor="ctr" anchorCtr="0"/>
          <a:lstStyle>
            <a:lvl1pPr algn="ctr" defTabSz="457200" rtl="0" eaLnBrk="1" latinLnBrk="0" hangingPunct="1">
              <a:spcBef>
                <a:spcPct val="0"/>
              </a:spcBef>
              <a:buNone/>
              <a:defRPr sz="4400" b="0" i="0" kern="1200">
                <a:solidFill>
                  <a:srgbClr val="1E4C7E"/>
                </a:solidFill>
                <a:latin typeface="Arial Rounded MT Bold"/>
                <a:ea typeface="+mj-ea"/>
                <a:cs typeface="Arial Rounded MT Bold"/>
              </a:defRPr>
            </a:lvl1pPr>
          </a:lstStyle>
          <a:p>
            <a:pPr algn="l"/>
            <a:r>
              <a:rPr lang="en-US" sz="2800" b="1" dirty="0" smtClean="0">
                <a:solidFill>
                  <a:schemeClr val="bg1"/>
                </a:solidFill>
                <a:latin typeface="Arial" pitchFamily="34" charset="0"/>
                <a:cs typeface="Arial" pitchFamily="34" charset="0"/>
              </a:rPr>
              <a:t>Understanding WorkKeys Scores</a:t>
            </a:r>
            <a:endParaRPr lang="en-US" sz="2800" b="1" dirty="0">
              <a:solidFill>
                <a:schemeClr val="bg1"/>
              </a:solidFill>
              <a:latin typeface="Arial" pitchFamily="34" charset="0"/>
              <a:cs typeface="Arial" pitchFamily="34" charset="0"/>
            </a:endParaRPr>
          </a:p>
        </p:txBody>
      </p:sp>
      <p:pic>
        <p:nvPicPr>
          <p:cNvPr id="1038" name="Picture 14" descr="C:\Users\kosobucm\AppData\Local\Microsoft\Windows\Temporary Internet Files\Content.IE5\KUAZ5612\dglxasse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283605"/>
            <a:ext cx="4185012" cy="278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743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Determined by the total number of items answered correctly on the entire assessment</a:t>
            </a:r>
          </a:p>
          <a:p>
            <a:r>
              <a:rPr lang="en-US" dirty="0" smtClean="0"/>
              <a:t>No penalty for guessing</a:t>
            </a:r>
            <a:endParaRPr lang="en-US" dirty="0"/>
          </a:p>
        </p:txBody>
      </p:sp>
      <p:sp>
        <p:nvSpPr>
          <p:cNvPr id="4" name="Text Placeholder 3"/>
          <p:cNvSpPr>
            <a:spLocks noGrp="1"/>
          </p:cNvSpPr>
          <p:nvPr>
            <p:ph type="body" sz="quarter" idx="11"/>
          </p:nvPr>
        </p:nvSpPr>
        <p:spPr/>
        <p:txBody>
          <a:bodyPr/>
          <a:lstStyle/>
          <a:p>
            <a:r>
              <a:rPr lang="en-US" dirty="0" smtClean="0"/>
              <a:t>How WorkKeys Scores </a:t>
            </a:r>
            <a:r>
              <a:rPr lang="en-US" dirty="0"/>
              <a:t>A</a:t>
            </a:r>
            <a:r>
              <a:rPr lang="en-US" dirty="0" smtClean="0"/>
              <a:t>re </a:t>
            </a:r>
            <a:r>
              <a:rPr lang="en-US" dirty="0"/>
              <a:t>C</a:t>
            </a:r>
            <a:r>
              <a:rPr lang="en-US" dirty="0" smtClean="0"/>
              <a:t>alculated</a:t>
            </a:r>
            <a:endParaRPr lang="en-US" dirty="0"/>
          </a:p>
        </p:txBody>
      </p:sp>
    </p:spTree>
    <p:extLst>
      <p:ext uri="{BB962C8B-B14F-4D97-AF65-F5344CB8AC3E}">
        <p14:creationId xmlns:p14="http://schemas.microsoft.com/office/powerpoint/2010/main" val="16377929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24&quot;/&gt;&lt;lineCharCount val=&quot;1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0&quot;/&gt;&lt;/TableIndex&gt;&lt;/ShapeTextInfo&gt;"/>
</p:tagLst>
</file>

<file path=ppt/theme/theme1.xml><?xml version="1.0" encoding="utf-8"?>
<a:theme xmlns:a="http://schemas.openxmlformats.org/drawingml/2006/main" name="Corporate-Template-std - WK 2014-01">
  <a:themeElements>
    <a:clrScheme name="Custom 4">
      <a:dk1>
        <a:srgbClr val="FDF9DC"/>
      </a:dk1>
      <a:lt1>
        <a:sysClr val="window" lastClr="FFFFFF"/>
      </a:lt1>
      <a:dk2>
        <a:srgbClr val="002D62"/>
      </a:dk2>
      <a:lt2>
        <a:srgbClr val="E31B2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Corporate-Template-std - WK 2014-01</Template>
  <TotalTime>4035</TotalTime>
  <Words>4615</Words>
  <Application>Microsoft Office PowerPoint</Application>
  <PresentationFormat>On-screen Show (4:3)</PresentationFormat>
  <Paragraphs>426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Corporate-Template-std - WK 2014-01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Kosobucki</dc:creator>
  <cp:lastModifiedBy>Mary Kosobucki</cp:lastModifiedBy>
  <cp:revision>284</cp:revision>
  <cp:lastPrinted>2014-04-02T17:25:49Z</cp:lastPrinted>
  <dcterms:created xsi:type="dcterms:W3CDTF">2014-03-04T15:59:58Z</dcterms:created>
  <dcterms:modified xsi:type="dcterms:W3CDTF">2014-04-04T14:20:14Z</dcterms:modified>
</cp:coreProperties>
</file>